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1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sldIdLst>
    <p:sldId id="256" r:id="rId2"/>
    <p:sldId id="286" r:id="rId3"/>
    <p:sldId id="288" r:id="rId4"/>
    <p:sldId id="289" r:id="rId5"/>
    <p:sldId id="297" r:id="rId6"/>
    <p:sldId id="298" r:id="rId7"/>
    <p:sldId id="299" r:id="rId8"/>
    <p:sldId id="290" r:id="rId9"/>
    <p:sldId id="291" r:id="rId10"/>
    <p:sldId id="294" r:id="rId11"/>
    <p:sldId id="295" r:id="rId12"/>
    <p:sldId id="300" r:id="rId13"/>
    <p:sldId id="301" r:id="rId14"/>
    <p:sldId id="302" r:id="rId15"/>
    <p:sldId id="303" r:id="rId16"/>
    <p:sldId id="304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ose\Dropbox\1-SEIFSA%20CONTRACT%202019\DRAFT%20REPORT%202019\GRAPHS%20SEIFSA%20REPOR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 w="9525">
          <a:solidFill>
            <a:schemeClr val="tx1">
              <a:lumMod val="15000"/>
              <a:lumOff val="85000"/>
            </a:schemeClr>
          </a:solidFill>
          <a:round/>
        </a:ln>
        <a:effectLst/>
        <a:sp3d contourW="9525">
          <a:contourClr>
            <a:schemeClr val="tx1">
              <a:lumMod val="15000"/>
              <a:lumOff val="8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percentStacked"/>
        <c:varyColors val="0"/>
        <c:ser>
          <c:idx val="0"/>
          <c:order val="0"/>
          <c:tx>
            <c:strRef>
              <c:f>'OCCUPATIONAL STRUCTURE'!$A$2</c:f>
              <c:strCache>
                <c:ptCount val="1"/>
                <c:pt idx="0">
                  <c:v>Elementary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'OCCUPATIONAL STRUCTURE'!$B$1:$F$1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2004</c:v>
                </c:pt>
                <c:pt idx="2">
                  <c:v>2009</c:v>
                </c:pt>
                <c:pt idx="3">
                  <c:v>2014</c:v>
                </c:pt>
                <c:pt idx="4">
                  <c:v>2018</c:v>
                </c:pt>
              </c:numCache>
            </c:numRef>
          </c:cat>
          <c:val>
            <c:numRef>
              <c:f>'OCCUPATIONAL STRUCTURE'!$B$2:$F$2</c:f>
              <c:numCache>
                <c:formatCode>#,##0</c:formatCode>
                <c:ptCount val="5"/>
                <c:pt idx="0">
                  <c:v>46720</c:v>
                </c:pt>
                <c:pt idx="1">
                  <c:v>54806</c:v>
                </c:pt>
                <c:pt idx="2">
                  <c:v>44849</c:v>
                </c:pt>
                <c:pt idx="3">
                  <c:v>37046</c:v>
                </c:pt>
                <c:pt idx="4">
                  <c:v>24817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F-4B8D-A77B-CEFACD6CD499}"/>
            </c:ext>
          </c:extLst>
        </c:ser>
        <c:ser>
          <c:idx val="1"/>
          <c:order val="1"/>
          <c:tx>
            <c:strRef>
              <c:f>'OCCUPATIONAL STRUCTURE'!$A$3</c:f>
              <c:strCache>
                <c:ptCount val="1"/>
                <c:pt idx="0">
                  <c:v>Operators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2.6143790849673203E-2"/>
                  <c:y val="-1.008006683026737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B4F-4B8D-A77B-CEFACD6CD49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00871459694987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B4F-4B8D-A77B-CEFACD6CD4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'OCCUPATIONAL STRUCTURE'!$B$1:$F$1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2004</c:v>
                </c:pt>
                <c:pt idx="2">
                  <c:v>2009</c:v>
                </c:pt>
                <c:pt idx="3">
                  <c:v>2014</c:v>
                </c:pt>
                <c:pt idx="4">
                  <c:v>2018</c:v>
                </c:pt>
              </c:numCache>
            </c:numRef>
          </c:cat>
          <c:val>
            <c:numRef>
              <c:f>'OCCUPATIONAL STRUCTURE'!$B$3:$F$3</c:f>
              <c:numCache>
                <c:formatCode>#,##0</c:formatCode>
                <c:ptCount val="5"/>
                <c:pt idx="0">
                  <c:v>70550</c:v>
                </c:pt>
                <c:pt idx="1">
                  <c:v>94664</c:v>
                </c:pt>
                <c:pt idx="2">
                  <c:v>99956</c:v>
                </c:pt>
                <c:pt idx="3">
                  <c:v>83164</c:v>
                </c:pt>
                <c:pt idx="4">
                  <c:v>93243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B4F-4B8D-A77B-CEFACD6CD499}"/>
            </c:ext>
          </c:extLst>
        </c:ser>
        <c:ser>
          <c:idx val="2"/>
          <c:order val="2"/>
          <c:tx>
            <c:strRef>
              <c:f>'OCCUPATIONAL STRUCTURE'!$A$4</c:f>
              <c:strCache>
                <c:ptCount val="1"/>
                <c:pt idx="0">
                  <c:v>Craft workers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4.0060298246011955E-2"/>
                  <c:y val="2.49221183800618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B4F-4B8D-A77B-CEFACD6CD49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9556556649120553E-2"/>
                  <c:y val="-2.7490862707582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B4F-4B8D-A77B-CEFACD6CD4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'OCCUPATIONAL STRUCTURE'!$B$1:$F$1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2004</c:v>
                </c:pt>
                <c:pt idx="2">
                  <c:v>2009</c:v>
                </c:pt>
                <c:pt idx="3">
                  <c:v>2014</c:v>
                </c:pt>
                <c:pt idx="4">
                  <c:v>2018</c:v>
                </c:pt>
              </c:numCache>
            </c:numRef>
          </c:cat>
          <c:val>
            <c:numRef>
              <c:f>'OCCUPATIONAL STRUCTURE'!$B$4:$F$4</c:f>
              <c:numCache>
                <c:formatCode>#,##0</c:formatCode>
                <c:ptCount val="5"/>
                <c:pt idx="0">
                  <c:v>72937</c:v>
                </c:pt>
                <c:pt idx="1">
                  <c:v>80872</c:v>
                </c:pt>
                <c:pt idx="2">
                  <c:v>108456</c:v>
                </c:pt>
                <c:pt idx="3">
                  <c:v>102561</c:v>
                </c:pt>
                <c:pt idx="4">
                  <c:v>111828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B4F-4B8D-A77B-CEFACD6CD499}"/>
            </c:ext>
          </c:extLst>
        </c:ser>
        <c:ser>
          <c:idx val="3"/>
          <c:order val="3"/>
          <c:tx>
            <c:strRef>
              <c:f>'OCCUPATIONAL STRUCTURE'!$A$5</c:f>
              <c:strCache>
                <c:ptCount val="1"/>
                <c:pt idx="0">
                  <c:v>Sales &amp; Services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dLbls>
            <c:dLbl>
              <c:idx val="4"/>
              <c:layout>
                <c:manualLayout>
                  <c:x val="-5.9259259259259386E-2"/>
                  <c:y val="1.6494845360824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B4F-4B8D-A77B-CEFACD6CD4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'OCCUPATIONAL STRUCTURE'!$B$1:$F$1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2004</c:v>
                </c:pt>
                <c:pt idx="2">
                  <c:v>2009</c:v>
                </c:pt>
                <c:pt idx="3">
                  <c:v>2014</c:v>
                </c:pt>
                <c:pt idx="4">
                  <c:v>2018</c:v>
                </c:pt>
              </c:numCache>
            </c:numRef>
          </c:cat>
          <c:val>
            <c:numRef>
              <c:f>'OCCUPATIONAL STRUCTURE'!$B$5:$F$5</c:f>
              <c:numCache>
                <c:formatCode>#,##0</c:formatCode>
                <c:ptCount val="5"/>
                <c:pt idx="0">
                  <c:v>2306</c:v>
                </c:pt>
                <c:pt idx="1">
                  <c:v>3180</c:v>
                </c:pt>
                <c:pt idx="2">
                  <c:v>3459</c:v>
                </c:pt>
                <c:pt idx="3">
                  <c:v>7338</c:v>
                </c:pt>
                <c:pt idx="4">
                  <c:v>4950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B4F-4B8D-A77B-CEFACD6CD499}"/>
            </c:ext>
          </c:extLst>
        </c:ser>
        <c:ser>
          <c:idx val="4"/>
          <c:order val="4"/>
          <c:tx>
            <c:strRef>
              <c:f>'OCCUPATIONAL STRUCTURE'!$A$6</c:f>
              <c:strCache>
                <c:ptCount val="1"/>
                <c:pt idx="0">
                  <c:v>Clerks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dLbls>
            <c:dLbl>
              <c:idx val="4"/>
              <c:layout>
                <c:manualLayout>
                  <c:x val="-7.3202614379085096E-2"/>
                  <c:y val="2.7491408934707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B4F-4B8D-A77B-CEFACD6CD4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'OCCUPATIONAL STRUCTURE'!$B$1:$F$1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2004</c:v>
                </c:pt>
                <c:pt idx="2">
                  <c:v>2009</c:v>
                </c:pt>
                <c:pt idx="3">
                  <c:v>2014</c:v>
                </c:pt>
                <c:pt idx="4">
                  <c:v>2018</c:v>
                </c:pt>
              </c:numCache>
            </c:numRef>
          </c:cat>
          <c:val>
            <c:numRef>
              <c:f>'OCCUPATIONAL STRUCTURE'!$B$6:$F$6</c:f>
              <c:numCache>
                <c:formatCode>#,##0</c:formatCode>
                <c:ptCount val="5"/>
                <c:pt idx="0">
                  <c:v>27634</c:v>
                </c:pt>
                <c:pt idx="1">
                  <c:v>32750</c:v>
                </c:pt>
                <c:pt idx="2">
                  <c:v>45699</c:v>
                </c:pt>
                <c:pt idx="3">
                  <c:v>29493</c:v>
                </c:pt>
                <c:pt idx="4">
                  <c:v>23570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AB4F-4B8D-A77B-CEFACD6CD499}"/>
            </c:ext>
          </c:extLst>
        </c:ser>
        <c:ser>
          <c:idx val="5"/>
          <c:order val="5"/>
          <c:tx>
            <c:strRef>
              <c:f>'OCCUPATIONAL STRUCTURE'!$A$7</c:f>
              <c:strCache>
                <c:ptCount val="1"/>
                <c:pt idx="0">
                  <c:v>Technicians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dLbls>
            <c:dLbl>
              <c:idx val="4"/>
              <c:layout>
                <c:manualLayout>
                  <c:x val="-4.8801742919389851E-2"/>
                  <c:y val="8.2474226804123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AB4F-4B8D-A77B-CEFACD6CD4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'OCCUPATIONAL STRUCTURE'!$B$1:$F$1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2004</c:v>
                </c:pt>
                <c:pt idx="2">
                  <c:v>2009</c:v>
                </c:pt>
                <c:pt idx="3">
                  <c:v>2014</c:v>
                </c:pt>
                <c:pt idx="4">
                  <c:v>2018</c:v>
                </c:pt>
              </c:numCache>
            </c:numRef>
          </c:cat>
          <c:val>
            <c:numRef>
              <c:f>'OCCUPATIONAL STRUCTURE'!$B$7:$F$7</c:f>
              <c:numCache>
                <c:formatCode>#,##0</c:formatCode>
                <c:ptCount val="5"/>
                <c:pt idx="0">
                  <c:v>16156</c:v>
                </c:pt>
                <c:pt idx="1">
                  <c:v>33232</c:v>
                </c:pt>
                <c:pt idx="2">
                  <c:v>42074</c:v>
                </c:pt>
                <c:pt idx="3">
                  <c:v>20643</c:v>
                </c:pt>
                <c:pt idx="4">
                  <c:v>23822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B4F-4B8D-A77B-CEFACD6CD499}"/>
            </c:ext>
          </c:extLst>
        </c:ser>
        <c:ser>
          <c:idx val="6"/>
          <c:order val="6"/>
          <c:tx>
            <c:strRef>
              <c:f>'OCCUPATIONAL STRUCTURE'!$A$8</c:f>
              <c:strCache>
                <c:ptCount val="1"/>
                <c:pt idx="0">
                  <c:v>Professionals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  <a:sp3d/>
          </c:spPr>
          <c:dLbls>
            <c:dLbl>
              <c:idx val="4"/>
              <c:layout>
                <c:manualLayout>
                  <c:x val="-4.18300653594771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AB4F-4B8D-A77B-CEFACD6CD4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'OCCUPATIONAL STRUCTURE'!$B$1:$F$1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2004</c:v>
                </c:pt>
                <c:pt idx="2">
                  <c:v>2009</c:v>
                </c:pt>
                <c:pt idx="3">
                  <c:v>2014</c:v>
                </c:pt>
                <c:pt idx="4">
                  <c:v>2018</c:v>
                </c:pt>
              </c:numCache>
            </c:numRef>
          </c:cat>
          <c:val>
            <c:numRef>
              <c:f>'OCCUPATIONAL STRUCTURE'!$B$8:$F$8</c:f>
              <c:numCache>
                <c:formatCode>#,##0</c:formatCode>
                <c:ptCount val="5"/>
                <c:pt idx="0">
                  <c:v>8082</c:v>
                </c:pt>
                <c:pt idx="1">
                  <c:v>3705</c:v>
                </c:pt>
                <c:pt idx="2">
                  <c:v>16504</c:v>
                </c:pt>
                <c:pt idx="3">
                  <c:v>7535</c:v>
                </c:pt>
                <c:pt idx="4">
                  <c:v>9303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B4F-4B8D-A77B-CEFACD6CD499}"/>
            </c:ext>
          </c:extLst>
        </c:ser>
        <c:ser>
          <c:idx val="7"/>
          <c:order val="7"/>
          <c:tx>
            <c:strRef>
              <c:f>'OCCUPATIONAL STRUCTURE'!$A$9</c:f>
              <c:strCache>
                <c:ptCount val="1"/>
                <c:pt idx="0">
                  <c:v>Managers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dLbls>
            <c:dLbl>
              <c:idx val="4"/>
              <c:layout>
                <c:manualLayout>
                  <c:x val="-5.22875816993465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AB4F-4B8D-A77B-CEFACD6CD49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'OCCUPATIONAL STRUCTURE'!$B$1:$F$1</c:f>
              <c:numCache>
                <c:formatCode>General</c:formatCode>
                <c:ptCount val="5"/>
                <c:pt idx="0">
                  <c:v>1999</c:v>
                </c:pt>
                <c:pt idx="1">
                  <c:v>2004</c:v>
                </c:pt>
                <c:pt idx="2">
                  <c:v>2009</c:v>
                </c:pt>
                <c:pt idx="3">
                  <c:v>2014</c:v>
                </c:pt>
                <c:pt idx="4">
                  <c:v>2018</c:v>
                </c:pt>
              </c:numCache>
            </c:numRef>
          </c:cat>
          <c:val>
            <c:numRef>
              <c:f>'OCCUPATIONAL STRUCTURE'!$B$9:$F$9</c:f>
              <c:numCache>
                <c:formatCode>#,##0</c:formatCode>
                <c:ptCount val="5"/>
                <c:pt idx="0">
                  <c:v>19888</c:v>
                </c:pt>
                <c:pt idx="1">
                  <c:v>24509</c:v>
                </c:pt>
                <c:pt idx="2">
                  <c:v>15077</c:v>
                </c:pt>
                <c:pt idx="3">
                  <c:v>32437</c:v>
                </c:pt>
                <c:pt idx="4">
                  <c:v>29813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AB4F-4B8D-A77B-CEFACD6CD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49765584"/>
        <c:axId val="-1549763408"/>
        <c:axId val="0"/>
      </c:area3DChart>
      <c:catAx>
        <c:axId val="-1549765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49763408"/>
        <c:crosses val="autoZero"/>
        <c:auto val="1"/>
        <c:lblAlgn val="ctr"/>
        <c:lblOffset val="100"/>
        <c:noMultiLvlLbl val="0"/>
      </c:catAx>
      <c:valAx>
        <c:axId val="-1549763408"/>
        <c:scaling>
          <c:orientation val="minMax"/>
        </c:scaling>
        <c:delete val="0"/>
        <c:axPos val="l"/>
        <c:majorGridlines>
          <c:spPr>
            <a:ln w="9525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497655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98982325401721E-2"/>
          <c:y val="0.87290194792979736"/>
          <c:w val="0.75608647692440645"/>
          <c:h val="0.113275356619193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30952-330A-4062-84AE-30839BC386E6}" type="datetimeFigureOut">
              <a:rPr lang="en-GB" smtClean="0"/>
              <a:t>11/06/2019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D68C5-D244-4FCE-892D-F03957A683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59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33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919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73625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6605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3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1072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1469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921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0191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9730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2884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67959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26621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DEA57-A0AE-4928-AC58-D509915AD750}" type="datetimeFigureOut">
              <a:rPr lang="en-ZA" smtClean="0"/>
              <a:t>2019/06/11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6208-2042-4D82-931F-A9C79B5153ED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91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athima@frresearch.co.za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96FA5FD-9F22-462F-B4EB-0099D555EA1D}"/>
              </a:ext>
            </a:extLst>
          </p:cNvPr>
          <p:cNvGrpSpPr/>
          <p:nvPr/>
        </p:nvGrpSpPr>
        <p:grpSpPr>
          <a:xfrm>
            <a:off x="2436929" y="548638"/>
            <a:ext cx="7008988" cy="6199007"/>
            <a:chOff x="3436942" y="2377438"/>
            <a:chExt cx="5379075" cy="6199007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2D7407FC-DE86-49D1-92A0-7226FCBFB1D9}"/>
                </a:ext>
              </a:extLst>
            </p:cNvPr>
            <p:cNvSpPr/>
            <p:nvPr/>
          </p:nvSpPr>
          <p:spPr>
            <a:xfrm>
              <a:off x="3436942" y="2377438"/>
              <a:ext cx="5379075" cy="23382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ZA" sz="20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ZA" sz="20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r>
                <a:rPr lang="en-ZA" sz="3200" b="1" dirty="0">
                  <a:solidFill>
                    <a:schemeClr val="bg2">
                      <a:lumMod val="10000"/>
                    </a:schemeClr>
                  </a:solidFill>
                </a:rPr>
                <a:t>merSETA Chamber Meeting</a:t>
              </a:r>
            </a:p>
            <a:p>
              <a:pPr algn="ctr"/>
              <a:endParaRPr lang="en-ZA" sz="32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r>
                <a:rPr lang="en-ZA" sz="2400" smtClean="0">
                  <a:solidFill>
                    <a:schemeClr val="bg2">
                      <a:lumMod val="10000"/>
                    </a:schemeClr>
                  </a:solidFill>
                </a:rPr>
                <a:t>31 </a:t>
              </a:r>
              <a:r>
                <a:rPr lang="en-ZA" sz="2400" smtClean="0">
                  <a:solidFill>
                    <a:schemeClr val="bg2">
                      <a:lumMod val="10000"/>
                    </a:schemeClr>
                  </a:solidFill>
                </a:rPr>
                <a:t>May </a:t>
              </a:r>
              <a:r>
                <a:rPr lang="en-ZA" sz="2400" dirty="0">
                  <a:solidFill>
                    <a:schemeClr val="bg2">
                      <a:lumMod val="10000"/>
                    </a:schemeClr>
                  </a:solidFill>
                </a:rPr>
                <a:t>2019  </a:t>
              </a:r>
              <a:endParaRPr lang="en-GB" sz="24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ZA" sz="20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ZA" sz="20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r>
                <a:rPr lang="en-ZA" sz="2800" b="1" dirty="0">
                  <a:solidFill>
                    <a:schemeClr val="bg2">
                      <a:lumMod val="10000"/>
                    </a:schemeClr>
                  </a:solidFill>
                </a:rPr>
                <a:t>Dr Fathima Rasool</a:t>
              </a:r>
            </a:p>
            <a:p>
              <a:pPr algn="ctr"/>
              <a:r>
                <a:rPr lang="en-ZA" sz="2800" b="1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  <a:endParaRPr lang="en-GB" sz="28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GB" sz="36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7" descr="C:\Users\User\Desktop\FR pres Logo Implimentation-01.jpg">
              <a:extLst>
                <a:ext uri="{FF2B5EF4-FFF2-40B4-BE49-F238E27FC236}">
                  <a16:creationId xmlns:a16="http://schemas.microsoft.com/office/drawing/2014/main" xmlns="" id="{E9B4BE7A-08BC-4C43-B73E-FF7FBF2911F7}"/>
                </a:ext>
              </a:extLst>
            </p:cNvPr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44" t="22088" r="22586" b="41644"/>
            <a:stretch/>
          </p:blipFill>
          <p:spPr bwMode="auto">
            <a:xfrm>
              <a:off x="4929907" y="7034348"/>
              <a:ext cx="2701663" cy="154209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69BAE82-05C6-4251-BA75-45010F9D76C5}"/>
              </a:ext>
            </a:extLst>
          </p:cNvPr>
          <p:cNvSpPr/>
          <p:nvPr/>
        </p:nvSpPr>
        <p:spPr>
          <a:xfrm>
            <a:off x="1593669" y="3555608"/>
            <a:ext cx="8695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i="1" dirty="0">
                <a:solidFill>
                  <a:schemeClr val="bg2">
                    <a:lumMod val="1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 extent of shortage or surplus of artisans in the metal industry and the use of ARPL to address potential shortages</a:t>
            </a:r>
            <a:endParaRPr lang="en-GB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D828004-1602-4368-A2F2-17CD62BDD6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97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94CCE18-7CC0-428E-8FF8-12809DD9F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B95EA16A-D4A0-4015-AE37-074E34E19118}"/>
              </a:ext>
            </a:extLst>
          </p:cNvPr>
          <p:cNvGrpSpPr/>
          <p:nvPr/>
        </p:nvGrpSpPr>
        <p:grpSpPr>
          <a:xfrm>
            <a:off x="2129530" y="148132"/>
            <a:ext cx="7738863" cy="616039"/>
            <a:chOff x="3315191" y="489397"/>
            <a:chExt cx="6023517" cy="61603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40395084-C9CC-4B54-BFD0-EF73DD757299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489397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7CC6B1A2-A429-4DC7-9B07-7E18B09C9F95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1105436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7D4A5CA-196D-4E34-BF3A-BEC6E821D720}"/>
                </a:ext>
              </a:extLst>
            </p:cNvPr>
            <p:cNvSpPr/>
            <p:nvPr/>
          </p:nvSpPr>
          <p:spPr>
            <a:xfrm>
              <a:off x="3315191" y="591355"/>
              <a:ext cx="6023517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Scorecard (Index)</a:t>
              </a:r>
              <a:endPara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82C45DCC-DCDE-4444-9485-38B1A9EEB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485739"/>
              </p:ext>
            </p:extLst>
          </p:nvPr>
        </p:nvGraphicFramePr>
        <p:xfrm>
          <a:off x="1021921" y="920303"/>
          <a:ext cx="10225201" cy="4177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6959">
                  <a:extLst>
                    <a:ext uri="{9D8B030D-6E8A-4147-A177-3AD203B41FA5}">
                      <a16:colId xmlns:a16="http://schemas.microsoft.com/office/drawing/2014/main" xmlns="" val="326911888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3114163144"/>
                    </a:ext>
                  </a:extLst>
                </a:gridCol>
                <a:gridCol w="927463">
                  <a:extLst>
                    <a:ext uri="{9D8B030D-6E8A-4147-A177-3AD203B41FA5}">
                      <a16:colId xmlns:a16="http://schemas.microsoft.com/office/drawing/2014/main" xmlns="" val="1946813235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xmlns="" val="1196656102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xmlns="" val="2342006400"/>
                    </a:ext>
                  </a:extLst>
                </a:gridCol>
                <a:gridCol w="940525">
                  <a:extLst>
                    <a:ext uri="{9D8B030D-6E8A-4147-A177-3AD203B41FA5}">
                      <a16:colId xmlns:a16="http://schemas.microsoft.com/office/drawing/2014/main" xmlns="" val="3884148617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xmlns="" val="2429504007"/>
                    </a:ext>
                  </a:extLst>
                </a:gridCol>
                <a:gridCol w="509452">
                  <a:extLst>
                    <a:ext uri="{9D8B030D-6E8A-4147-A177-3AD203B41FA5}">
                      <a16:colId xmlns:a16="http://schemas.microsoft.com/office/drawing/2014/main" xmlns="" val="2192036607"/>
                    </a:ext>
                  </a:extLst>
                </a:gridCol>
                <a:gridCol w="594355">
                  <a:extLst>
                    <a:ext uri="{9D8B030D-6E8A-4147-A177-3AD203B41FA5}">
                      <a16:colId xmlns:a16="http://schemas.microsoft.com/office/drawing/2014/main" xmlns="" val="2661982828"/>
                    </a:ext>
                  </a:extLst>
                </a:gridCol>
                <a:gridCol w="480258">
                  <a:extLst>
                    <a:ext uri="{9D8B030D-6E8A-4147-A177-3AD203B41FA5}">
                      <a16:colId xmlns:a16="http://schemas.microsoft.com/office/drawing/2014/main" xmlns="" val="1827581302"/>
                    </a:ext>
                  </a:extLst>
                </a:gridCol>
                <a:gridCol w="480258">
                  <a:extLst>
                    <a:ext uri="{9D8B030D-6E8A-4147-A177-3AD203B41FA5}">
                      <a16:colId xmlns:a16="http://schemas.microsoft.com/office/drawing/2014/main" xmlns="" val="1224236673"/>
                    </a:ext>
                  </a:extLst>
                </a:gridCol>
                <a:gridCol w="958260">
                  <a:extLst>
                    <a:ext uri="{9D8B030D-6E8A-4147-A177-3AD203B41FA5}">
                      <a16:colId xmlns:a16="http://schemas.microsoft.com/office/drawing/2014/main" xmlns="" val="3835949887"/>
                    </a:ext>
                  </a:extLst>
                </a:gridCol>
                <a:gridCol w="1118345">
                  <a:extLst>
                    <a:ext uri="{9D8B030D-6E8A-4147-A177-3AD203B41FA5}">
                      <a16:colId xmlns:a16="http://schemas.microsoft.com/office/drawing/2014/main" xmlns="" val="1343324577"/>
                    </a:ext>
                  </a:extLst>
                </a:gridCol>
              </a:tblGrid>
              <a:tr h="96504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800100" algn="ctr"/>
                        </a:tabLs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METAL TRADES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HTFV Survey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(Median)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TRADE TEST PASSES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(Median)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DHET OCCUPATIONS IN HIGH DEMAND LIST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SCORE OUT OF 10 MAXIMUM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  DEMAND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 CATEGORY</a:t>
                      </a: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5529165"/>
                  </a:ext>
                </a:extLst>
              </a:tr>
              <a:tr h="116219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None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Below Median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 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Above Median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None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Below Median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Above Median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Excluded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High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Higher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0" dirty="0">
                          <a:effectLst/>
                        </a:rPr>
                        <a:t>Highest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vert="vert27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6132121"/>
                  </a:ext>
                </a:extLst>
              </a:tr>
              <a:tr h="6611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E.g. Welder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0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1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2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0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1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0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2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6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</a:rPr>
                        <a:t>(10)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(8)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A-B-C-D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3915048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3F36082-96B5-4160-A47E-25A39B16D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775215"/>
              </p:ext>
            </p:extLst>
          </p:nvPr>
        </p:nvGraphicFramePr>
        <p:xfrm>
          <a:off x="1021921" y="5376737"/>
          <a:ext cx="10450285" cy="1121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6806">
                  <a:extLst>
                    <a:ext uri="{9D8B030D-6E8A-4147-A177-3AD203B41FA5}">
                      <a16:colId xmlns:a16="http://schemas.microsoft.com/office/drawing/2014/main" xmlns="" val="2033999939"/>
                    </a:ext>
                  </a:extLst>
                </a:gridCol>
                <a:gridCol w="5203479">
                  <a:extLst>
                    <a:ext uri="{9D8B030D-6E8A-4147-A177-3AD203B41FA5}">
                      <a16:colId xmlns:a16="http://schemas.microsoft.com/office/drawing/2014/main" xmlns="" val="3740930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CATEGORY A: EXCESSIVE DEMAND FOR ARTISANS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CATEGORY B: MODERATE DEMAND FOR ARTISANS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5226768"/>
                  </a:ext>
                </a:extLst>
              </a:tr>
              <a:tr h="16446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Scores 7-10 points (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E.g. Welder)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Scores 4-6 points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3996269"/>
                  </a:ext>
                </a:extLst>
              </a:tr>
              <a:tr h="95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CATEGORY C: LOW DEMAND FOR ARTISAN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CATEGORY D: NO DEMAND FOR ARTISANS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9501924"/>
                  </a:ext>
                </a:extLst>
              </a:tr>
              <a:tr h="95250">
                <a:tc>
                  <a:txBody>
                    <a:bodyPr/>
                    <a:lstStyle/>
                    <a:p>
                      <a:pPr marL="202565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Scores 1-3 points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Scores 0 points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707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992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B95EA16A-D4A0-4015-AE37-074E34E19118}"/>
              </a:ext>
            </a:extLst>
          </p:cNvPr>
          <p:cNvGrpSpPr/>
          <p:nvPr/>
        </p:nvGrpSpPr>
        <p:grpSpPr>
          <a:xfrm>
            <a:off x="2090342" y="403136"/>
            <a:ext cx="7738863" cy="616039"/>
            <a:chOff x="3315191" y="489397"/>
            <a:chExt cx="6023517" cy="61603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40395084-C9CC-4B54-BFD0-EF73DD757299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489397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7CC6B1A2-A429-4DC7-9B07-7E18B09C9F95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1105436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7D4A5CA-196D-4E34-BF3A-BEC6E821D720}"/>
                </a:ext>
              </a:extLst>
            </p:cNvPr>
            <p:cNvSpPr/>
            <p:nvPr/>
          </p:nvSpPr>
          <p:spPr>
            <a:xfrm>
              <a:off x="3315191" y="591355"/>
              <a:ext cx="6023517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Findings</a:t>
              </a:r>
              <a:endPara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CF347B4-E6EC-45F0-8782-BC3EBDC7F5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489404"/>
              </p:ext>
            </p:extLst>
          </p:nvPr>
        </p:nvGraphicFramePr>
        <p:xfrm>
          <a:off x="523875" y="1535207"/>
          <a:ext cx="11591925" cy="4665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9604">
                  <a:extLst>
                    <a:ext uri="{9D8B030D-6E8A-4147-A177-3AD203B41FA5}">
                      <a16:colId xmlns:a16="http://schemas.microsoft.com/office/drawing/2014/main" xmlns="" val="2033999939"/>
                    </a:ext>
                  </a:extLst>
                </a:gridCol>
                <a:gridCol w="5862321">
                  <a:extLst>
                    <a:ext uri="{9D8B030D-6E8A-4147-A177-3AD203B41FA5}">
                      <a16:colId xmlns:a16="http://schemas.microsoft.com/office/drawing/2014/main" xmlns="" val="3740930530"/>
                    </a:ext>
                  </a:extLst>
                </a:gridCol>
              </a:tblGrid>
              <a:tr h="34564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CATEGORY A: EXCESSIVE DEMAND FOR ARTISANS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 B: MODERATE DEMAND FOR ARTISANS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5226768"/>
                  </a:ext>
                </a:extLst>
              </a:tr>
              <a:tr h="216798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Armature Winder / Tractor Mechanic / Boilermaker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Diesel Fitter / Millwright Refrigeration Mechanic (Commercial / Industrial)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Tool, Jig and Die Maker / Welder / Electrician / Fitter and Turner / Lift Mechanic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Rigger 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Mechanical Equipment Repairer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Earthmoving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Equipment Mechanic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Electronics Equipment Mechanician /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Fitter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Forklift Mechanic / Instrument Mechanician / Sheet Metal Worker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Turner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Hydraulic Fitters 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3996269"/>
                  </a:ext>
                </a:extLst>
              </a:tr>
              <a:tr h="345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CATEGORY C: LOW DEMAND FOR ARTISAN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CATEGORY D: NO DEMAND FOR ARTISANS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9501924"/>
                  </a:ext>
                </a:extLst>
              </a:tr>
              <a:tr h="18062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Motor Mechanic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Plastics Mould Maker</a:t>
                      </a:r>
                      <a:endParaRPr lang="en-GB" sz="1800" b="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Telecommunications Mechanician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8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Domestic Appliance Mechanician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Domestic Radio Mechanician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Domestic Radio and TV Mechanician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Moulder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Patternmaker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Refractory Mason</a:t>
                      </a:r>
                      <a:r>
                        <a:rPr lang="en-GB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/ </a:t>
                      </a: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Roll Turner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Scale Fitter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707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503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94CCE18-7CC0-428E-8FF8-12809DD9F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B95EA16A-D4A0-4015-AE37-074E34E19118}"/>
              </a:ext>
            </a:extLst>
          </p:cNvPr>
          <p:cNvGrpSpPr/>
          <p:nvPr/>
        </p:nvGrpSpPr>
        <p:grpSpPr>
          <a:xfrm>
            <a:off x="2090342" y="389650"/>
            <a:ext cx="7738863" cy="616039"/>
            <a:chOff x="3315191" y="489397"/>
            <a:chExt cx="6023517" cy="61603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40395084-C9CC-4B54-BFD0-EF73DD757299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489397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7CC6B1A2-A429-4DC7-9B07-7E18B09C9F95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1105436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7D4A5CA-196D-4E34-BF3A-BEC6E821D720}"/>
                </a:ext>
              </a:extLst>
            </p:cNvPr>
            <p:cNvSpPr/>
            <p:nvPr/>
          </p:nvSpPr>
          <p:spPr>
            <a:xfrm>
              <a:off x="3315191" y="591355"/>
              <a:ext cx="6023517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Artisan RPL Model</a:t>
              </a:r>
              <a:endPara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8B6169F-055D-40BB-9070-1BAC2E020378}"/>
              </a:ext>
            </a:extLst>
          </p:cNvPr>
          <p:cNvSpPr/>
          <p:nvPr/>
        </p:nvSpPr>
        <p:spPr>
          <a:xfrm>
            <a:off x="1377251" y="2131978"/>
            <a:ext cx="9353006" cy="3251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DHET/QCTO has developed a model for ARPL.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ZA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Criteria and Guidelines for the Implementation of Artisan Recognition of Prior Learning (Government Gazette No. 40691, 17 March 2017)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a process to conduct APRL.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is the statutory process for ARPL that must be adhered to:</a:t>
            </a:r>
          </a:p>
        </p:txBody>
      </p:sp>
    </p:spTree>
    <p:extLst>
      <p:ext uri="{BB962C8B-B14F-4D97-AF65-F5344CB8AC3E}">
        <p14:creationId xmlns:p14="http://schemas.microsoft.com/office/powerpoint/2010/main" val="3248445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94CCE18-7CC0-428E-8FF8-12809DD9F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B95EA16A-D4A0-4015-AE37-074E34E19118}"/>
              </a:ext>
            </a:extLst>
          </p:cNvPr>
          <p:cNvGrpSpPr/>
          <p:nvPr/>
        </p:nvGrpSpPr>
        <p:grpSpPr>
          <a:xfrm>
            <a:off x="2090342" y="389650"/>
            <a:ext cx="7738863" cy="616039"/>
            <a:chOff x="3315191" y="489397"/>
            <a:chExt cx="6023517" cy="61603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40395084-C9CC-4B54-BFD0-EF73DD757299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489397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7CC6B1A2-A429-4DC7-9B07-7E18B09C9F95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1105436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7D4A5CA-196D-4E34-BF3A-BEC6E821D720}"/>
                </a:ext>
              </a:extLst>
            </p:cNvPr>
            <p:cNvSpPr/>
            <p:nvPr/>
          </p:nvSpPr>
          <p:spPr>
            <a:xfrm>
              <a:off x="3315191" y="591355"/>
              <a:ext cx="6023517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ARPL Model</a:t>
              </a:r>
              <a:endPara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17255165-C1C2-45DB-862D-F5EC35F8A591}"/>
              </a:ext>
            </a:extLst>
          </p:cNvPr>
          <p:cNvGrpSpPr/>
          <p:nvPr/>
        </p:nvGrpSpPr>
        <p:grpSpPr>
          <a:xfrm>
            <a:off x="870857" y="1357834"/>
            <a:ext cx="10450285" cy="5110516"/>
            <a:chOff x="902336" y="1508947"/>
            <a:chExt cx="10450285" cy="5110516"/>
          </a:xfrm>
        </p:grpSpPr>
        <p:sp>
          <p:nvSpPr>
            <p:cNvPr id="77" name="TextBox 106">
              <a:extLst>
                <a:ext uri="{FF2B5EF4-FFF2-40B4-BE49-F238E27FC236}">
                  <a16:creationId xmlns:a16="http://schemas.microsoft.com/office/drawing/2014/main" xmlns="" id="{4D326C86-936A-46F7-A740-9EAE3E180382}"/>
                </a:ext>
              </a:extLst>
            </p:cNvPr>
            <p:cNvSpPr txBox="1"/>
            <p:nvPr/>
          </p:nvSpPr>
          <p:spPr>
            <a:xfrm>
              <a:off x="902336" y="1508947"/>
              <a:ext cx="1421382" cy="4121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ZA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Application</a:t>
              </a:r>
              <a:endParaRPr lang="en-GB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8" name="TextBox 106">
              <a:extLst>
                <a:ext uri="{FF2B5EF4-FFF2-40B4-BE49-F238E27FC236}">
                  <a16:creationId xmlns:a16="http://schemas.microsoft.com/office/drawing/2014/main" xmlns="" id="{6C9AF9ED-5EB2-4B19-8E36-2BE37190A971}"/>
                </a:ext>
              </a:extLst>
            </p:cNvPr>
            <p:cNvSpPr txBox="1"/>
            <p:nvPr/>
          </p:nvSpPr>
          <p:spPr>
            <a:xfrm>
              <a:off x="2713719" y="1508947"/>
              <a:ext cx="1421382" cy="4121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Orientation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9" name="TextBox 109">
              <a:extLst>
                <a:ext uri="{FF2B5EF4-FFF2-40B4-BE49-F238E27FC236}">
                  <a16:creationId xmlns:a16="http://schemas.microsoft.com/office/drawing/2014/main" xmlns="" id="{899A2EF3-6470-4356-A161-B963A0337940}"/>
                </a:ext>
              </a:extLst>
            </p:cNvPr>
            <p:cNvSpPr txBox="1"/>
            <p:nvPr/>
          </p:nvSpPr>
          <p:spPr>
            <a:xfrm>
              <a:off x="4525102" y="1528541"/>
              <a:ext cx="2307772" cy="41212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ZA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Evaluation</a:t>
              </a:r>
              <a:r>
                <a:rPr lang="en-ZA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ZA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PoE</a:t>
              </a:r>
              <a:endParaRPr lang="en-GB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0" name="TextBox 109">
              <a:extLst>
                <a:ext uri="{FF2B5EF4-FFF2-40B4-BE49-F238E27FC236}">
                  <a16:creationId xmlns:a16="http://schemas.microsoft.com/office/drawing/2014/main" xmlns="" id="{472DE8EB-414D-40E3-A7B3-8E0AFD1636D6}"/>
                </a:ext>
              </a:extLst>
            </p:cNvPr>
            <p:cNvSpPr txBox="1"/>
            <p:nvPr/>
          </p:nvSpPr>
          <p:spPr>
            <a:xfrm>
              <a:off x="4525101" y="2257454"/>
              <a:ext cx="2307772" cy="41212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Registration for RPL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1" name="TextBox 112">
              <a:extLst>
                <a:ext uri="{FF2B5EF4-FFF2-40B4-BE49-F238E27FC236}">
                  <a16:creationId xmlns:a16="http://schemas.microsoft.com/office/drawing/2014/main" xmlns="" id="{E6947803-7317-449C-965E-47829E3A7876}"/>
                </a:ext>
              </a:extLst>
            </p:cNvPr>
            <p:cNvSpPr txBox="1"/>
            <p:nvPr/>
          </p:nvSpPr>
          <p:spPr>
            <a:xfrm>
              <a:off x="3886292" y="3106095"/>
              <a:ext cx="3500846" cy="83904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Candidate evaluation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Interview</a:t>
              </a:r>
              <a:r>
                <a:rPr lang="en-GB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/ </a:t>
              </a: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Feedback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TextBox 118">
              <a:extLst>
                <a:ext uri="{FF2B5EF4-FFF2-40B4-BE49-F238E27FC236}">
                  <a16:creationId xmlns:a16="http://schemas.microsoft.com/office/drawing/2014/main" xmlns="" id="{5865A280-BFFC-4E13-8352-15E82C4DCB03}"/>
                </a:ext>
              </a:extLst>
            </p:cNvPr>
            <p:cNvSpPr txBox="1"/>
            <p:nvPr/>
          </p:nvSpPr>
          <p:spPr>
            <a:xfrm>
              <a:off x="7808547" y="3291841"/>
              <a:ext cx="1250134" cy="449534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ZA" b="1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Trade Test</a:t>
              </a:r>
              <a:endParaRPr lang="en-GB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6" name="TextBox 161">
              <a:extLst>
                <a:ext uri="{FF2B5EF4-FFF2-40B4-BE49-F238E27FC236}">
                  <a16:creationId xmlns:a16="http://schemas.microsoft.com/office/drawing/2014/main" xmlns="" id="{47E4B4FF-38A2-465B-81BA-CBF96A421A85}"/>
                </a:ext>
              </a:extLst>
            </p:cNvPr>
            <p:cNvSpPr txBox="1"/>
            <p:nvPr/>
          </p:nvSpPr>
          <p:spPr>
            <a:xfrm>
              <a:off x="8706513" y="2583929"/>
              <a:ext cx="1329209" cy="395622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Competent 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7" name="TextBox 118">
              <a:extLst>
                <a:ext uri="{FF2B5EF4-FFF2-40B4-BE49-F238E27FC236}">
                  <a16:creationId xmlns:a16="http://schemas.microsoft.com/office/drawing/2014/main" xmlns="" id="{F31428AB-627E-4FD6-A1EC-AC7B3824540B}"/>
                </a:ext>
              </a:extLst>
            </p:cNvPr>
            <p:cNvSpPr txBox="1"/>
            <p:nvPr/>
          </p:nvSpPr>
          <p:spPr>
            <a:xfrm>
              <a:off x="9477007" y="3296602"/>
              <a:ext cx="1875614" cy="39562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QCTO Certificate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8" name="TextBox 122">
              <a:extLst>
                <a:ext uri="{FF2B5EF4-FFF2-40B4-BE49-F238E27FC236}">
                  <a16:creationId xmlns:a16="http://schemas.microsoft.com/office/drawing/2014/main" xmlns="" id="{04C9661E-80FB-44E6-8E40-E2A625C535A6}"/>
                </a:ext>
              </a:extLst>
            </p:cNvPr>
            <p:cNvSpPr txBox="1"/>
            <p:nvPr/>
          </p:nvSpPr>
          <p:spPr>
            <a:xfrm>
              <a:off x="4977367" y="4932087"/>
              <a:ext cx="1412492" cy="507228"/>
            </a:xfrm>
            <a:prstGeom prst="rect">
              <a:avLst/>
            </a:prstGeom>
            <a:solidFill>
              <a:srgbClr val="F90707"/>
            </a:solidFill>
          </p:spPr>
          <p:txBody>
            <a:bodyPr wrap="square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ZA" b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Gap Closure</a:t>
              </a:r>
              <a:endParaRPr lang="en-GB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0" name="TextBox 124">
              <a:extLst>
                <a:ext uri="{FF2B5EF4-FFF2-40B4-BE49-F238E27FC236}">
                  <a16:creationId xmlns:a16="http://schemas.microsoft.com/office/drawing/2014/main" xmlns="" id="{1172196E-0542-457A-A503-5A8775D3C1D9}"/>
                </a:ext>
              </a:extLst>
            </p:cNvPr>
            <p:cNvSpPr txBox="1"/>
            <p:nvPr/>
          </p:nvSpPr>
          <p:spPr>
            <a:xfrm>
              <a:off x="5891519" y="5785324"/>
              <a:ext cx="2137856" cy="395621"/>
            </a:xfrm>
            <a:prstGeom prst="rect">
              <a:avLst/>
            </a:prstGeom>
            <a:solidFill>
              <a:srgbClr val="F90707"/>
            </a:solidFill>
          </p:spPr>
          <p:txBody>
            <a:bodyPr wrap="square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Work Place Training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xmlns="" id="{853AC911-4599-4CAB-9FD4-3FD378F74C36}"/>
                </a:ext>
              </a:extLst>
            </p:cNvPr>
            <p:cNvCxnSpPr>
              <a:cxnSpLocks/>
            </p:cNvCxnSpPr>
            <p:nvPr/>
          </p:nvCxnSpPr>
          <p:spPr>
            <a:xfrm>
              <a:off x="2418897" y="1670904"/>
              <a:ext cx="23256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xmlns="" id="{BF7DBDD3-72D1-4E15-8157-185B2B7DC4C0}"/>
                </a:ext>
              </a:extLst>
            </p:cNvPr>
            <p:cNvGrpSpPr/>
            <p:nvPr/>
          </p:nvGrpSpPr>
          <p:grpSpPr>
            <a:xfrm>
              <a:off x="5147945" y="5439315"/>
              <a:ext cx="948055" cy="264160"/>
              <a:chOff x="5147945" y="5439315"/>
              <a:chExt cx="948055" cy="264160"/>
            </a:xfrm>
          </p:grpSpPr>
          <p:cxnSp>
            <p:nvCxnSpPr>
              <p:cNvPr id="92" name="Straight Arrow Connector 91">
                <a:extLst>
                  <a:ext uri="{FF2B5EF4-FFF2-40B4-BE49-F238E27FC236}">
                    <a16:creationId xmlns:a16="http://schemas.microsoft.com/office/drawing/2014/main" xmlns="" id="{2BA76DB3-BCD8-495D-BEF1-7E45D957FE37}"/>
                  </a:ext>
                </a:extLst>
              </p:cNvPr>
              <p:cNvCxnSpPr/>
              <p:nvPr/>
            </p:nvCxnSpPr>
            <p:spPr>
              <a:xfrm flipH="1">
                <a:off x="5147945" y="5439315"/>
                <a:ext cx="490220" cy="26416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xmlns="" id="{B408792F-6CE8-4A6C-B74D-0413899DBC4D}"/>
                  </a:ext>
                </a:extLst>
              </p:cNvPr>
              <p:cNvCxnSpPr/>
              <p:nvPr/>
            </p:nvCxnSpPr>
            <p:spPr>
              <a:xfrm>
                <a:off x="5638165" y="5439315"/>
                <a:ext cx="457835" cy="26416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94" name="TextBox 160">
              <a:extLst>
                <a:ext uri="{FF2B5EF4-FFF2-40B4-BE49-F238E27FC236}">
                  <a16:creationId xmlns:a16="http://schemas.microsoft.com/office/drawing/2014/main" xmlns="" id="{4268100E-A230-4D14-A77C-AF5DF13CFE74}"/>
                </a:ext>
              </a:extLst>
            </p:cNvPr>
            <p:cNvSpPr txBox="1"/>
            <p:nvPr/>
          </p:nvSpPr>
          <p:spPr>
            <a:xfrm>
              <a:off x="5986897" y="4181244"/>
              <a:ext cx="2042478" cy="37084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Not Competent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5" name="TextBox 124">
              <a:extLst>
                <a:ext uri="{FF2B5EF4-FFF2-40B4-BE49-F238E27FC236}">
                  <a16:creationId xmlns:a16="http://schemas.microsoft.com/office/drawing/2014/main" xmlns="" id="{39644CA6-C293-407D-94B8-BC488BC2915E}"/>
                </a:ext>
              </a:extLst>
            </p:cNvPr>
            <p:cNvSpPr txBox="1"/>
            <p:nvPr/>
          </p:nvSpPr>
          <p:spPr>
            <a:xfrm>
              <a:off x="3116838" y="5785324"/>
              <a:ext cx="2137856" cy="395621"/>
            </a:xfrm>
            <a:prstGeom prst="rect">
              <a:avLst/>
            </a:prstGeom>
            <a:solidFill>
              <a:srgbClr val="F90707"/>
            </a:solidFill>
          </p:spPr>
          <p:txBody>
            <a:bodyPr wrap="square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Training Provider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xmlns="" id="{62BD5E06-65FE-43A2-ABD7-289983BA8D67}"/>
                </a:ext>
              </a:extLst>
            </p:cNvPr>
            <p:cNvCxnSpPr>
              <a:cxnSpLocks/>
            </p:cNvCxnSpPr>
            <p:nvPr/>
          </p:nvCxnSpPr>
          <p:spPr>
            <a:xfrm>
              <a:off x="5638165" y="6619463"/>
              <a:ext cx="2742199" cy="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xmlns="" id="{3257AE67-2DE0-4EEE-BD66-9E99A14FF9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380364" y="3807798"/>
              <a:ext cx="0" cy="2811665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xmlns="" id="{BCA1885C-A7E6-4B06-9C12-E6C7B70D9914}"/>
                </a:ext>
              </a:extLst>
            </p:cNvPr>
            <p:cNvCxnSpPr/>
            <p:nvPr/>
          </p:nvCxnSpPr>
          <p:spPr>
            <a:xfrm>
              <a:off x="5709467" y="4054131"/>
              <a:ext cx="1270" cy="754380"/>
            </a:xfrm>
            <a:prstGeom prst="straightConnector1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tailEnd type="arrow"/>
            </a:ln>
            <a:effectLst/>
          </p:spPr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xmlns="" id="{D37D490F-AA03-41A6-942F-3E871EA15779}"/>
                </a:ext>
              </a:extLst>
            </p:cNvPr>
            <p:cNvCxnSpPr>
              <a:cxnSpLocks/>
            </p:cNvCxnSpPr>
            <p:nvPr/>
          </p:nvCxnSpPr>
          <p:spPr>
            <a:xfrm>
              <a:off x="4239016" y="1715009"/>
              <a:ext cx="23256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xmlns="" id="{0BECBB78-97C4-49CD-90A8-AD31AD38DC8B}"/>
                </a:ext>
              </a:extLst>
            </p:cNvPr>
            <p:cNvCxnSpPr>
              <a:cxnSpLocks/>
            </p:cNvCxnSpPr>
            <p:nvPr/>
          </p:nvCxnSpPr>
          <p:spPr>
            <a:xfrm>
              <a:off x="5636715" y="1940665"/>
              <a:ext cx="0" cy="27981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xmlns="" id="{0FA18128-90B6-4728-A365-1E96C9C9DE53}"/>
                </a:ext>
              </a:extLst>
            </p:cNvPr>
            <p:cNvCxnSpPr>
              <a:cxnSpLocks/>
            </p:cNvCxnSpPr>
            <p:nvPr/>
          </p:nvCxnSpPr>
          <p:spPr>
            <a:xfrm>
              <a:off x="5636715" y="2781740"/>
              <a:ext cx="0" cy="197811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104" name="Straight Arrow Connector 103">
              <a:extLst>
                <a:ext uri="{FF2B5EF4-FFF2-40B4-BE49-F238E27FC236}">
                  <a16:creationId xmlns:a16="http://schemas.microsoft.com/office/drawing/2014/main" xmlns="" id="{E553E5BB-442C-4D5C-B8C9-1200F5095D6D}"/>
                </a:ext>
              </a:extLst>
            </p:cNvPr>
            <p:cNvCxnSpPr>
              <a:cxnSpLocks/>
            </p:cNvCxnSpPr>
            <p:nvPr/>
          </p:nvCxnSpPr>
          <p:spPr>
            <a:xfrm>
              <a:off x="7445773" y="3551130"/>
              <a:ext cx="23256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xmlns="" id="{C5EA0180-8394-4C5D-8E52-52C8A03702A2}"/>
                </a:ext>
              </a:extLst>
            </p:cNvPr>
            <p:cNvCxnSpPr>
              <a:cxnSpLocks/>
            </p:cNvCxnSpPr>
            <p:nvPr/>
          </p:nvCxnSpPr>
          <p:spPr>
            <a:xfrm>
              <a:off x="9138553" y="3543563"/>
              <a:ext cx="23256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tailEnd type="arrow"/>
            </a:ln>
            <a:effectLst/>
          </p:spPr>
        </p:cxn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xmlns="" id="{34CD9D7A-7111-42DC-865E-7C99D0FF6A10}"/>
                </a:ext>
              </a:extLst>
            </p:cNvPr>
            <p:cNvGrpSpPr/>
            <p:nvPr/>
          </p:nvGrpSpPr>
          <p:grpSpPr>
            <a:xfrm rot="10800000">
              <a:off x="5151709" y="6234312"/>
              <a:ext cx="948055" cy="264160"/>
              <a:chOff x="5147945" y="5439315"/>
              <a:chExt cx="948055" cy="264160"/>
            </a:xfrm>
          </p:grpSpPr>
          <p:cxnSp>
            <p:nvCxnSpPr>
              <p:cNvPr id="109" name="Straight Arrow Connector 108">
                <a:extLst>
                  <a:ext uri="{FF2B5EF4-FFF2-40B4-BE49-F238E27FC236}">
                    <a16:creationId xmlns:a16="http://schemas.microsoft.com/office/drawing/2014/main" xmlns="" id="{62F078EB-33B3-49E7-936A-E6326870FE5B}"/>
                  </a:ext>
                </a:extLst>
              </p:cNvPr>
              <p:cNvCxnSpPr/>
              <p:nvPr/>
            </p:nvCxnSpPr>
            <p:spPr>
              <a:xfrm flipH="1">
                <a:off x="5147945" y="5439315"/>
                <a:ext cx="490220" cy="26416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tailEnd type="arrow"/>
              </a:ln>
              <a:effectLst/>
            </p:spPr>
          </p:cxn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xmlns="" id="{E7B1E1E4-9361-46AB-8E40-27B0782C2BB4}"/>
                  </a:ext>
                </a:extLst>
              </p:cNvPr>
              <p:cNvCxnSpPr/>
              <p:nvPr/>
            </p:nvCxnSpPr>
            <p:spPr>
              <a:xfrm>
                <a:off x="5638165" y="5439315"/>
                <a:ext cx="457835" cy="264160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tailEnd type="arrow"/>
              </a:ln>
              <a:effectLst/>
            </p:spPr>
          </p:cxnSp>
        </p:grpSp>
        <p:sp>
          <p:nvSpPr>
            <p:cNvPr id="112" name="TextBox 109">
              <a:extLst>
                <a:ext uri="{FF2B5EF4-FFF2-40B4-BE49-F238E27FC236}">
                  <a16:creationId xmlns:a16="http://schemas.microsoft.com/office/drawing/2014/main" xmlns="" id="{DF454556-C20F-448D-817D-3562B3B369FF}"/>
                </a:ext>
              </a:extLst>
            </p:cNvPr>
            <p:cNvSpPr txBox="1"/>
            <p:nvPr/>
          </p:nvSpPr>
          <p:spPr>
            <a:xfrm>
              <a:off x="7532802" y="4801506"/>
              <a:ext cx="1801623" cy="41212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Evaluation</a:t>
              </a:r>
              <a:r>
                <a:rPr lang="en-ZA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ZA" b="1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PoE</a:t>
              </a:r>
              <a:endPara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0075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94CCE18-7CC0-428E-8FF8-12809DD9F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65EFFC6-089E-4B64-9F6C-735962D0C88A}"/>
              </a:ext>
            </a:extLst>
          </p:cNvPr>
          <p:cNvSpPr/>
          <p:nvPr/>
        </p:nvSpPr>
        <p:spPr>
          <a:xfrm>
            <a:off x="1858942" y="243512"/>
            <a:ext cx="94034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Recommendations for Metal Chamber: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should be a bi-annual metal chamber report on:</a:t>
            </a:r>
          </a:p>
          <a:p>
            <a:pPr marL="457200"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 of apprenticeships registered in metal trades.</a:t>
            </a:r>
          </a:p>
          <a:p>
            <a:pPr marL="342900" lvl="0" indent="-342900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Number of trade test passes in metal trades.</a:t>
            </a:r>
          </a:p>
          <a:p>
            <a:pPr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Hard-To-Fill Vacancy Survey should be administered to all companies annually (Strongest indicator of artisan shortage).</a:t>
            </a:r>
          </a:p>
          <a:p>
            <a:pPr marL="457200"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Artisan Tracer Study should be administered annually to new artisans.</a:t>
            </a:r>
          </a:p>
          <a:p>
            <a:pPr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Interviews should be conducted with metal industry experts on artisan skills needs annually.</a:t>
            </a:r>
          </a:p>
          <a:p>
            <a:pPr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4836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02A2FCC-D4F9-487C-AAC3-DCC5AF56DEAC}"/>
              </a:ext>
            </a:extLst>
          </p:cNvPr>
          <p:cNvSpPr/>
          <p:nvPr/>
        </p:nvSpPr>
        <p:spPr>
          <a:xfrm>
            <a:off x="757646" y="301519"/>
            <a:ext cx="1043722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Recommendations for merSETA: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institutional skills planning mechanism should be developed to monitor artisan imbalances.</a:t>
            </a:r>
          </a:p>
          <a:p>
            <a:pPr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standardised methodology for all chambers should be applied to measure artisan imbalances.</a:t>
            </a:r>
          </a:p>
          <a:p>
            <a:pPr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 </a:t>
            </a:r>
            <a:endParaRPr lang="en-GB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studies should be chamber-wide for comparability and integration of findings.</a:t>
            </a:r>
          </a:p>
          <a:p>
            <a:pPr marL="457200"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artisan skills scorecard with key supply and demand indicators should be developed.</a:t>
            </a:r>
          </a:p>
          <a:p>
            <a:pPr algn="just">
              <a:spcAft>
                <a:spcPts val="0"/>
              </a:spcAft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the diagnostic capacity of merSETA and Chamber Committees to analyse artisan demand and supply.</a:t>
            </a:r>
          </a:p>
        </p:txBody>
      </p:sp>
    </p:spTree>
    <p:extLst>
      <p:ext uri="{BB962C8B-B14F-4D97-AF65-F5344CB8AC3E}">
        <p14:creationId xmlns:p14="http://schemas.microsoft.com/office/powerpoint/2010/main" val="228488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F4880A3-0B65-4659-8E9B-C6BC2A91274F}"/>
              </a:ext>
            </a:extLst>
          </p:cNvPr>
          <p:cNvSpPr/>
          <p:nvPr/>
        </p:nvSpPr>
        <p:spPr>
          <a:xfrm>
            <a:off x="1280158" y="1151756"/>
            <a:ext cx="9130937" cy="397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research agenda should be developed to produce the following reports: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State of the labour market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Current and future artisan imbalances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Wage Analysis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Graduate (new artisan) Destinations 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Skills migration in manufacturing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Skills needs in national strategies and plans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Employer satisfaction about skills training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14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5DB9E47-B36B-4F10-9B01-F1CAC835E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029" y="0"/>
            <a:ext cx="4911633" cy="284623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3C0EEEA-440D-42B1-9214-91936ED4370F}"/>
              </a:ext>
            </a:extLst>
          </p:cNvPr>
          <p:cNvSpPr txBox="1"/>
          <p:nvPr/>
        </p:nvSpPr>
        <p:spPr>
          <a:xfrm>
            <a:off x="3468710" y="3429000"/>
            <a:ext cx="5254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b="1" dirty="0">
                <a:solidFill>
                  <a:schemeClr val="bg2">
                    <a:lumMod val="10000"/>
                  </a:schemeClr>
                </a:solidFill>
              </a:rPr>
              <a:t>Thank you</a:t>
            </a:r>
          </a:p>
          <a:p>
            <a:pPr algn="ctr"/>
            <a:endParaRPr lang="en-ZA" sz="28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en-ZA" sz="2800" dirty="0">
                <a:solidFill>
                  <a:schemeClr val="bg2">
                    <a:lumMod val="10000"/>
                  </a:schemeClr>
                </a:solidFill>
              </a:rPr>
              <a:t>Fathima Rasool</a:t>
            </a:r>
          </a:p>
          <a:p>
            <a:pPr algn="ctr"/>
            <a:endParaRPr lang="en-ZA" sz="2800" u="sng" dirty="0">
              <a:solidFill>
                <a:schemeClr val="bg2">
                  <a:lumMod val="10000"/>
                </a:schemeClr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algn="ctr"/>
            <a:r>
              <a:rPr lang="en-ZA" sz="2800" dirty="0">
                <a:solidFill>
                  <a:schemeClr val="bg2">
                    <a:lumMod val="1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fathima@frresearch.co.za</a:t>
            </a:r>
            <a:endParaRPr lang="en-ZA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04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6005497" y="3031956"/>
            <a:ext cx="296518" cy="225864"/>
            <a:chOff x="9218613" y="1665288"/>
            <a:chExt cx="4910138" cy="3740150"/>
          </a:xfrm>
          <a:solidFill>
            <a:schemeClr val="bg1"/>
          </a:solidFill>
        </p:grpSpPr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9218613" y="1665288"/>
              <a:ext cx="4910138" cy="3740150"/>
            </a:xfrm>
            <a:custGeom>
              <a:avLst/>
              <a:gdLst>
                <a:gd name="T0" fmla="*/ 691 w 6186"/>
                <a:gd name="T1" fmla="*/ 353 h 4712"/>
                <a:gd name="T2" fmla="*/ 569 w 6186"/>
                <a:gd name="T3" fmla="*/ 395 h 4712"/>
                <a:gd name="T4" fmla="*/ 465 w 6186"/>
                <a:gd name="T5" fmla="*/ 470 h 4712"/>
                <a:gd name="T6" fmla="*/ 392 w 6186"/>
                <a:gd name="T7" fmla="*/ 571 h 4712"/>
                <a:gd name="T8" fmla="*/ 351 w 6186"/>
                <a:gd name="T9" fmla="*/ 693 h 4712"/>
                <a:gd name="T10" fmla="*/ 345 w 6186"/>
                <a:gd name="T11" fmla="*/ 3955 h 4712"/>
                <a:gd name="T12" fmla="*/ 366 w 6186"/>
                <a:gd name="T13" fmla="*/ 4085 h 4712"/>
                <a:gd name="T14" fmla="*/ 426 w 6186"/>
                <a:gd name="T15" fmla="*/ 4199 h 4712"/>
                <a:gd name="T16" fmla="*/ 514 w 6186"/>
                <a:gd name="T17" fmla="*/ 4288 h 4712"/>
                <a:gd name="T18" fmla="*/ 627 w 6186"/>
                <a:gd name="T19" fmla="*/ 4346 h 4712"/>
                <a:gd name="T20" fmla="*/ 756 w 6186"/>
                <a:gd name="T21" fmla="*/ 4367 h 4712"/>
                <a:gd name="T22" fmla="*/ 5498 w 6186"/>
                <a:gd name="T23" fmla="*/ 4361 h 4712"/>
                <a:gd name="T24" fmla="*/ 5620 w 6186"/>
                <a:gd name="T25" fmla="*/ 4321 h 4712"/>
                <a:gd name="T26" fmla="*/ 5721 w 6186"/>
                <a:gd name="T27" fmla="*/ 4246 h 4712"/>
                <a:gd name="T28" fmla="*/ 5796 w 6186"/>
                <a:gd name="T29" fmla="*/ 4145 h 4712"/>
                <a:gd name="T30" fmla="*/ 5837 w 6186"/>
                <a:gd name="T31" fmla="*/ 4023 h 4712"/>
                <a:gd name="T32" fmla="*/ 5841 w 6186"/>
                <a:gd name="T33" fmla="*/ 3955 h 4712"/>
                <a:gd name="T34" fmla="*/ 5835 w 6186"/>
                <a:gd name="T35" fmla="*/ 693 h 4712"/>
                <a:gd name="T36" fmla="*/ 5794 w 6186"/>
                <a:gd name="T37" fmla="*/ 571 h 4712"/>
                <a:gd name="T38" fmla="*/ 5721 w 6186"/>
                <a:gd name="T39" fmla="*/ 470 h 4712"/>
                <a:gd name="T40" fmla="*/ 5618 w 6186"/>
                <a:gd name="T41" fmla="*/ 395 h 4712"/>
                <a:gd name="T42" fmla="*/ 5496 w 6186"/>
                <a:gd name="T43" fmla="*/ 353 h 4712"/>
                <a:gd name="T44" fmla="*/ 756 w 6186"/>
                <a:gd name="T45" fmla="*/ 348 h 4712"/>
                <a:gd name="T46" fmla="*/ 5430 w 6186"/>
                <a:gd name="T47" fmla="*/ 0 h 4712"/>
                <a:gd name="T48" fmla="*/ 5618 w 6186"/>
                <a:gd name="T49" fmla="*/ 25 h 4712"/>
                <a:gd name="T50" fmla="*/ 5787 w 6186"/>
                <a:gd name="T51" fmla="*/ 90 h 4712"/>
                <a:gd name="T52" fmla="*/ 5933 w 6186"/>
                <a:gd name="T53" fmla="*/ 194 h 4712"/>
                <a:gd name="T54" fmla="*/ 6051 w 6186"/>
                <a:gd name="T55" fmla="*/ 327 h 4712"/>
                <a:gd name="T56" fmla="*/ 6136 w 6186"/>
                <a:gd name="T57" fmla="*/ 487 h 4712"/>
                <a:gd name="T58" fmla="*/ 6181 w 6186"/>
                <a:gd name="T59" fmla="*/ 665 h 4712"/>
                <a:gd name="T60" fmla="*/ 6186 w 6186"/>
                <a:gd name="T61" fmla="*/ 3955 h 4712"/>
                <a:gd name="T62" fmla="*/ 6164 w 6186"/>
                <a:gd name="T63" fmla="*/ 4143 h 4712"/>
                <a:gd name="T64" fmla="*/ 6098 w 6186"/>
                <a:gd name="T65" fmla="*/ 4312 h 4712"/>
                <a:gd name="T66" fmla="*/ 5995 w 6186"/>
                <a:gd name="T67" fmla="*/ 4459 h 4712"/>
                <a:gd name="T68" fmla="*/ 5862 w 6186"/>
                <a:gd name="T69" fmla="*/ 4577 h 4712"/>
                <a:gd name="T70" fmla="*/ 5702 w 6186"/>
                <a:gd name="T71" fmla="*/ 4661 h 4712"/>
                <a:gd name="T72" fmla="*/ 5524 w 6186"/>
                <a:gd name="T73" fmla="*/ 4706 h 4712"/>
                <a:gd name="T74" fmla="*/ 756 w 6186"/>
                <a:gd name="T75" fmla="*/ 4712 h 4712"/>
                <a:gd name="T76" fmla="*/ 570 w 6186"/>
                <a:gd name="T77" fmla="*/ 4690 h 4712"/>
                <a:gd name="T78" fmla="*/ 402 w 6186"/>
                <a:gd name="T79" fmla="*/ 4624 h 4712"/>
                <a:gd name="T80" fmla="*/ 255 w 6186"/>
                <a:gd name="T81" fmla="*/ 4522 h 4712"/>
                <a:gd name="T82" fmla="*/ 135 w 6186"/>
                <a:gd name="T83" fmla="*/ 4389 h 4712"/>
                <a:gd name="T84" fmla="*/ 51 w 6186"/>
                <a:gd name="T85" fmla="*/ 4229 h 4712"/>
                <a:gd name="T86" fmla="*/ 6 w 6186"/>
                <a:gd name="T87" fmla="*/ 4051 h 4712"/>
                <a:gd name="T88" fmla="*/ 0 w 6186"/>
                <a:gd name="T89" fmla="*/ 759 h 4712"/>
                <a:gd name="T90" fmla="*/ 23 w 6186"/>
                <a:gd name="T91" fmla="*/ 571 h 4712"/>
                <a:gd name="T92" fmla="*/ 88 w 6186"/>
                <a:gd name="T93" fmla="*/ 402 h 4712"/>
                <a:gd name="T94" fmla="*/ 191 w 6186"/>
                <a:gd name="T95" fmla="*/ 256 h 4712"/>
                <a:gd name="T96" fmla="*/ 325 w 6186"/>
                <a:gd name="T97" fmla="*/ 137 h 4712"/>
                <a:gd name="T98" fmla="*/ 484 w 6186"/>
                <a:gd name="T99" fmla="*/ 53 h 4712"/>
                <a:gd name="T100" fmla="*/ 662 w 6186"/>
                <a:gd name="T101" fmla="*/ 8 h 4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86" h="4712">
                  <a:moveTo>
                    <a:pt x="756" y="348"/>
                  </a:moveTo>
                  <a:lnTo>
                    <a:pt x="691" y="353"/>
                  </a:lnTo>
                  <a:lnTo>
                    <a:pt x="627" y="370"/>
                  </a:lnTo>
                  <a:lnTo>
                    <a:pt x="569" y="395"/>
                  </a:lnTo>
                  <a:lnTo>
                    <a:pt x="514" y="428"/>
                  </a:lnTo>
                  <a:lnTo>
                    <a:pt x="465" y="470"/>
                  </a:lnTo>
                  <a:lnTo>
                    <a:pt x="426" y="517"/>
                  </a:lnTo>
                  <a:lnTo>
                    <a:pt x="392" y="571"/>
                  </a:lnTo>
                  <a:lnTo>
                    <a:pt x="366" y="629"/>
                  </a:lnTo>
                  <a:lnTo>
                    <a:pt x="351" y="693"/>
                  </a:lnTo>
                  <a:lnTo>
                    <a:pt x="345" y="759"/>
                  </a:lnTo>
                  <a:lnTo>
                    <a:pt x="345" y="3955"/>
                  </a:lnTo>
                  <a:lnTo>
                    <a:pt x="351" y="4023"/>
                  </a:lnTo>
                  <a:lnTo>
                    <a:pt x="366" y="4085"/>
                  </a:lnTo>
                  <a:lnTo>
                    <a:pt x="392" y="4145"/>
                  </a:lnTo>
                  <a:lnTo>
                    <a:pt x="426" y="4199"/>
                  </a:lnTo>
                  <a:lnTo>
                    <a:pt x="465" y="4246"/>
                  </a:lnTo>
                  <a:lnTo>
                    <a:pt x="514" y="4288"/>
                  </a:lnTo>
                  <a:lnTo>
                    <a:pt x="569" y="4321"/>
                  </a:lnTo>
                  <a:lnTo>
                    <a:pt x="627" y="4346"/>
                  </a:lnTo>
                  <a:lnTo>
                    <a:pt x="691" y="4361"/>
                  </a:lnTo>
                  <a:lnTo>
                    <a:pt x="756" y="4367"/>
                  </a:lnTo>
                  <a:lnTo>
                    <a:pt x="5430" y="4367"/>
                  </a:lnTo>
                  <a:lnTo>
                    <a:pt x="5498" y="4361"/>
                  </a:lnTo>
                  <a:lnTo>
                    <a:pt x="5562" y="4346"/>
                  </a:lnTo>
                  <a:lnTo>
                    <a:pt x="5620" y="4321"/>
                  </a:lnTo>
                  <a:lnTo>
                    <a:pt x="5674" y="4288"/>
                  </a:lnTo>
                  <a:lnTo>
                    <a:pt x="5721" y="4246"/>
                  </a:lnTo>
                  <a:lnTo>
                    <a:pt x="5762" y="4199"/>
                  </a:lnTo>
                  <a:lnTo>
                    <a:pt x="5796" y="4145"/>
                  </a:lnTo>
                  <a:lnTo>
                    <a:pt x="5820" y="4085"/>
                  </a:lnTo>
                  <a:lnTo>
                    <a:pt x="5837" y="4023"/>
                  </a:lnTo>
                  <a:lnTo>
                    <a:pt x="5841" y="3955"/>
                  </a:lnTo>
                  <a:lnTo>
                    <a:pt x="5841" y="3955"/>
                  </a:lnTo>
                  <a:lnTo>
                    <a:pt x="5841" y="759"/>
                  </a:lnTo>
                  <a:lnTo>
                    <a:pt x="5835" y="693"/>
                  </a:lnTo>
                  <a:lnTo>
                    <a:pt x="5820" y="629"/>
                  </a:lnTo>
                  <a:lnTo>
                    <a:pt x="5794" y="571"/>
                  </a:lnTo>
                  <a:lnTo>
                    <a:pt x="5760" y="517"/>
                  </a:lnTo>
                  <a:lnTo>
                    <a:pt x="5721" y="470"/>
                  </a:lnTo>
                  <a:lnTo>
                    <a:pt x="5672" y="428"/>
                  </a:lnTo>
                  <a:lnTo>
                    <a:pt x="5618" y="395"/>
                  </a:lnTo>
                  <a:lnTo>
                    <a:pt x="5560" y="370"/>
                  </a:lnTo>
                  <a:lnTo>
                    <a:pt x="5496" y="353"/>
                  </a:lnTo>
                  <a:lnTo>
                    <a:pt x="5430" y="348"/>
                  </a:lnTo>
                  <a:lnTo>
                    <a:pt x="756" y="348"/>
                  </a:lnTo>
                  <a:close/>
                  <a:moveTo>
                    <a:pt x="756" y="0"/>
                  </a:moveTo>
                  <a:lnTo>
                    <a:pt x="5430" y="0"/>
                  </a:lnTo>
                  <a:lnTo>
                    <a:pt x="5526" y="8"/>
                  </a:lnTo>
                  <a:lnTo>
                    <a:pt x="5618" y="25"/>
                  </a:lnTo>
                  <a:lnTo>
                    <a:pt x="5704" y="53"/>
                  </a:lnTo>
                  <a:lnTo>
                    <a:pt x="5787" y="90"/>
                  </a:lnTo>
                  <a:lnTo>
                    <a:pt x="5864" y="137"/>
                  </a:lnTo>
                  <a:lnTo>
                    <a:pt x="5933" y="194"/>
                  </a:lnTo>
                  <a:lnTo>
                    <a:pt x="5997" y="256"/>
                  </a:lnTo>
                  <a:lnTo>
                    <a:pt x="6051" y="327"/>
                  </a:lnTo>
                  <a:lnTo>
                    <a:pt x="6098" y="404"/>
                  </a:lnTo>
                  <a:lnTo>
                    <a:pt x="6136" y="487"/>
                  </a:lnTo>
                  <a:lnTo>
                    <a:pt x="6164" y="573"/>
                  </a:lnTo>
                  <a:lnTo>
                    <a:pt x="6181" y="665"/>
                  </a:lnTo>
                  <a:lnTo>
                    <a:pt x="6186" y="759"/>
                  </a:lnTo>
                  <a:lnTo>
                    <a:pt x="6186" y="3955"/>
                  </a:lnTo>
                  <a:lnTo>
                    <a:pt x="6181" y="4051"/>
                  </a:lnTo>
                  <a:lnTo>
                    <a:pt x="6164" y="4143"/>
                  </a:lnTo>
                  <a:lnTo>
                    <a:pt x="6136" y="4229"/>
                  </a:lnTo>
                  <a:lnTo>
                    <a:pt x="6098" y="4312"/>
                  </a:lnTo>
                  <a:lnTo>
                    <a:pt x="6051" y="4389"/>
                  </a:lnTo>
                  <a:lnTo>
                    <a:pt x="5995" y="4459"/>
                  </a:lnTo>
                  <a:lnTo>
                    <a:pt x="5931" y="4522"/>
                  </a:lnTo>
                  <a:lnTo>
                    <a:pt x="5862" y="4577"/>
                  </a:lnTo>
                  <a:lnTo>
                    <a:pt x="5785" y="4624"/>
                  </a:lnTo>
                  <a:lnTo>
                    <a:pt x="5702" y="4661"/>
                  </a:lnTo>
                  <a:lnTo>
                    <a:pt x="5616" y="4690"/>
                  </a:lnTo>
                  <a:lnTo>
                    <a:pt x="5524" y="4706"/>
                  </a:lnTo>
                  <a:lnTo>
                    <a:pt x="5430" y="4712"/>
                  </a:lnTo>
                  <a:lnTo>
                    <a:pt x="756" y="4712"/>
                  </a:lnTo>
                  <a:lnTo>
                    <a:pt x="662" y="4706"/>
                  </a:lnTo>
                  <a:lnTo>
                    <a:pt x="570" y="4690"/>
                  </a:lnTo>
                  <a:lnTo>
                    <a:pt x="484" y="4661"/>
                  </a:lnTo>
                  <a:lnTo>
                    <a:pt x="402" y="4624"/>
                  </a:lnTo>
                  <a:lnTo>
                    <a:pt x="325" y="4577"/>
                  </a:lnTo>
                  <a:lnTo>
                    <a:pt x="255" y="4522"/>
                  </a:lnTo>
                  <a:lnTo>
                    <a:pt x="191" y="4459"/>
                  </a:lnTo>
                  <a:lnTo>
                    <a:pt x="135" y="4389"/>
                  </a:lnTo>
                  <a:lnTo>
                    <a:pt x="88" y="4312"/>
                  </a:lnTo>
                  <a:lnTo>
                    <a:pt x="51" y="4229"/>
                  </a:lnTo>
                  <a:lnTo>
                    <a:pt x="23" y="4143"/>
                  </a:lnTo>
                  <a:lnTo>
                    <a:pt x="6" y="4051"/>
                  </a:lnTo>
                  <a:lnTo>
                    <a:pt x="0" y="3955"/>
                  </a:lnTo>
                  <a:lnTo>
                    <a:pt x="0" y="759"/>
                  </a:lnTo>
                  <a:lnTo>
                    <a:pt x="6" y="663"/>
                  </a:lnTo>
                  <a:lnTo>
                    <a:pt x="23" y="571"/>
                  </a:lnTo>
                  <a:lnTo>
                    <a:pt x="51" y="485"/>
                  </a:lnTo>
                  <a:lnTo>
                    <a:pt x="88" y="402"/>
                  </a:lnTo>
                  <a:lnTo>
                    <a:pt x="135" y="325"/>
                  </a:lnTo>
                  <a:lnTo>
                    <a:pt x="191" y="256"/>
                  </a:lnTo>
                  <a:lnTo>
                    <a:pt x="255" y="192"/>
                  </a:lnTo>
                  <a:lnTo>
                    <a:pt x="325" y="137"/>
                  </a:lnTo>
                  <a:lnTo>
                    <a:pt x="402" y="90"/>
                  </a:lnTo>
                  <a:lnTo>
                    <a:pt x="484" y="53"/>
                  </a:lnTo>
                  <a:lnTo>
                    <a:pt x="570" y="25"/>
                  </a:lnTo>
                  <a:lnTo>
                    <a:pt x="662" y="8"/>
                  </a:lnTo>
                  <a:lnTo>
                    <a:pt x="7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7"/>
            <p:cNvSpPr>
              <a:spLocks/>
            </p:cNvSpPr>
            <p:nvPr/>
          </p:nvSpPr>
          <p:spPr bwMode="auto">
            <a:xfrm>
              <a:off x="9785351" y="2185988"/>
              <a:ext cx="3778250" cy="2701925"/>
            </a:xfrm>
            <a:custGeom>
              <a:avLst/>
              <a:gdLst>
                <a:gd name="T0" fmla="*/ 221 w 4760"/>
                <a:gd name="T1" fmla="*/ 5 h 3402"/>
                <a:gd name="T2" fmla="*/ 289 w 4760"/>
                <a:gd name="T3" fmla="*/ 43 h 3402"/>
                <a:gd name="T4" fmla="*/ 1961 w 4760"/>
                <a:gd name="T5" fmla="*/ 1538 h 3402"/>
                <a:gd name="T6" fmla="*/ 1974 w 4760"/>
                <a:gd name="T7" fmla="*/ 1553 h 3402"/>
                <a:gd name="T8" fmla="*/ 2383 w 4760"/>
                <a:gd name="T9" fmla="*/ 1919 h 3402"/>
                <a:gd name="T10" fmla="*/ 4503 w 4760"/>
                <a:gd name="T11" fmla="*/ 20 h 3402"/>
                <a:gd name="T12" fmla="*/ 4576 w 4760"/>
                <a:gd name="T13" fmla="*/ 0 h 3402"/>
                <a:gd name="T14" fmla="*/ 4650 w 4760"/>
                <a:gd name="T15" fmla="*/ 13 h 3402"/>
                <a:gd name="T16" fmla="*/ 4713 w 4760"/>
                <a:gd name="T17" fmla="*/ 56 h 3402"/>
                <a:gd name="T18" fmla="*/ 4753 w 4760"/>
                <a:gd name="T19" fmla="*/ 125 h 3402"/>
                <a:gd name="T20" fmla="*/ 4757 w 4760"/>
                <a:gd name="T21" fmla="*/ 201 h 3402"/>
                <a:gd name="T22" fmla="*/ 4728 w 4760"/>
                <a:gd name="T23" fmla="*/ 272 h 3402"/>
                <a:gd name="T24" fmla="*/ 3188 w 4760"/>
                <a:gd name="T25" fmla="*/ 1660 h 3402"/>
                <a:gd name="T26" fmla="*/ 4734 w 4760"/>
                <a:gd name="T27" fmla="*/ 3134 h 3402"/>
                <a:gd name="T28" fmla="*/ 4760 w 4760"/>
                <a:gd name="T29" fmla="*/ 3205 h 3402"/>
                <a:gd name="T30" fmla="*/ 4753 w 4760"/>
                <a:gd name="T31" fmla="*/ 3280 h 3402"/>
                <a:gd name="T32" fmla="*/ 4713 w 4760"/>
                <a:gd name="T33" fmla="*/ 3348 h 3402"/>
                <a:gd name="T34" fmla="*/ 4655 w 4760"/>
                <a:gd name="T35" fmla="*/ 3387 h 3402"/>
                <a:gd name="T36" fmla="*/ 4590 w 4760"/>
                <a:gd name="T37" fmla="*/ 3402 h 3402"/>
                <a:gd name="T38" fmla="*/ 4526 w 4760"/>
                <a:gd name="T39" fmla="*/ 3389 h 3402"/>
                <a:gd name="T40" fmla="*/ 4470 w 4760"/>
                <a:gd name="T41" fmla="*/ 3354 h 3402"/>
                <a:gd name="T42" fmla="*/ 2499 w 4760"/>
                <a:gd name="T43" fmla="*/ 2278 h 3402"/>
                <a:gd name="T44" fmla="*/ 2445 w 4760"/>
                <a:gd name="T45" fmla="*/ 2311 h 3402"/>
                <a:gd name="T46" fmla="*/ 2385 w 4760"/>
                <a:gd name="T47" fmla="*/ 2323 h 3402"/>
                <a:gd name="T48" fmla="*/ 2325 w 4760"/>
                <a:gd name="T49" fmla="*/ 2311 h 3402"/>
                <a:gd name="T50" fmla="*/ 2269 w 4760"/>
                <a:gd name="T51" fmla="*/ 2279 h 3402"/>
                <a:gd name="T52" fmla="*/ 302 w 4760"/>
                <a:gd name="T53" fmla="*/ 3354 h 3402"/>
                <a:gd name="T54" fmla="*/ 246 w 4760"/>
                <a:gd name="T55" fmla="*/ 3387 h 3402"/>
                <a:gd name="T56" fmla="*/ 184 w 4760"/>
                <a:gd name="T57" fmla="*/ 3399 h 3402"/>
                <a:gd name="T58" fmla="*/ 116 w 4760"/>
                <a:gd name="T59" fmla="*/ 3386 h 3402"/>
                <a:gd name="T60" fmla="*/ 58 w 4760"/>
                <a:gd name="T61" fmla="*/ 3344 h 3402"/>
                <a:gd name="T62" fmla="*/ 19 w 4760"/>
                <a:gd name="T63" fmla="*/ 3277 h 3402"/>
                <a:gd name="T64" fmla="*/ 13 w 4760"/>
                <a:gd name="T65" fmla="*/ 3201 h 3402"/>
                <a:gd name="T66" fmla="*/ 39 w 4760"/>
                <a:gd name="T67" fmla="*/ 3130 h 3402"/>
                <a:gd name="T68" fmla="*/ 1589 w 4760"/>
                <a:gd name="T69" fmla="*/ 1671 h 3402"/>
                <a:gd name="T70" fmla="*/ 32 w 4760"/>
                <a:gd name="T71" fmla="*/ 272 h 3402"/>
                <a:gd name="T72" fmla="*/ 4 w 4760"/>
                <a:gd name="T73" fmla="*/ 201 h 3402"/>
                <a:gd name="T74" fmla="*/ 8 w 4760"/>
                <a:gd name="T75" fmla="*/ 125 h 3402"/>
                <a:gd name="T76" fmla="*/ 45 w 4760"/>
                <a:gd name="T77" fmla="*/ 56 h 3402"/>
                <a:gd name="T78" fmla="*/ 109 w 4760"/>
                <a:gd name="T79" fmla="*/ 11 h 3402"/>
                <a:gd name="T80" fmla="*/ 184 w 4760"/>
                <a:gd name="T81" fmla="*/ 0 h 3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60" h="3402">
                  <a:moveTo>
                    <a:pt x="184" y="0"/>
                  </a:moveTo>
                  <a:lnTo>
                    <a:pt x="221" y="5"/>
                  </a:lnTo>
                  <a:lnTo>
                    <a:pt x="257" y="20"/>
                  </a:lnTo>
                  <a:lnTo>
                    <a:pt x="289" y="43"/>
                  </a:lnTo>
                  <a:lnTo>
                    <a:pt x="1946" y="1526"/>
                  </a:lnTo>
                  <a:lnTo>
                    <a:pt x="1961" y="1538"/>
                  </a:lnTo>
                  <a:lnTo>
                    <a:pt x="1974" y="1551"/>
                  </a:lnTo>
                  <a:lnTo>
                    <a:pt x="1974" y="1553"/>
                  </a:lnTo>
                  <a:lnTo>
                    <a:pt x="1976" y="1555"/>
                  </a:lnTo>
                  <a:lnTo>
                    <a:pt x="2383" y="1919"/>
                  </a:lnTo>
                  <a:lnTo>
                    <a:pt x="4470" y="45"/>
                  </a:lnTo>
                  <a:lnTo>
                    <a:pt x="4503" y="20"/>
                  </a:lnTo>
                  <a:lnTo>
                    <a:pt x="4539" y="5"/>
                  </a:lnTo>
                  <a:lnTo>
                    <a:pt x="4576" y="0"/>
                  </a:lnTo>
                  <a:lnTo>
                    <a:pt x="4614" y="1"/>
                  </a:lnTo>
                  <a:lnTo>
                    <a:pt x="4650" y="13"/>
                  </a:lnTo>
                  <a:lnTo>
                    <a:pt x="4683" y="30"/>
                  </a:lnTo>
                  <a:lnTo>
                    <a:pt x="4713" y="56"/>
                  </a:lnTo>
                  <a:lnTo>
                    <a:pt x="4738" y="90"/>
                  </a:lnTo>
                  <a:lnTo>
                    <a:pt x="4753" y="125"/>
                  </a:lnTo>
                  <a:lnTo>
                    <a:pt x="4758" y="163"/>
                  </a:lnTo>
                  <a:lnTo>
                    <a:pt x="4757" y="201"/>
                  </a:lnTo>
                  <a:lnTo>
                    <a:pt x="4745" y="238"/>
                  </a:lnTo>
                  <a:lnTo>
                    <a:pt x="4728" y="272"/>
                  </a:lnTo>
                  <a:lnTo>
                    <a:pt x="4702" y="302"/>
                  </a:lnTo>
                  <a:lnTo>
                    <a:pt x="3188" y="1660"/>
                  </a:lnTo>
                  <a:lnTo>
                    <a:pt x="4708" y="3104"/>
                  </a:lnTo>
                  <a:lnTo>
                    <a:pt x="4734" y="3134"/>
                  </a:lnTo>
                  <a:lnTo>
                    <a:pt x="4751" y="3168"/>
                  </a:lnTo>
                  <a:lnTo>
                    <a:pt x="4760" y="3205"/>
                  </a:lnTo>
                  <a:lnTo>
                    <a:pt x="4760" y="3243"/>
                  </a:lnTo>
                  <a:lnTo>
                    <a:pt x="4753" y="3280"/>
                  </a:lnTo>
                  <a:lnTo>
                    <a:pt x="4738" y="3316"/>
                  </a:lnTo>
                  <a:lnTo>
                    <a:pt x="4713" y="3348"/>
                  </a:lnTo>
                  <a:lnTo>
                    <a:pt x="4687" y="3371"/>
                  </a:lnTo>
                  <a:lnTo>
                    <a:pt x="4655" y="3387"/>
                  </a:lnTo>
                  <a:lnTo>
                    <a:pt x="4623" y="3399"/>
                  </a:lnTo>
                  <a:lnTo>
                    <a:pt x="4590" y="3402"/>
                  </a:lnTo>
                  <a:lnTo>
                    <a:pt x="4558" y="3399"/>
                  </a:lnTo>
                  <a:lnTo>
                    <a:pt x="4526" y="3389"/>
                  </a:lnTo>
                  <a:lnTo>
                    <a:pt x="4496" y="3374"/>
                  </a:lnTo>
                  <a:lnTo>
                    <a:pt x="4470" y="3354"/>
                  </a:lnTo>
                  <a:lnTo>
                    <a:pt x="2931" y="1891"/>
                  </a:lnTo>
                  <a:lnTo>
                    <a:pt x="2499" y="2278"/>
                  </a:lnTo>
                  <a:lnTo>
                    <a:pt x="2475" y="2298"/>
                  </a:lnTo>
                  <a:lnTo>
                    <a:pt x="2445" y="2311"/>
                  </a:lnTo>
                  <a:lnTo>
                    <a:pt x="2415" y="2321"/>
                  </a:lnTo>
                  <a:lnTo>
                    <a:pt x="2385" y="2323"/>
                  </a:lnTo>
                  <a:lnTo>
                    <a:pt x="2355" y="2321"/>
                  </a:lnTo>
                  <a:lnTo>
                    <a:pt x="2325" y="2311"/>
                  </a:lnTo>
                  <a:lnTo>
                    <a:pt x="2295" y="2298"/>
                  </a:lnTo>
                  <a:lnTo>
                    <a:pt x="2269" y="2279"/>
                  </a:lnTo>
                  <a:lnTo>
                    <a:pt x="1850" y="1904"/>
                  </a:lnTo>
                  <a:lnTo>
                    <a:pt x="302" y="3354"/>
                  </a:lnTo>
                  <a:lnTo>
                    <a:pt x="276" y="3372"/>
                  </a:lnTo>
                  <a:lnTo>
                    <a:pt x="246" y="3387"/>
                  </a:lnTo>
                  <a:lnTo>
                    <a:pt x="216" y="3397"/>
                  </a:lnTo>
                  <a:lnTo>
                    <a:pt x="184" y="3399"/>
                  </a:lnTo>
                  <a:lnTo>
                    <a:pt x="150" y="3395"/>
                  </a:lnTo>
                  <a:lnTo>
                    <a:pt x="116" y="3386"/>
                  </a:lnTo>
                  <a:lnTo>
                    <a:pt x="86" y="3369"/>
                  </a:lnTo>
                  <a:lnTo>
                    <a:pt x="58" y="3344"/>
                  </a:lnTo>
                  <a:lnTo>
                    <a:pt x="34" y="3312"/>
                  </a:lnTo>
                  <a:lnTo>
                    <a:pt x="19" y="3277"/>
                  </a:lnTo>
                  <a:lnTo>
                    <a:pt x="11" y="3239"/>
                  </a:lnTo>
                  <a:lnTo>
                    <a:pt x="13" y="3201"/>
                  </a:lnTo>
                  <a:lnTo>
                    <a:pt x="23" y="3164"/>
                  </a:lnTo>
                  <a:lnTo>
                    <a:pt x="39" y="3130"/>
                  </a:lnTo>
                  <a:lnTo>
                    <a:pt x="66" y="3100"/>
                  </a:lnTo>
                  <a:lnTo>
                    <a:pt x="1589" y="1671"/>
                  </a:lnTo>
                  <a:lnTo>
                    <a:pt x="58" y="302"/>
                  </a:lnTo>
                  <a:lnTo>
                    <a:pt x="32" y="272"/>
                  </a:lnTo>
                  <a:lnTo>
                    <a:pt x="13" y="238"/>
                  </a:lnTo>
                  <a:lnTo>
                    <a:pt x="4" y="201"/>
                  </a:lnTo>
                  <a:lnTo>
                    <a:pt x="0" y="163"/>
                  </a:lnTo>
                  <a:lnTo>
                    <a:pt x="8" y="125"/>
                  </a:lnTo>
                  <a:lnTo>
                    <a:pt x="23" y="90"/>
                  </a:lnTo>
                  <a:lnTo>
                    <a:pt x="45" y="56"/>
                  </a:lnTo>
                  <a:lnTo>
                    <a:pt x="75" y="30"/>
                  </a:lnTo>
                  <a:lnTo>
                    <a:pt x="109" y="11"/>
                  </a:lnTo>
                  <a:lnTo>
                    <a:pt x="144" y="1"/>
                  </a:lnTo>
                  <a:lnTo>
                    <a:pt x="1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993600" y="5507246"/>
            <a:ext cx="284066" cy="284817"/>
            <a:chOff x="8539163" y="2900363"/>
            <a:chExt cx="4803776" cy="4816475"/>
          </a:xfrm>
          <a:solidFill>
            <a:schemeClr val="bg1"/>
          </a:solidFill>
        </p:grpSpPr>
        <p:sp>
          <p:nvSpPr>
            <p:cNvPr id="64" name="Freeform 13"/>
            <p:cNvSpPr>
              <a:spLocks/>
            </p:cNvSpPr>
            <p:nvPr/>
          </p:nvSpPr>
          <p:spPr bwMode="auto">
            <a:xfrm>
              <a:off x="11023601" y="3775076"/>
              <a:ext cx="1449388" cy="1450975"/>
            </a:xfrm>
            <a:custGeom>
              <a:avLst/>
              <a:gdLst>
                <a:gd name="T0" fmla="*/ 201 w 1826"/>
                <a:gd name="T1" fmla="*/ 2 h 1828"/>
                <a:gd name="T2" fmla="*/ 465 w 1826"/>
                <a:gd name="T3" fmla="*/ 67 h 1828"/>
                <a:gd name="T4" fmla="*/ 718 w 1826"/>
                <a:gd name="T5" fmla="*/ 165 h 1828"/>
                <a:gd name="T6" fmla="*/ 952 w 1826"/>
                <a:gd name="T7" fmla="*/ 298 h 1828"/>
                <a:gd name="T8" fmla="*/ 1169 w 1826"/>
                <a:gd name="T9" fmla="*/ 462 h 1828"/>
                <a:gd name="T10" fmla="*/ 1364 w 1826"/>
                <a:gd name="T11" fmla="*/ 656 h 1828"/>
                <a:gd name="T12" fmla="*/ 1529 w 1826"/>
                <a:gd name="T13" fmla="*/ 874 h 1828"/>
                <a:gd name="T14" fmla="*/ 1660 w 1826"/>
                <a:gd name="T15" fmla="*/ 1109 h 1828"/>
                <a:gd name="T16" fmla="*/ 1759 w 1826"/>
                <a:gd name="T17" fmla="*/ 1360 h 1828"/>
                <a:gd name="T18" fmla="*/ 1824 w 1826"/>
                <a:gd name="T19" fmla="*/ 1626 h 1828"/>
                <a:gd name="T20" fmla="*/ 1818 w 1826"/>
                <a:gd name="T21" fmla="*/ 1704 h 1828"/>
                <a:gd name="T22" fmla="*/ 1782 w 1826"/>
                <a:gd name="T23" fmla="*/ 1770 h 1828"/>
                <a:gd name="T24" fmla="*/ 1721 w 1826"/>
                <a:gd name="T25" fmla="*/ 1815 h 1828"/>
                <a:gd name="T26" fmla="*/ 1671 w 1826"/>
                <a:gd name="T27" fmla="*/ 1826 h 1828"/>
                <a:gd name="T28" fmla="*/ 1652 w 1826"/>
                <a:gd name="T29" fmla="*/ 1828 h 1828"/>
                <a:gd name="T30" fmla="*/ 1575 w 1826"/>
                <a:gd name="T31" fmla="*/ 1809 h 1828"/>
                <a:gd name="T32" fmla="*/ 1514 w 1826"/>
                <a:gd name="T33" fmla="*/ 1759 h 1828"/>
                <a:gd name="T34" fmla="*/ 1482 w 1826"/>
                <a:gd name="T35" fmla="*/ 1684 h 1828"/>
                <a:gd name="T36" fmla="*/ 1420 w 1826"/>
                <a:gd name="T37" fmla="*/ 1440 h 1828"/>
                <a:gd name="T38" fmla="*/ 1322 w 1826"/>
                <a:gd name="T39" fmla="*/ 1209 h 1828"/>
                <a:gd name="T40" fmla="*/ 1191 w 1826"/>
                <a:gd name="T41" fmla="*/ 994 h 1828"/>
                <a:gd name="T42" fmla="*/ 1024 w 1826"/>
                <a:gd name="T43" fmla="*/ 800 h 1828"/>
                <a:gd name="T44" fmla="*/ 831 w 1826"/>
                <a:gd name="T45" fmla="*/ 634 h 1828"/>
                <a:gd name="T46" fmla="*/ 616 w 1826"/>
                <a:gd name="T47" fmla="*/ 501 h 1828"/>
                <a:gd name="T48" fmla="*/ 386 w 1826"/>
                <a:gd name="T49" fmla="*/ 403 h 1828"/>
                <a:gd name="T50" fmla="*/ 142 w 1826"/>
                <a:gd name="T51" fmla="*/ 342 h 1828"/>
                <a:gd name="T52" fmla="*/ 70 w 1826"/>
                <a:gd name="T53" fmla="*/ 313 h 1828"/>
                <a:gd name="T54" fmla="*/ 20 w 1826"/>
                <a:gd name="T55" fmla="*/ 255 h 1828"/>
                <a:gd name="T56" fmla="*/ 0 w 1826"/>
                <a:gd name="T57" fmla="*/ 183 h 1828"/>
                <a:gd name="T58" fmla="*/ 13 w 1826"/>
                <a:gd name="T59" fmla="*/ 106 h 1828"/>
                <a:gd name="T60" fmla="*/ 57 w 1826"/>
                <a:gd name="T61" fmla="*/ 43 h 1828"/>
                <a:gd name="T62" fmla="*/ 123 w 1826"/>
                <a:gd name="T63" fmla="*/ 8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6" h="1828">
                  <a:moveTo>
                    <a:pt x="160" y="0"/>
                  </a:moveTo>
                  <a:lnTo>
                    <a:pt x="201" y="2"/>
                  </a:lnTo>
                  <a:lnTo>
                    <a:pt x="336" y="30"/>
                  </a:lnTo>
                  <a:lnTo>
                    <a:pt x="465" y="67"/>
                  </a:lnTo>
                  <a:lnTo>
                    <a:pt x="592" y="111"/>
                  </a:lnTo>
                  <a:lnTo>
                    <a:pt x="718" y="165"/>
                  </a:lnTo>
                  <a:lnTo>
                    <a:pt x="836" y="228"/>
                  </a:lnTo>
                  <a:lnTo>
                    <a:pt x="952" y="298"/>
                  </a:lnTo>
                  <a:lnTo>
                    <a:pt x="1063" y="375"/>
                  </a:lnTo>
                  <a:lnTo>
                    <a:pt x="1169" y="462"/>
                  </a:lnTo>
                  <a:lnTo>
                    <a:pt x="1270" y="556"/>
                  </a:lnTo>
                  <a:lnTo>
                    <a:pt x="1364" y="656"/>
                  </a:lnTo>
                  <a:lnTo>
                    <a:pt x="1449" y="763"/>
                  </a:lnTo>
                  <a:lnTo>
                    <a:pt x="1529" y="874"/>
                  </a:lnTo>
                  <a:lnTo>
                    <a:pt x="1599" y="989"/>
                  </a:lnTo>
                  <a:lnTo>
                    <a:pt x="1660" y="1109"/>
                  </a:lnTo>
                  <a:lnTo>
                    <a:pt x="1715" y="1233"/>
                  </a:lnTo>
                  <a:lnTo>
                    <a:pt x="1759" y="1360"/>
                  </a:lnTo>
                  <a:lnTo>
                    <a:pt x="1796" y="1491"/>
                  </a:lnTo>
                  <a:lnTo>
                    <a:pt x="1824" y="1626"/>
                  </a:lnTo>
                  <a:lnTo>
                    <a:pt x="1826" y="1665"/>
                  </a:lnTo>
                  <a:lnTo>
                    <a:pt x="1818" y="1704"/>
                  </a:lnTo>
                  <a:lnTo>
                    <a:pt x="1804" y="1739"/>
                  </a:lnTo>
                  <a:lnTo>
                    <a:pt x="1782" y="1770"/>
                  </a:lnTo>
                  <a:lnTo>
                    <a:pt x="1754" y="1796"/>
                  </a:lnTo>
                  <a:lnTo>
                    <a:pt x="1721" y="1815"/>
                  </a:lnTo>
                  <a:lnTo>
                    <a:pt x="1682" y="1826"/>
                  </a:lnTo>
                  <a:lnTo>
                    <a:pt x="1671" y="1826"/>
                  </a:lnTo>
                  <a:lnTo>
                    <a:pt x="1661" y="1828"/>
                  </a:lnTo>
                  <a:lnTo>
                    <a:pt x="1652" y="1828"/>
                  </a:lnTo>
                  <a:lnTo>
                    <a:pt x="1612" y="1822"/>
                  </a:lnTo>
                  <a:lnTo>
                    <a:pt x="1575" y="1809"/>
                  </a:lnTo>
                  <a:lnTo>
                    <a:pt x="1541" y="1787"/>
                  </a:lnTo>
                  <a:lnTo>
                    <a:pt x="1514" y="1759"/>
                  </a:lnTo>
                  <a:lnTo>
                    <a:pt x="1493" y="1724"/>
                  </a:lnTo>
                  <a:lnTo>
                    <a:pt x="1482" y="1684"/>
                  </a:lnTo>
                  <a:lnTo>
                    <a:pt x="1455" y="1560"/>
                  </a:lnTo>
                  <a:lnTo>
                    <a:pt x="1420" y="1440"/>
                  </a:lnTo>
                  <a:lnTo>
                    <a:pt x="1375" y="1321"/>
                  </a:lnTo>
                  <a:lnTo>
                    <a:pt x="1322" y="1209"/>
                  </a:lnTo>
                  <a:lnTo>
                    <a:pt x="1261" y="1100"/>
                  </a:lnTo>
                  <a:lnTo>
                    <a:pt x="1191" y="994"/>
                  </a:lnTo>
                  <a:lnTo>
                    <a:pt x="1111" y="895"/>
                  </a:lnTo>
                  <a:lnTo>
                    <a:pt x="1024" y="800"/>
                  </a:lnTo>
                  <a:lnTo>
                    <a:pt x="930" y="714"/>
                  </a:lnTo>
                  <a:lnTo>
                    <a:pt x="831" y="634"/>
                  </a:lnTo>
                  <a:lnTo>
                    <a:pt x="725" y="564"/>
                  </a:lnTo>
                  <a:lnTo>
                    <a:pt x="616" y="501"/>
                  </a:lnTo>
                  <a:lnTo>
                    <a:pt x="504" y="447"/>
                  </a:lnTo>
                  <a:lnTo>
                    <a:pt x="386" y="403"/>
                  </a:lnTo>
                  <a:lnTo>
                    <a:pt x="266" y="368"/>
                  </a:lnTo>
                  <a:lnTo>
                    <a:pt x="142" y="342"/>
                  </a:lnTo>
                  <a:lnTo>
                    <a:pt x="103" y="331"/>
                  </a:lnTo>
                  <a:lnTo>
                    <a:pt x="70" y="313"/>
                  </a:lnTo>
                  <a:lnTo>
                    <a:pt x="40" y="287"/>
                  </a:lnTo>
                  <a:lnTo>
                    <a:pt x="20" y="255"/>
                  </a:lnTo>
                  <a:lnTo>
                    <a:pt x="5" y="220"/>
                  </a:lnTo>
                  <a:lnTo>
                    <a:pt x="0" y="183"/>
                  </a:lnTo>
                  <a:lnTo>
                    <a:pt x="2" y="143"/>
                  </a:lnTo>
                  <a:lnTo>
                    <a:pt x="13" y="106"/>
                  </a:lnTo>
                  <a:lnTo>
                    <a:pt x="31" y="70"/>
                  </a:lnTo>
                  <a:lnTo>
                    <a:pt x="57" y="43"/>
                  </a:lnTo>
                  <a:lnTo>
                    <a:pt x="88" y="21"/>
                  </a:lnTo>
                  <a:lnTo>
                    <a:pt x="123" y="8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8539163" y="2900363"/>
              <a:ext cx="4803776" cy="4816475"/>
              <a:chOff x="8539163" y="2900363"/>
              <a:chExt cx="4803776" cy="4816475"/>
            </a:xfrm>
            <a:grpFill/>
          </p:grpSpPr>
          <p:sp>
            <p:nvSpPr>
              <p:cNvPr id="63" name="Freeform 12"/>
              <p:cNvSpPr>
                <a:spLocks noEditPoints="1"/>
              </p:cNvSpPr>
              <p:nvPr/>
            </p:nvSpPr>
            <p:spPr bwMode="auto">
              <a:xfrm>
                <a:off x="8539163" y="3179763"/>
                <a:ext cx="4513263" cy="4537075"/>
              </a:xfrm>
              <a:custGeom>
                <a:avLst/>
                <a:gdLst>
                  <a:gd name="T0" fmla="*/ 1158 w 5685"/>
                  <a:gd name="T1" fmla="*/ 346 h 5715"/>
                  <a:gd name="T2" fmla="*/ 526 w 5685"/>
                  <a:gd name="T3" fmla="*/ 874 h 5715"/>
                  <a:gd name="T4" fmla="*/ 360 w 5685"/>
                  <a:gd name="T5" fmla="*/ 1181 h 5715"/>
                  <a:gd name="T6" fmla="*/ 369 w 5685"/>
                  <a:gd name="T7" fmla="*/ 1622 h 5715"/>
                  <a:gd name="T8" fmla="*/ 561 w 5685"/>
                  <a:gd name="T9" fmla="*/ 2229 h 5715"/>
                  <a:gd name="T10" fmla="*/ 1025 w 5685"/>
                  <a:gd name="T11" fmla="*/ 3075 h 5715"/>
                  <a:gd name="T12" fmla="*/ 1745 w 5685"/>
                  <a:gd name="T13" fmla="*/ 3953 h 5715"/>
                  <a:gd name="T14" fmla="*/ 2675 w 5685"/>
                  <a:gd name="T15" fmla="*/ 4716 h 5715"/>
                  <a:gd name="T16" fmla="*/ 3517 w 5685"/>
                  <a:gd name="T17" fmla="*/ 5168 h 5715"/>
                  <a:gd name="T18" fmla="*/ 4160 w 5685"/>
                  <a:gd name="T19" fmla="*/ 5355 h 5715"/>
                  <a:gd name="T20" fmla="*/ 4520 w 5685"/>
                  <a:gd name="T21" fmla="*/ 5355 h 5715"/>
                  <a:gd name="T22" fmla="*/ 4841 w 5685"/>
                  <a:gd name="T23" fmla="*/ 5168 h 5715"/>
                  <a:gd name="T24" fmla="*/ 5244 w 5685"/>
                  <a:gd name="T25" fmla="*/ 4756 h 5715"/>
                  <a:gd name="T26" fmla="*/ 5336 w 5685"/>
                  <a:gd name="T27" fmla="*/ 4503 h 5715"/>
                  <a:gd name="T28" fmla="*/ 4513 w 5685"/>
                  <a:gd name="T29" fmla="*/ 3625 h 5715"/>
                  <a:gd name="T30" fmla="*/ 4350 w 5685"/>
                  <a:gd name="T31" fmla="*/ 3553 h 5715"/>
                  <a:gd name="T32" fmla="*/ 4182 w 5685"/>
                  <a:gd name="T33" fmla="*/ 3627 h 5715"/>
                  <a:gd name="T34" fmla="*/ 3667 w 5685"/>
                  <a:gd name="T35" fmla="*/ 4132 h 5715"/>
                  <a:gd name="T36" fmla="*/ 3484 w 5685"/>
                  <a:gd name="T37" fmla="*/ 4172 h 5715"/>
                  <a:gd name="T38" fmla="*/ 3324 w 5685"/>
                  <a:gd name="T39" fmla="*/ 4100 h 5715"/>
                  <a:gd name="T40" fmla="*/ 2757 w 5685"/>
                  <a:gd name="T41" fmla="*/ 3738 h 5715"/>
                  <a:gd name="T42" fmla="*/ 1963 w 5685"/>
                  <a:gd name="T43" fmla="*/ 2947 h 5715"/>
                  <a:gd name="T44" fmla="*/ 1688 w 5685"/>
                  <a:gd name="T45" fmla="*/ 2550 h 5715"/>
                  <a:gd name="T46" fmla="*/ 1536 w 5685"/>
                  <a:gd name="T47" fmla="*/ 2230 h 5715"/>
                  <a:gd name="T48" fmla="*/ 1551 w 5685"/>
                  <a:gd name="T49" fmla="*/ 2049 h 5715"/>
                  <a:gd name="T50" fmla="*/ 1726 w 5685"/>
                  <a:gd name="T51" fmla="*/ 1861 h 5715"/>
                  <a:gd name="T52" fmla="*/ 2094 w 5685"/>
                  <a:gd name="T53" fmla="*/ 1489 h 5715"/>
                  <a:gd name="T54" fmla="*/ 2125 w 5685"/>
                  <a:gd name="T55" fmla="*/ 1242 h 5715"/>
                  <a:gd name="T56" fmla="*/ 1462 w 5685"/>
                  <a:gd name="T57" fmla="*/ 551 h 5715"/>
                  <a:gd name="T58" fmla="*/ 1265 w 5685"/>
                  <a:gd name="T59" fmla="*/ 375 h 5715"/>
                  <a:gd name="T60" fmla="*/ 1232 w 5685"/>
                  <a:gd name="T61" fmla="*/ 6 h 5715"/>
                  <a:gd name="T62" fmla="*/ 1584 w 5685"/>
                  <a:gd name="T63" fmla="*/ 189 h 5715"/>
                  <a:gd name="T64" fmla="*/ 2291 w 5685"/>
                  <a:gd name="T65" fmla="*/ 898 h 5715"/>
                  <a:gd name="T66" fmla="*/ 2489 w 5685"/>
                  <a:gd name="T67" fmla="*/ 1264 h 5715"/>
                  <a:gd name="T68" fmla="*/ 2404 w 5685"/>
                  <a:gd name="T69" fmla="*/ 1643 h 5715"/>
                  <a:gd name="T70" fmla="*/ 1990 w 5685"/>
                  <a:gd name="T71" fmla="*/ 2088 h 5715"/>
                  <a:gd name="T72" fmla="*/ 2090 w 5685"/>
                  <a:gd name="T73" fmla="*/ 2537 h 5715"/>
                  <a:gd name="T74" fmla="*/ 2666 w 5685"/>
                  <a:gd name="T75" fmla="*/ 3202 h 5715"/>
                  <a:gd name="T76" fmla="*/ 3346 w 5685"/>
                  <a:gd name="T77" fmla="*/ 3725 h 5715"/>
                  <a:gd name="T78" fmla="*/ 4051 w 5685"/>
                  <a:gd name="T79" fmla="*/ 3298 h 5715"/>
                  <a:gd name="T80" fmla="*/ 4431 w 5685"/>
                  <a:gd name="T81" fmla="*/ 3215 h 5715"/>
                  <a:gd name="T82" fmla="*/ 4786 w 5685"/>
                  <a:gd name="T83" fmla="*/ 3407 h 5715"/>
                  <a:gd name="T84" fmla="*/ 5663 w 5685"/>
                  <a:gd name="T85" fmla="*/ 4396 h 5715"/>
                  <a:gd name="T86" fmla="*/ 5635 w 5685"/>
                  <a:gd name="T87" fmla="*/ 4784 h 5715"/>
                  <a:gd name="T88" fmla="*/ 5325 w 5685"/>
                  <a:gd name="T89" fmla="*/ 5161 h 5715"/>
                  <a:gd name="T90" fmla="*/ 5098 w 5685"/>
                  <a:gd name="T91" fmla="*/ 5396 h 5715"/>
                  <a:gd name="T92" fmla="*/ 4806 w 5685"/>
                  <a:gd name="T93" fmla="*/ 5617 h 5715"/>
                  <a:gd name="T94" fmla="*/ 4359 w 5685"/>
                  <a:gd name="T95" fmla="*/ 5715 h 5715"/>
                  <a:gd name="T96" fmla="*/ 3857 w 5685"/>
                  <a:gd name="T97" fmla="*/ 5645 h 5715"/>
                  <a:gd name="T98" fmla="*/ 3253 w 5685"/>
                  <a:gd name="T99" fmla="*/ 5427 h 5715"/>
                  <a:gd name="T100" fmla="*/ 2351 w 5685"/>
                  <a:gd name="T101" fmla="*/ 4913 h 5715"/>
                  <a:gd name="T102" fmla="*/ 1464 w 5685"/>
                  <a:gd name="T103" fmla="*/ 4161 h 5715"/>
                  <a:gd name="T104" fmla="*/ 735 w 5685"/>
                  <a:gd name="T105" fmla="*/ 3263 h 5715"/>
                  <a:gd name="T106" fmla="*/ 242 w 5685"/>
                  <a:gd name="T107" fmla="*/ 2362 h 5715"/>
                  <a:gd name="T108" fmla="*/ 55 w 5685"/>
                  <a:gd name="T109" fmla="*/ 1809 h 5715"/>
                  <a:gd name="T110" fmla="*/ 6 w 5685"/>
                  <a:gd name="T111" fmla="*/ 1225 h 5715"/>
                  <a:gd name="T112" fmla="*/ 159 w 5685"/>
                  <a:gd name="T113" fmla="*/ 780 h 5715"/>
                  <a:gd name="T114" fmla="*/ 787 w 5685"/>
                  <a:gd name="T115" fmla="*/ 131 h 5715"/>
                  <a:gd name="T116" fmla="*/ 1154 w 5685"/>
                  <a:gd name="T117" fmla="*/ 0 h 5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685" h="5715">
                    <a:moveTo>
                      <a:pt x="5244" y="4756"/>
                    </a:moveTo>
                    <a:lnTo>
                      <a:pt x="5244" y="4756"/>
                    </a:lnTo>
                    <a:lnTo>
                      <a:pt x="5244" y="4756"/>
                    </a:lnTo>
                    <a:lnTo>
                      <a:pt x="5244" y="4756"/>
                    </a:lnTo>
                    <a:close/>
                    <a:moveTo>
                      <a:pt x="1158" y="346"/>
                    </a:moveTo>
                    <a:lnTo>
                      <a:pt x="1108" y="351"/>
                    </a:lnTo>
                    <a:lnTo>
                      <a:pt x="1060" y="370"/>
                    </a:lnTo>
                    <a:lnTo>
                      <a:pt x="1010" y="397"/>
                    </a:lnTo>
                    <a:lnTo>
                      <a:pt x="964" y="436"/>
                    </a:lnTo>
                    <a:lnTo>
                      <a:pt x="526" y="874"/>
                    </a:lnTo>
                    <a:lnTo>
                      <a:pt x="478" y="928"/>
                    </a:lnTo>
                    <a:lnTo>
                      <a:pt x="436" y="987"/>
                    </a:lnTo>
                    <a:lnTo>
                      <a:pt x="403" y="1048"/>
                    </a:lnTo>
                    <a:lnTo>
                      <a:pt x="379" y="1112"/>
                    </a:lnTo>
                    <a:lnTo>
                      <a:pt x="360" y="1181"/>
                    </a:lnTo>
                    <a:lnTo>
                      <a:pt x="351" y="1255"/>
                    </a:lnTo>
                    <a:lnTo>
                      <a:pt x="345" y="1343"/>
                    </a:lnTo>
                    <a:lnTo>
                      <a:pt x="347" y="1434"/>
                    </a:lnTo>
                    <a:lnTo>
                      <a:pt x="356" y="1526"/>
                    </a:lnTo>
                    <a:lnTo>
                      <a:pt x="369" y="1622"/>
                    </a:lnTo>
                    <a:lnTo>
                      <a:pt x="391" y="1724"/>
                    </a:lnTo>
                    <a:lnTo>
                      <a:pt x="417" y="1829"/>
                    </a:lnTo>
                    <a:lnTo>
                      <a:pt x="452" y="1938"/>
                    </a:lnTo>
                    <a:lnTo>
                      <a:pt x="493" y="2055"/>
                    </a:lnTo>
                    <a:lnTo>
                      <a:pt x="561" y="2229"/>
                    </a:lnTo>
                    <a:lnTo>
                      <a:pt x="637" y="2399"/>
                    </a:lnTo>
                    <a:lnTo>
                      <a:pt x="722" y="2569"/>
                    </a:lnTo>
                    <a:lnTo>
                      <a:pt x="814" y="2737"/>
                    </a:lnTo>
                    <a:lnTo>
                      <a:pt x="914" y="2907"/>
                    </a:lnTo>
                    <a:lnTo>
                      <a:pt x="1025" y="3075"/>
                    </a:lnTo>
                    <a:lnTo>
                      <a:pt x="1145" y="3245"/>
                    </a:lnTo>
                    <a:lnTo>
                      <a:pt x="1274" y="3417"/>
                    </a:lnTo>
                    <a:lnTo>
                      <a:pt x="1414" y="3590"/>
                    </a:lnTo>
                    <a:lnTo>
                      <a:pt x="1577" y="3775"/>
                    </a:lnTo>
                    <a:lnTo>
                      <a:pt x="1745" y="3953"/>
                    </a:lnTo>
                    <a:lnTo>
                      <a:pt x="1918" y="4123"/>
                    </a:lnTo>
                    <a:lnTo>
                      <a:pt x="2099" y="4283"/>
                    </a:lnTo>
                    <a:lnTo>
                      <a:pt x="2286" y="4437"/>
                    </a:lnTo>
                    <a:lnTo>
                      <a:pt x="2478" y="4581"/>
                    </a:lnTo>
                    <a:lnTo>
                      <a:pt x="2675" y="4716"/>
                    </a:lnTo>
                    <a:lnTo>
                      <a:pt x="2879" y="4843"/>
                    </a:lnTo>
                    <a:lnTo>
                      <a:pt x="3089" y="4961"/>
                    </a:lnTo>
                    <a:lnTo>
                      <a:pt x="3303" y="5070"/>
                    </a:lnTo>
                    <a:lnTo>
                      <a:pt x="3407" y="5119"/>
                    </a:lnTo>
                    <a:lnTo>
                      <a:pt x="3517" y="5168"/>
                    </a:lnTo>
                    <a:lnTo>
                      <a:pt x="3636" y="5215"/>
                    </a:lnTo>
                    <a:lnTo>
                      <a:pt x="3759" y="5259"/>
                    </a:lnTo>
                    <a:lnTo>
                      <a:pt x="3889" y="5298"/>
                    </a:lnTo>
                    <a:lnTo>
                      <a:pt x="4022" y="5331"/>
                    </a:lnTo>
                    <a:lnTo>
                      <a:pt x="4160" y="5355"/>
                    </a:lnTo>
                    <a:lnTo>
                      <a:pt x="4300" y="5370"/>
                    </a:lnTo>
                    <a:lnTo>
                      <a:pt x="4330" y="5372"/>
                    </a:lnTo>
                    <a:lnTo>
                      <a:pt x="4359" y="5372"/>
                    </a:lnTo>
                    <a:lnTo>
                      <a:pt x="4443" y="5368"/>
                    </a:lnTo>
                    <a:lnTo>
                      <a:pt x="4520" y="5355"/>
                    </a:lnTo>
                    <a:lnTo>
                      <a:pt x="4592" y="5335"/>
                    </a:lnTo>
                    <a:lnTo>
                      <a:pt x="4660" y="5307"/>
                    </a:lnTo>
                    <a:lnTo>
                      <a:pt x="4723" y="5268"/>
                    </a:lnTo>
                    <a:lnTo>
                      <a:pt x="4784" y="5222"/>
                    </a:lnTo>
                    <a:lnTo>
                      <a:pt x="4841" y="5168"/>
                    </a:lnTo>
                    <a:lnTo>
                      <a:pt x="4921" y="5078"/>
                    </a:lnTo>
                    <a:lnTo>
                      <a:pt x="5004" y="4993"/>
                    </a:lnTo>
                    <a:lnTo>
                      <a:pt x="5087" y="4912"/>
                    </a:lnTo>
                    <a:lnTo>
                      <a:pt x="5168" y="4834"/>
                    </a:lnTo>
                    <a:lnTo>
                      <a:pt x="5244" y="4756"/>
                    </a:lnTo>
                    <a:lnTo>
                      <a:pt x="5286" y="4705"/>
                    </a:lnTo>
                    <a:lnTo>
                      <a:pt x="5318" y="4655"/>
                    </a:lnTo>
                    <a:lnTo>
                      <a:pt x="5336" y="4603"/>
                    </a:lnTo>
                    <a:lnTo>
                      <a:pt x="5342" y="4553"/>
                    </a:lnTo>
                    <a:lnTo>
                      <a:pt x="5336" y="4503"/>
                    </a:lnTo>
                    <a:lnTo>
                      <a:pt x="5316" y="4453"/>
                    </a:lnTo>
                    <a:lnTo>
                      <a:pt x="5286" y="4403"/>
                    </a:lnTo>
                    <a:lnTo>
                      <a:pt x="5242" y="4355"/>
                    </a:lnTo>
                    <a:lnTo>
                      <a:pt x="4535" y="3648"/>
                    </a:lnTo>
                    <a:lnTo>
                      <a:pt x="4513" y="3625"/>
                    </a:lnTo>
                    <a:lnTo>
                      <a:pt x="4487" y="3603"/>
                    </a:lnTo>
                    <a:lnTo>
                      <a:pt x="4457" y="3583"/>
                    </a:lnTo>
                    <a:lnTo>
                      <a:pt x="4426" y="3568"/>
                    </a:lnTo>
                    <a:lnTo>
                      <a:pt x="4389" y="3557"/>
                    </a:lnTo>
                    <a:lnTo>
                      <a:pt x="4350" y="3553"/>
                    </a:lnTo>
                    <a:lnTo>
                      <a:pt x="4311" y="3557"/>
                    </a:lnTo>
                    <a:lnTo>
                      <a:pt x="4274" y="3568"/>
                    </a:lnTo>
                    <a:lnTo>
                      <a:pt x="4239" y="3585"/>
                    </a:lnTo>
                    <a:lnTo>
                      <a:pt x="4210" y="3605"/>
                    </a:lnTo>
                    <a:lnTo>
                      <a:pt x="4182" y="3627"/>
                    </a:lnTo>
                    <a:lnTo>
                      <a:pt x="4158" y="3649"/>
                    </a:lnTo>
                    <a:lnTo>
                      <a:pt x="3721" y="4087"/>
                    </a:lnTo>
                    <a:lnTo>
                      <a:pt x="3708" y="4099"/>
                    </a:lnTo>
                    <a:lnTo>
                      <a:pt x="3691" y="4115"/>
                    </a:lnTo>
                    <a:lnTo>
                      <a:pt x="3667" y="4132"/>
                    </a:lnTo>
                    <a:lnTo>
                      <a:pt x="3639" y="4148"/>
                    </a:lnTo>
                    <a:lnTo>
                      <a:pt x="3606" y="4161"/>
                    </a:lnTo>
                    <a:lnTo>
                      <a:pt x="3569" y="4172"/>
                    </a:lnTo>
                    <a:lnTo>
                      <a:pt x="3525" y="4176"/>
                    </a:lnTo>
                    <a:lnTo>
                      <a:pt x="3484" y="4172"/>
                    </a:lnTo>
                    <a:lnTo>
                      <a:pt x="3442" y="4161"/>
                    </a:lnTo>
                    <a:lnTo>
                      <a:pt x="3399" y="4143"/>
                    </a:lnTo>
                    <a:lnTo>
                      <a:pt x="3392" y="4139"/>
                    </a:lnTo>
                    <a:lnTo>
                      <a:pt x="3383" y="4135"/>
                    </a:lnTo>
                    <a:lnTo>
                      <a:pt x="3324" y="4100"/>
                    </a:lnTo>
                    <a:lnTo>
                      <a:pt x="3257" y="4067"/>
                    </a:lnTo>
                    <a:lnTo>
                      <a:pt x="3180" y="4026"/>
                    </a:lnTo>
                    <a:lnTo>
                      <a:pt x="3100" y="3980"/>
                    </a:lnTo>
                    <a:lnTo>
                      <a:pt x="2927" y="3866"/>
                    </a:lnTo>
                    <a:lnTo>
                      <a:pt x="2757" y="3738"/>
                    </a:lnTo>
                    <a:lnTo>
                      <a:pt x="2591" y="3601"/>
                    </a:lnTo>
                    <a:lnTo>
                      <a:pt x="2430" y="3455"/>
                    </a:lnTo>
                    <a:lnTo>
                      <a:pt x="2271" y="3297"/>
                    </a:lnTo>
                    <a:lnTo>
                      <a:pt x="2116" y="3127"/>
                    </a:lnTo>
                    <a:lnTo>
                      <a:pt x="1963" y="2947"/>
                    </a:lnTo>
                    <a:lnTo>
                      <a:pt x="1963" y="2945"/>
                    </a:lnTo>
                    <a:lnTo>
                      <a:pt x="1883" y="2842"/>
                    </a:lnTo>
                    <a:lnTo>
                      <a:pt x="1811" y="2742"/>
                    </a:lnTo>
                    <a:lnTo>
                      <a:pt x="1747" y="2646"/>
                    </a:lnTo>
                    <a:lnTo>
                      <a:pt x="1688" y="2550"/>
                    </a:lnTo>
                    <a:lnTo>
                      <a:pt x="1636" y="2458"/>
                    </a:lnTo>
                    <a:lnTo>
                      <a:pt x="1590" y="2363"/>
                    </a:lnTo>
                    <a:lnTo>
                      <a:pt x="1549" y="2271"/>
                    </a:lnTo>
                    <a:lnTo>
                      <a:pt x="1545" y="2258"/>
                    </a:lnTo>
                    <a:lnTo>
                      <a:pt x="1536" y="2230"/>
                    </a:lnTo>
                    <a:lnTo>
                      <a:pt x="1531" y="2199"/>
                    </a:lnTo>
                    <a:lnTo>
                      <a:pt x="1527" y="2164"/>
                    </a:lnTo>
                    <a:lnTo>
                      <a:pt x="1529" y="2127"/>
                    </a:lnTo>
                    <a:lnTo>
                      <a:pt x="1536" y="2090"/>
                    </a:lnTo>
                    <a:lnTo>
                      <a:pt x="1551" y="2049"/>
                    </a:lnTo>
                    <a:lnTo>
                      <a:pt x="1577" y="2009"/>
                    </a:lnTo>
                    <a:lnTo>
                      <a:pt x="1612" y="1968"/>
                    </a:lnTo>
                    <a:lnTo>
                      <a:pt x="1614" y="1964"/>
                    </a:lnTo>
                    <a:lnTo>
                      <a:pt x="1617" y="1962"/>
                    </a:lnTo>
                    <a:lnTo>
                      <a:pt x="1726" y="1861"/>
                    </a:lnTo>
                    <a:lnTo>
                      <a:pt x="1834" y="1757"/>
                    </a:lnTo>
                    <a:lnTo>
                      <a:pt x="1939" y="1650"/>
                    </a:lnTo>
                    <a:lnTo>
                      <a:pt x="1994" y="1595"/>
                    </a:lnTo>
                    <a:lnTo>
                      <a:pt x="2050" y="1539"/>
                    </a:lnTo>
                    <a:lnTo>
                      <a:pt x="2094" y="1489"/>
                    </a:lnTo>
                    <a:lnTo>
                      <a:pt x="2125" y="1439"/>
                    </a:lnTo>
                    <a:lnTo>
                      <a:pt x="2144" y="1390"/>
                    </a:lnTo>
                    <a:lnTo>
                      <a:pt x="2151" y="1342"/>
                    </a:lnTo>
                    <a:lnTo>
                      <a:pt x="2144" y="1292"/>
                    </a:lnTo>
                    <a:lnTo>
                      <a:pt x="2125" y="1242"/>
                    </a:lnTo>
                    <a:lnTo>
                      <a:pt x="2094" y="1194"/>
                    </a:lnTo>
                    <a:lnTo>
                      <a:pt x="2050" y="1142"/>
                    </a:lnTo>
                    <a:lnTo>
                      <a:pt x="1701" y="793"/>
                    </a:lnTo>
                    <a:lnTo>
                      <a:pt x="1579" y="669"/>
                    </a:lnTo>
                    <a:lnTo>
                      <a:pt x="1462" y="551"/>
                    </a:lnTo>
                    <a:lnTo>
                      <a:pt x="1348" y="440"/>
                    </a:lnTo>
                    <a:lnTo>
                      <a:pt x="1344" y="436"/>
                    </a:lnTo>
                    <a:lnTo>
                      <a:pt x="1322" y="414"/>
                    </a:lnTo>
                    <a:lnTo>
                      <a:pt x="1296" y="394"/>
                    </a:lnTo>
                    <a:lnTo>
                      <a:pt x="1265" y="375"/>
                    </a:lnTo>
                    <a:lnTo>
                      <a:pt x="1233" y="360"/>
                    </a:lnTo>
                    <a:lnTo>
                      <a:pt x="1196" y="349"/>
                    </a:lnTo>
                    <a:lnTo>
                      <a:pt x="1158" y="346"/>
                    </a:lnTo>
                    <a:close/>
                    <a:moveTo>
                      <a:pt x="1154" y="0"/>
                    </a:moveTo>
                    <a:lnTo>
                      <a:pt x="1232" y="6"/>
                    </a:lnTo>
                    <a:lnTo>
                      <a:pt x="1307" y="22"/>
                    </a:lnTo>
                    <a:lnTo>
                      <a:pt x="1381" y="48"/>
                    </a:lnTo>
                    <a:lnTo>
                      <a:pt x="1451" y="85"/>
                    </a:lnTo>
                    <a:lnTo>
                      <a:pt x="1520" y="131"/>
                    </a:lnTo>
                    <a:lnTo>
                      <a:pt x="1584" y="189"/>
                    </a:lnTo>
                    <a:lnTo>
                      <a:pt x="1706" y="307"/>
                    </a:lnTo>
                    <a:lnTo>
                      <a:pt x="1824" y="427"/>
                    </a:lnTo>
                    <a:lnTo>
                      <a:pt x="1883" y="488"/>
                    </a:lnTo>
                    <a:lnTo>
                      <a:pt x="1942" y="549"/>
                    </a:lnTo>
                    <a:lnTo>
                      <a:pt x="2291" y="898"/>
                    </a:lnTo>
                    <a:lnTo>
                      <a:pt x="2354" y="966"/>
                    </a:lnTo>
                    <a:lnTo>
                      <a:pt x="2404" y="1039"/>
                    </a:lnTo>
                    <a:lnTo>
                      <a:pt x="2443" y="1112"/>
                    </a:lnTo>
                    <a:lnTo>
                      <a:pt x="2471" y="1188"/>
                    </a:lnTo>
                    <a:lnTo>
                      <a:pt x="2489" y="1264"/>
                    </a:lnTo>
                    <a:lnTo>
                      <a:pt x="2495" y="1342"/>
                    </a:lnTo>
                    <a:lnTo>
                      <a:pt x="2489" y="1417"/>
                    </a:lnTo>
                    <a:lnTo>
                      <a:pt x="2471" y="1495"/>
                    </a:lnTo>
                    <a:lnTo>
                      <a:pt x="2443" y="1571"/>
                    </a:lnTo>
                    <a:lnTo>
                      <a:pt x="2404" y="1643"/>
                    </a:lnTo>
                    <a:lnTo>
                      <a:pt x="2354" y="1715"/>
                    </a:lnTo>
                    <a:lnTo>
                      <a:pt x="2291" y="1783"/>
                    </a:lnTo>
                    <a:lnTo>
                      <a:pt x="2184" y="1892"/>
                    </a:lnTo>
                    <a:lnTo>
                      <a:pt x="2088" y="1990"/>
                    </a:lnTo>
                    <a:lnTo>
                      <a:pt x="1990" y="2088"/>
                    </a:lnTo>
                    <a:lnTo>
                      <a:pt x="1887" y="2184"/>
                    </a:lnTo>
                    <a:lnTo>
                      <a:pt x="1930" y="2271"/>
                    </a:lnTo>
                    <a:lnTo>
                      <a:pt x="1978" y="2358"/>
                    </a:lnTo>
                    <a:lnTo>
                      <a:pt x="2029" y="2447"/>
                    </a:lnTo>
                    <a:lnTo>
                      <a:pt x="2090" y="2537"/>
                    </a:lnTo>
                    <a:lnTo>
                      <a:pt x="2158" y="2631"/>
                    </a:lnTo>
                    <a:lnTo>
                      <a:pt x="2234" y="2729"/>
                    </a:lnTo>
                    <a:lnTo>
                      <a:pt x="2376" y="2899"/>
                    </a:lnTo>
                    <a:lnTo>
                      <a:pt x="2520" y="3056"/>
                    </a:lnTo>
                    <a:lnTo>
                      <a:pt x="2666" y="3202"/>
                    </a:lnTo>
                    <a:lnTo>
                      <a:pt x="2818" y="3339"/>
                    </a:lnTo>
                    <a:lnTo>
                      <a:pt x="2969" y="3467"/>
                    </a:lnTo>
                    <a:lnTo>
                      <a:pt x="3126" y="3583"/>
                    </a:lnTo>
                    <a:lnTo>
                      <a:pt x="3287" y="3690"/>
                    </a:lnTo>
                    <a:lnTo>
                      <a:pt x="3346" y="3725"/>
                    </a:lnTo>
                    <a:lnTo>
                      <a:pt x="3412" y="3759"/>
                    </a:lnTo>
                    <a:lnTo>
                      <a:pt x="3512" y="3810"/>
                    </a:lnTo>
                    <a:lnTo>
                      <a:pt x="3916" y="3406"/>
                    </a:lnTo>
                    <a:lnTo>
                      <a:pt x="3983" y="3346"/>
                    </a:lnTo>
                    <a:lnTo>
                      <a:pt x="4051" y="3298"/>
                    </a:lnTo>
                    <a:lnTo>
                      <a:pt x="4125" y="3260"/>
                    </a:lnTo>
                    <a:lnTo>
                      <a:pt x="4199" y="3232"/>
                    </a:lnTo>
                    <a:lnTo>
                      <a:pt x="4274" y="3215"/>
                    </a:lnTo>
                    <a:lnTo>
                      <a:pt x="4354" y="3210"/>
                    </a:lnTo>
                    <a:lnTo>
                      <a:pt x="4431" y="3215"/>
                    </a:lnTo>
                    <a:lnTo>
                      <a:pt x="4509" y="3232"/>
                    </a:lnTo>
                    <a:lnTo>
                      <a:pt x="4583" y="3260"/>
                    </a:lnTo>
                    <a:lnTo>
                      <a:pt x="4653" y="3298"/>
                    </a:lnTo>
                    <a:lnTo>
                      <a:pt x="4721" y="3348"/>
                    </a:lnTo>
                    <a:lnTo>
                      <a:pt x="4786" y="3407"/>
                    </a:lnTo>
                    <a:lnTo>
                      <a:pt x="5488" y="4113"/>
                    </a:lnTo>
                    <a:lnTo>
                      <a:pt x="5549" y="4178"/>
                    </a:lnTo>
                    <a:lnTo>
                      <a:pt x="5597" y="4248"/>
                    </a:lnTo>
                    <a:lnTo>
                      <a:pt x="5635" y="4320"/>
                    </a:lnTo>
                    <a:lnTo>
                      <a:pt x="5663" y="4396"/>
                    </a:lnTo>
                    <a:lnTo>
                      <a:pt x="5680" y="4474"/>
                    </a:lnTo>
                    <a:lnTo>
                      <a:pt x="5685" y="4551"/>
                    </a:lnTo>
                    <a:lnTo>
                      <a:pt x="5680" y="4631"/>
                    </a:lnTo>
                    <a:lnTo>
                      <a:pt x="5663" y="4708"/>
                    </a:lnTo>
                    <a:lnTo>
                      <a:pt x="5635" y="4784"/>
                    </a:lnTo>
                    <a:lnTo>
                      <a:pt x="5598" y="4856"/>
                    </a:lnTo>
                    <a:lnTo>
                      <a:pt x="5550" y="4928"/>
                    </a:lnTo>
                    <a:lnTo>
                      <a:pt x="5491" y="4995"/>
                    </a:lnTo>
                    <a:lnTo>
                      <a:pt x="5408" y="5080"/>
                    </a:lnTo>
                    <a:lnTo>
                      <a:pt x="5325" y="5161"/>
                    </a:lnTo>
                    <a:lnTo>
                      <a:pt x="5248" y="5237"/>
                    </a:lnTo>
                    <a:lnTo>
                      <a:pt x="5172" y="5314"/>
                    </a:lnTo>
                    <a:lnTo>
                      <a:pt x="5102" y="5392"/>
                    </a:lnTo>
                    <a:lnTo>
                      <a:pt x="5100" y="5394"/>
                    </a:lnTo>
                    <a:lnTo>
                      <a:pt x="5098" y="5396"/>
                    </a:lnTo>
                    <a:lnTo>
                      <a:pt x="5096" y="5398"/>
                    </a:lnTo>
                    <a:lnTo>
                      <a:pt x="5030" y="5464"/>
                    </a:lnTo>
                    <a:lnTo>
                      <a:pt x="4960" y="5523"/>
                    </a:lnTo>
                    <a:lnTo>
                      <a:pt x="4884" y="5575"/>
                    </a:lnTo>
                    <a:lnTo>
                      <a:pt x="4806" y="5617"/>
                    </a:lnTo>
                    <a:lnTo>
                      <a:pt x="4723" y="5653"/>
                    </a:lnTo>
                    <a:lnTo>
                      <a:pt x="4638" y="5680"/>
                    </a:lnTo>
                    <a:lnTo>
                      <a:pt x="4548" y="5701"/>
                    </a:lnTo>
                    <a:lnTo>
                      <a:pt x="4455" y="5712"/>
                    </a:lnTo>
                    <a:lnTo>
                      <a:pt x="4359" y="5715"/>
                    </a:lnTo>
                    <a:lnTo>
                      <a:pt x="4319" y="5715"/>
                    </a:lnTo>
                    <a:lnTo>
                      <a:pt x="4278" y="5714"/>
                    </a:lnTo>
                    <a:lnTo>
                      <a:pt x="4134" y="5699"/>
                    </a:lnTo>
                    <a:lnTo>
                      <a:pt x="3992" y="5677"/>
                    </a:lnTo>
                    <a:lnTo>
                      <a:pt x="3857" y="5645"/>
                    </a:lnTo>
                    <a:lnTo>
                      <a:pt x="3724" y="5608"/>
                    </a:lnTo>
                    <a:lnTo>
                      <a:pt x="3599" y="5568"/>
                    </a:lnTo>
                    <a:lnTo>
                      <a:pt x="3477" y="5523"/>
                    </a:lnTo>
                    <a:lnTo>
                      <a:pt x="3362" y="5475"/>
                    </a:lnTo>
                    <a:lnTo>
                      <a:pt x="3253" y="5427"/>
                    </a:lnTo>
                    <a:lnTo>
                      <a:pt x="3152" y="5381"/>
                    </a:lnTo>
                    <a:lnTo>
                      <a:pt x="2945" y="5276"/>
                    </a:lnTo>
                    <a:lnTo>
                      <a:pt x="2742" y="5161"/>
                    </a:lnTo>
                    <a:lnTo>
                      <a:pt x="2544" y="5041"/>
                    </a:lnTo>
                    <a:lnTo>
                      <a:pt x="2351" y="4913"/>
                    </a:lnTo>
                    <a:lnTo>
                      <a:pt x="2162" y="4777"/>
                    </a:lnTo>
                    <a:lnTo>
                      <a:pt x="1979" y="4634"/>
                    </a:lnTo>
                    <a:lnTo>
                      <a:pt x="1802" y="4483"/>
                    </a:lnTo>
                    <a:lnTo>
                      <a:pt x="1630" y="4326"/>
                    </a:lnTo>
                    <a:lnTo>
                      <a:pt x="1464" y="4161"/>
                    </a:lnTo>
                    <a:lnTo>
                      <a:pt x="1304" y="3989"/>
                    </a:lnTo>
                    <a:lnTo>
                      <a:pt x="1147" y="3810"/>
                    </a:lnTo>
                    <a:lnTo>
                      <a:pt x="999" y="3625"/>
                    </a:lnTo>
                    <a:lnTo>
                      <a:pt x="860" y="3444"/>
                    </a:lnTo>
                    <a:lnTo>
                      <a:pt x="735" y="3263"/>
                    </a:lnTo>
                    <a:lnTo>
                      <a:pt x="617" y="3084"/>
                    </a:lnTo>
                    <a:lnTo>
                      <a:pt x="510" y="2905"/>
                    </a:lnTo>
                    <a:lnTo>
                      <a:pt x="412" y="2724"/>
                    </a:lnTo>
                    <a:lnTo>
                      <a:pt x="323" y="2543"/>
                    </a:lnTo>
                    <a:lnTo>
                      <a:pt x="242" y="2362"/>
                    </a:lnTo>
                    <a:lnTo>
                      <a:pt x="168" y="2175"/>
                    </a:lnTo>
                    <a:lnTo>
                      <a:pt x="140" y="2095"/>
                    </a:lnTo>
                    <a:lnTo>
                      <a:pt x="111" y="2007"/>
                    </a:lnTo>
                    <a:lnTo>
                      <a:pt x="81" y="1911"/>
                    </a:lnTo>
                    <a:lnTo>
                      <a:pt x="55" y="1809"/>
                    </a:lnTo>
                    <a:lnTo>
                      <a:pt x="33" y="1700"/>
                    </a:lnTo>
                    <a:lnTo>
                      <a:pt x="15" y="1587"/>
                    </a:lnTo>
                    <a:lnTo>
                      <a:pt x="4" y="1471"/>
                    </a:lnTo>
                    <a:lnTo>
                      <a:pt x="0" y="1349"/>
                    </a:lnTo>
                    <a:lnTo>
                      <a:pt x="6" y="1225"/>
                    </a:lnTo>
                    <a:lnTo>
                      <a:pt x="18" y="1129"/>
                    </a:lnTo>
                    <a:lnTo>
                      <a:pt x="41" y="1035"/>
                    </a:lnTo>
                    <a:lnTo>
                      <a:pt x="70" y="946"/>
                    </a:lnTo>
                    <a:lnTo>
                      <a:pt x="111" y="861"/>
                    </a:lnTo>
                    <a:lnTo>
                      <a:pt x="159" y="780"/>
                    </a:lnTo>
                    <a:lnTo>
                      <a:pt x="216" y="702"/>
                    </a:lnTo>
                    <a:lnTo>
                      <a:pt x="283" y="630"/>
                    </a:lnTo>
                    <a:lnTo>
                      <a:pt x="716" y="190"/>
                    </a:lnTo>
                    <a:lnTo>
                      <a:pt x="720" y="189"/>
                    </a:lnTo>
                    <a:lnTo>
                      <a:pt x="787" y="131"/>
                    </a:lnTo>
                    <a:lnTo>
                      <a:pt x="855" y="85"/>
                    </a:lnTo>
                    <a:lnTo>
                      <a:pt x="927" y="48"/>
                    </a:lnTo>
                    <a:lnTo>
                      <a:pt x="1001" y="22"/>
                    </a:lnTo>
                    <a:lnTo>
                      <a:pt x="1076" y="6"/>
                    </a:lnTo>
                    <a:lnTo>
                      <a:pt x="11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" name="Freeform 14"/>
              <p:cNvSpPr>
                <a:spLocks/>
              </p:cNvSpPr>
              <p:nvPr/>
            </p:nvSpPr>
            <p:spPr bwMode="auto">
              <a:xfrm>
                <a:off x="11061701" y="2900363"/>
                <a:ext cx="2281238" cy="2284413"/>
              </a:xfrm>
              <a:custGeom>
                <a:avLst/>
                <a:gdLst>
                  <a:gd name="T0" fmla="*/ 201 w 2875"/>
                  <a:gd name="T1" fmla="*/ 4 h 2877"/>
                  <a:gd name="T2" fmla="*/ 559 w 2875"/>
                  <a:gd name="T3" fmla="*/ 85 h 2877"/>
                  <a:gd name="T4" fmla="*/ 903 w 2875"/>
                  <a:gd name="T5" fmla="*/ 205 h 2877"/>
                  <a:gd name="T6" fmla="*/ 1229 w 2875"/>
                  <a:gd name="T7" fmla="*/ 364 h 2877"/>
                  <a:gd name="T8" fmla="*/ 1538 w 2875"/>
                  <a:gd name="T9" fmla="*/ 558 h 2877"/>
                  <a:gd name="T10" fmla="*/ 1824 w 2875"/>
                  <a:gd name="T11" fmla="*/ 789 h 2877"/>
                  <a:gd name="T12" fmla="*/ 2088 w 2875"/>
                  <a:gd name="T13" fmla="*/ 1051 h 2877"/>
                  <a:gd name="T14" fmla="*/ 2317 w 2875"/>
                  <a:gd name="T15" fmla="*/ 1338 h 2877"/>
                  <a:gd name="T16" fmla="*/ 2511 w 2875"/>
                  <a:gd name="T17" fmla="*/ 1646 h 2877"/>
                  <a:gd name="T18" fmla="*/ 2670 w 2875"/>
                  <a:gd name="T19" fmla="*/ 1975 h 2877"/>
                  <a:gd name="T20" fmla="*/ 2790 w 2875"/>
                  <a:gd name="T21" fmla="*/ 2319 h 2877"/>
                  <a:gd name="T22" fmla="*/ 2873 w 2875"/>
                  <a:gd name="T23" fmla="*/ 2676 h 2877"/>
                  <a:gd name="T24" fmla="*/ 2867 w 2875"/>
                  <a:gd name="T25" fmla="*/ 2753 h 2877"/>
                  <a:gd name="T26" fmla="*/ 2830 w 2875"/>
                  <a:gd name="T27" fmla="*/ 2820 h 2877"/>
                  <a:gd name="T28" fmla="*/ 2769 w 2875"/>
                  <a:gd name="T29" fmla="*/ 2864 h 2877"/>
                  <a:gd name="T30" fmla="*/ 2721 w 2875"/>
                  <a:gd name="T31" fmla="*/ 2875 h 2877"/>
                  <a:gd name="T32" fmla="*/ 2701 w 2875"/>
                  <a:gd name="T33" fmla="*/ 2877 h 2877"/>
                  <a:gd name="T34" fmla="*/ 2623 w 2875"/>
                  <a:gd name="T35" fmla="*/ 2859 h 2877"/>
                  <a:gd name="T36" fmla="*/ 2563 w 2875"/>
                  <a:gd name="T37" fmla="*/ 2807 h 2877"/>
                  <a:gd name="T38" fmla="*/ 2531 w 2875"/>
                  <a:gd name="T39" fmla="*/ 2733 h 2877"/>
                  <a:gd name="T40" fmla="*/ 2459 w 2875"/>
                  <a:gd name="T41" fmla="*/ 2413 h 2877"/>
                  <a:gd name="T42" fmla="*/ 2352 w 2875"/>
                  <a:gd name="T43" fmla="*/ 2106 h 2877"/>
                  <a:gd name="T44" fmla="*/ 2210 w 2875"/>
                  <a:gd name="T45" fmla="*/ 1813 h 2877"/>
                  <a:gd name="T46" fmla="*/ 2036 w 2875"/>
                  <a:gd name="T47" fmla="*/ 1537 h 2877"/>
                  <a:gd name="T48" fmla="*/ 1831 w 2875"/>
                  <a:gd name="T49" fmla="*/ 1280 h 2877"/>
                  <a:gd name="T50" fmla="*/ 1595 w 2875"/>
                  <a:gd name="T51" fmla="*/ 1046 h 2877"/>
                  <a:gd name="T52" fmla="*/ 1338 w 2875"/>
                  <a:gd name="T53" fmla="*/ 841 h 2877"/>
                  <a:gd name="T54" fmla="*/ 1063 w 2875"/>
                  <a:gd name="T55" fmla="*/ 665 h 2877"/>
                  <a:gd name="T56" fmla="*/ 772 w 2875"/>
                  <a:gd name="T57" fmla="*/ 525 h 2877"/>
                  <a:gd name="T58" fmla="*/ 463 w 2875"/>
                  <a:gd name="T59" fmla="*/ 418 h 2877"/>
                  <a:gd name="T60" fmla="*/ 144 w 2875"/>
                  <a:gd name="T61" fmla="*/ 344 h 2877"/>
                  <a:gd name="T62" fmla="*/ 72 w 2875"/>
                  <a:gd name="T63" fmla="*/ 314 h 2877"/>
                  <a:gd name="T64" fmla="*/ 22 w 2875"/>
                  <a:gd name="T65" fmla="*/ 257 h 2877"/>
                  <a:gd name="T66" fmla="*/ 0 w 2875"/>
                  <a:gd name="T67" fmla="*/ 185 h 2877"/>
                  <a:gd name="T68" fmla="*/ 13 w 2875"/>
                  <a:gd name="T69" fmla="*/ 105 h 2877"/>
                  <a:gd name="T70" fmla="*/ 57 w 2875"/>
                  <a:gd name="T71" fmla="*/ 44 h 2877"/>
                  <a:gd name="T72" fmla="*/ 123 w 2875"/>
                  <a:gd name="T73" fmla="*/ 7 h 2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75" h="2877">
                    <a:moveTo>
                      <a:pt x="160" y="0"/>
                    </a:moveTo>
                    <a:lnTo>
                      <a:pt x="201" y="4"/>
                    </a:lnTo>
                    <a:lnTo>
                      <a:pt x="382" y="39"/>
                    </a:lnTo>
                    <a:lnTo>
                      <a:pt x="559" y="85"/>
                    </a:lnTo>
                    <a:lnTo>
                      <a:pt x="733" y="140"/>
                    </a:lnTo>
                    <a:lnTo>
                      <a:pt x="903" y="205"/>
                    </a:lnTo>
                    <a:lnTo>
                      <a:pt x="1069" y="281"/>
                    </a:lnTo>
                    <a:lnTo>
                      <a:pt x="1229" y="364"/>
                    </a:lnTo>
                    <a:lnTo>
                      <a:pt x="1386" y="456"/>
                    </a:lnTo>
                    <a:lnTo>
                      <a:pt x="1538" y="558"/>
                    </a:lnTo>
                    <a:lnTo>
                      <a:pt x="1684" y="669"/>
                    </a:lnTo>
                    <a:lnTo>
                      <a:pt x="1824" y="789"/>
                    </a:lnTo>
                    <a:lnTo>
                      <a:pt x="1959" y="916"/>
                    </a:lnTo>
                    <a:lnTo>
                      <a:pt x="2088" y="1051"/>
                    </a:lnTo>
                    <a:lnTo>
                      <a:pt x="2206" y="1192"/>
                    </a:lnTo>
                    <a:lnTo>
                      <a:pt x="2317" y="1338"/>
                    </a:lnTo>
                    <a:lnTo>
                      <a:pt x="2419" y="1489"/>
                    </a:lnTo>
                    <a:lnTo>
                      <a:pt x="2511" y="1646"/>
                    </a:lnTo>
                    <a:lnTo>
                      <a:pt x="2596" y="1809"/>
                    </a:lnTo>
                    <a:lnTo>
                      <a:pt x="2670" y="1975"/>
                    </a:lnTo>
                    <a:lnTo>
                      <a:pt x="2734" y="2145"/>
                    </a:lnTo>
                    <a:lnTo>
                      <a:pt x="2790" y="2319"/>
                    </a:lnTo>
                    <a:lnTo>
                      <a:pt x="2836" y="2496"/>
                    </a:lnTo>
                    <a:lnTo>
                      <a:pt x="2873" y="2676"/>
                    </a:lnTo>
                    <a:lnTo>
                      <a:pt x="2875" y="2716"/>
                    </a:lnTo>
                    <a:lnTo>
                      <a:pt x="2867" y="2753"/>
                    </a:lnTo>
                    <a:lnTo>
                      <a:pt x="2852" y="2788"/>
                    </a:lnTo>
                    <a:lnTo>
                      <a:pt x="2830" y="2820"/>
                    </a:lnTo>
                    <a:lnTo>
                      <a:pt x="2803" y="2846"/>
                    </a:lnTo>
                    <a:lnTo>
                      <a:pt x="2769" y="2864"/>
                    </a:lnTo>
                    <a:lnTo>
                      <a:pt x="2731" y="2873"/>
                    </a:lnTo>
                    <a:lnTo>
                      <a:pt x="2721" y="2875"/>
                    </a:lnTo>
                    <a:lnTo>
                      <a:pt x="2712" y="2875"/>
                    </a:lnTo>
                    <a:lnTo>
                      <a:pt x="2701" y="2877"/>
                    </a:lnTo>
                    <a:lnTo>
                      <a:pt x="2660" y="2871"/>
                    </a:lnTo>
                    <a:lnTo>
                      <a:pt x="2623" y="2859"/>
                    </a:lnTo>
                    <a:lnTo>
                      <a:pt x="2590" y="2836"/>
                    </a:lnTo>
                    <a:lnTo>
                      <a:pt x="2563" y="2807"/>
                    </a:lnTo>
                    <a:lnTo>
                      <a:pt x="2544" y="2774"/>
                    </a:lnTo>
                    <a:lnTo>
                      <a:pt x="2531" y="2733"/>
                    </a:lnTo>
                    <a:lnTo>
                      <a:pt x="2500" y="2572"/>
                    </a:lnTo>
                    <a:lnTo>
                      <a:pt x="2459" y="2413"/>
                    </a:lnTo>
                    <a:lnTo>
                      <a:pt x="2409" y="2258"/>
                    </a:lnTo>
                    <a:lnTo>
                      <a:pt x="2352" y="2106"/>
                    </a:lnTo>
                    <a:lnTo>
                      <a:pt x="2286" y="1957"/>
                    </a:lnTo>
                    <a:lnTo>
                      <a:pt x="2210" y="1813"/>
                    </a:lnTo>
                    <a:lnTo>
                      <a:pt x="2127" y="1672"/>
                    </a:lnTo>
                    <a:lnTo>
                      <a:pt x="2036" y="1537"/>
                    </a:lnTo>
                    <a:lnTo>
                      <a:pt x="1937" y="1406"/>
                    </a:lnTo>
                    <a:lnTo>
                      <a:pt x="1831" y="1280"/>
                    </a:lnTo>
                    <a:lnTo>
                      <a:pt x="1717" y="1159"/>
                    </a:lnTo>
                    <a:lnTo>
                      <a:pt x="1595" y="1046"/>
                    </a:lnTo>
                    <a:lnTo>
                      <a:pt x="1469" y="939"/>
                    </a:lnTo>
                    <a:lnTo>
                      <a:pt x="1338" y="841"/>
                    </a:lnTo>
                    <a:lnTo>
                      <a:pt x="1204" y="748"/>
                    </a:lnTo>
                    <a:lnTo>
                      <a:pt x="1063" y="665"/>
                    </a:lnTo>
                    <a:lnTo>
                      <a:pt x="919" y="591"/>
                    </a:lnTo>
                    <a:lnTo>
                      <a:pt x="772" y="525"/>
                    </a:lnTo>
                    <a:lnTo>
                      <a:pt x="618" y="466"/>
                    </a:lnTo>
                    <a:lnTo>
                      <a:pt x="463" y="418"/>
                    </a:lnTo>
                    <a:lnTo>
                      <a:pt x="306" y="375"/>
                    </a:lnTo>
                    <a:lnTo>
                      <a:pt x="144" y="344"/>
                    </a:lnTo>
                    <a:lnTo>
                      <a:pt x="105" y="333"/>
                    </a:lnTo>
                    <a:lnTo>
                      <a:pt x="72" y="314"/>
                    </a:lnTo>
                    <a:lnTo>
                      <a:pt x="44" y="288"/>
                    </a:lnTo>
                    <a:lnTo>
                      <a:pt x="22" y="257"/>
                    </a:lnTo>
                    <a:lnTo>
                      <a:pt x="7" y="222"/>
                    </a:lnTo>
                    <a:lnTo>
                      <a:pt x="0" y="185"/>
                    </a:lnTo>
                    <a:lnTo>
                      <a:pt x="2" y="144"/>
                    </a:lnTo>
                    <a:lnTo>
                      <a:pt x="13" y="105"/>
                    </a:lnTo>
                    <a:lnTo>
                      <a:pt x="33" y="72"/>
                    </a:lnTo>
                    <a:lnTo>
                      <a:pt x="57" y="44"/>
                    </a:lnTo>
                    <a:lnTo>
                      <a:pt x="88" y="22"/>
                    </a:lnTo>
                    <a:lnTo>
                      <a:pt x="123" y="7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6005498" y="1755062"/>
            <a:ext cx="272169" cy="279945"/>
          </a:xfrm>
          <a:custGeom>
            <a:avLst/>
            <a:gdLst>
              <a:gd name="T0" fmla="*/ 345 w 5950"/>
              <a:gd name="T1" fmla="*/ 3458 h 6120"/>
              <a:gd name="T2" fmla="*/ 533 w 5950"/>
              <a:gd name="T3" fmla="*/ 5726 h 6120"/>
              <a:gd name="T4" fmla="*/ 1495 w 5950"/>
              <a:gd name="T5" fmla="*/ 5580 h 6120"/>
              <a:gd name="T6" fmla="*/ 1356 w 5950"/>
              <a:gd name="T7" fmla="*/ 3275 h 6120"/>
              <a:gd name="T8" fmla="*/ 3216 w 5950"/>
              <a:gd name="T9" fmla="*/ 548 h 6120"/>
              <a:gd name="T10" fmla="*/ 3209 w 5950"/>
              <a:gd name="T11" fmla="*/ 835 h 6120"/>
              <a:gd name="T12" fmla="*/ 3024 w 5950"/>
              <a:gd name="T13" fmla="*/ 1289 h 6120"/>
              <a:gd name="T14" fmla="*/ 2680 w 5950"/>
              <a:gd name="T15" fmla="*/ 2013 h 6120"/>
              <a:gd name="T16" fmla="*/ 2237 w 5950"/>
              <a:gd name="T17" fmla="*/ 2687 h 6120"/>
              <a:gd name="T18" fmla="*/ 1866 w 5950"/>
              <a:gd name="T19" fmla="*/ 3166 h 6120"/>
              <a:gd name="T20" fmla="*/ 1842 w 5950"/>
              <a:gd name="T21" fmla="*/ 5595 h 6120"/>
              <a:gd name="T22" fmla="*/ 2112 w 5950"/>
              <a:gd name="T23" fmla="*/ 5685 h 6120"/>
              <a:gd name="T24" fmla="*/ 2797 w 5950"/>
              <a:gd name="T25" fmla="*/ 5740 h 6120"/>
              <a:gd name="T26" fmla="*/ 3646 w 5950"/>
              <a:gd name="T27" fmla="*/ 5757 h 6120"/>
              <a:gd name="T28" fmla="*/ 4579 w 5950"/>
              <a:gd name="T29" fmla="*/ 5729 h 6120"/>
              <a:gd name="T30" fmla="*/ 5146 w 5950"/>
              <a:gd name="T31" fmla="*/ 5403 h 6120"/>
              <a:gd name="T32" fmla="*/ 5187 w 5950"/>
              <a:gd name="T33" fmla="*/ 5093 h 6120"/>
              <a:gd name="T34" fmla="*/ 5241 w 5950"/>
              <a:gd name="T35" fmla="*/ 4877 h 6120"/>
              <a:gd name="T36" fmla="*/ 5475 w 5950"/>
              <a:gd name="T37" fmla="*/ 4389 h 6120"/>
              <a:gd name="T38" fmla="*/ 5404 w 5950"/>
              <a:gd name="T39" fmla="*/ 4186 h 6120"/>
              <a:gd name="T40" fmla="*/ 5583 w 5950"/>
              <a:gd name="T41" fmla="*/ 3804 h 6120"/>
              <a:gd name="T42" fmla="*/ 5522 w 5950"/>
              <a:gd name="T43" fmla="*/ 3439 h 6120"/>
              <a:gd name="T44" fmla="*/ 5404 w 5950"/>
              <a:gd name="T45" fmla="*/ 3262 h 6120"/>
              <a:gd name="T46" fmla="*/ 5481 w 5950"/>
              <a:gd name="T47" fmla="*/ 3031 h 6120"/>
              <a:gd name="T48" fmla="*/ 5388 w 5950"/>
              <a:gd name="T49" fmla="*/ 2678 h 6120"/>
              <a:gd name="T50" fmla="*/ 4857 w 5950"/>
              <a:gd name="T51" fmla="*/ 2523 h 6120"/>
              <a:gd name="T52" fmla="*/ 4188 w 5950"/>
              <a:gd name="T53" fmla="*/ 2566 h 6120"/>
              <a:gd name="T54" fmla="*/ 3730 w 5950"/>
              <a:gd name="T55" fmla="*/ 2657 h 6120"/>
              <a:gd name="T56" fmla="*/ 3449 w 5950"/>
              <a:gd name="T57" fmla="*/ 2477 h 6120"/>
              <a:gd name="T58" fmla="*/ 3460 w 5950"/>
              <a:gd name="T59" fmla="*/ 1903 h 6120"/>
              <a:gd name="T60" fmla="*/ 3691 w 5950"/>
              <a:gd name="T61" fmla="*/ 1023 h 6120"/>
              <a:gd name="T62" fmla="*/ 3570 w 5950"/>
              <a:gd name="T63" fmla="*/ 473 h 6120"/>
              <a:gd name="T64" fmla="*/ 3268 w 5950"/>
              <a:gd name="T65" fmla="*/ 345 h 6120"/>
              <a:gd name="T66" fmla="*/ 3492 w 5950"/>
              <a:gd name="T67" fmla="*/ 40 h 6120"/>
              <a:gd name="T68" fmla="*/ 3935 w 5950"/>
              <a:gd name="T69" fmla="*/ 390 h 6120"/>
              <a:gd name="T70" fmla="*/ 4019 w 5950"/>
              <a:gd name="T71" fmla="*/ 1173 h 6120"/>
              <a:gd name="T72" fmla="*/ 3801 w 5950"/>
              <a:gd name="T73" fmla="*/ 1981 h 6120"/>
              <a:gd name="T74" fmla="*/ 3760 w 5950"/>
              <a:gd name="T75" fmla="*/ 2302 h 6120"/>
              <a:gd name="T76" fmla="*/ 4103 w 5950"/>
              <a:gd name="T77" fmla="*/ 2235 h 6120"/>
              <a:gd name="T78" fmla="*/ 4732 w 5950"/>
              <a:gd name="T79" fmla="*/ 2177 h 6120"/>
              <a:gd name="T80" fmla="*/ 5555 w 5950"/>
              <a:gd name="T81" fmla="*/ 2372 h 6120"/>
              <a:gd name="T82" fmla="*/ 5840 w 5950"/>
              <a:gd name="T83" fmla="*/ 2868 h 6120"/>
              <a:gd name="T84" fmla="*/ 5848 w 5950"/>
              <a:gd name="T85" fmla="*/ 3307 h 6120"/>
              <a:gd name="T86" fmla="*/ 5911 w 5950"/>
              <a:gd name="T87" fmla="*/ 3914 h 6120"/>
              <a:gd name="T88" fmla="*/ 5825 w 5950"/>
              <a:gd name="T89" fmla="*/ 4474 h 6120"/>
              <a:gd name="T90" fmla="*/ 5604 w 5950"/>
              <a:gd name="T91" fmla="*/ 5012 h 6120"/>
              <a:gd name="T92" fmla="*/ 5447 w 5950"/>
              <a:gd name="T93" fmla="*/ 5573 h 6120"/>
              <a:gd name="T94" fmla="*/ 4872 w 5950"/>
              <a:gd name="T95" fmla="*/ 6007 h 6120"/>
              <a:gd name="T96" fmla="*/ 3920 w 5950"/>
              <a:gd name="T97" fmla="*/ 6118 h 6120"/>
              <a:gd name="T98" fmla="*/ 2861 w 5950"/>
              <a:gd name="T99" fmla="*/ 6090 h 6120"/>
              <a:gd name="T100" fmla="*/ 2104 w 5950"/>
              <a:gd name="T101" fmla="*/ 6031 h 6120"/>
              <a:gd name="T102" fmla="*/ 1507 w 5950"/>
              <a:gd name="T103" fmla="*/ 6035 h 6120"/>
              <a:gd name="T104" fmla="*/ 242 w 5950"/>
              <a:gd name="T105" fmla="*/ 5986 h 6120"/>
              <a:gd name="T106" fmla="*/ 0 w 5950"/>
              <a:gd name="T107" fmla="*/ 3458 h 6120"/>
              <a:gd name="T108" fmla="*/ 307 w 5950"/>
              <a:gd name="T109" fmla="*/ 2976 h 6120"/>
              <a:gd name="T110" fmla="*/ 1566 w 5950"/>
              <a:gd name="T111" fmla="*/ 2991 h 6120"/>
              <a:gd name="T112" fmla="*/ 1838 w 5950"/>
              <a:gd name="T113" fmla="*/ 2596 h 6120"/>
              <a:gd name="T114" fmla="*/ 2330 w 5950"/>
              <a:gd name="T115" fmla="*/ 1933 h 6120"/>
              <a:gd name="T116" fmla="*/ 2747 w 5950"/>
              <a:gd name="T117" fmla="*/ 1062 h 6120"/>
              <a:gd name="T118" fmla="*/ 2870 w 5950"/>
              <a:gd name="T119" fmla="*/ 520 h 6120"/>
              <a:gd name="T120" fmla="*/ 3030 w 5950"/>
              <a:gd name="T121" fmla="*/ 73 h 6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950" h="6120">
                <a:moveTo>
                  <a:pt x="533" y="3270"/>
                </a:moveTo>
                <a:lnTo>
                  <a:pt x="490" y="3275"/>
                </a:lnTo>
                <a:lnTo>
                  <a:pt x="451" y="3288"/>
                </a:lnTo>
                <a:lnTo>
                  <a:pt x="415" y="3311"/>
                </a:lnTo>
                <a:lnTo>
                  <a:pt x="386" y="3341"/>
                </a:lnTo>
                <a:lnTo>
                  <a:pt x="363" y="3374"/>
                </a:lnTo>
                <a:lnTo>
                  <a:pt x="350" y="3415"/>
                </a:lnTo>
                <a:lnTo>
                  <a:pt x="345" y="3458"/>
                </a:lnTo>
                <a:lnTo>
                  <a:pt x="345" y="5539"/>
                </a:lnTo>
                <a:lnTo>
                  <a:pt x="350" y="5580"/>
                </a:lnTo>
                <a:lnTo>
                  <a:pt x="363" y="5621"/>
                </a:lnTo>
                <a:lnTo>
                  <a:pt x="386" y="5655"/>
                </a:lnTo>
                <a:lnTo>
                  <a:pt x="415" y="5685"/>
                </a:lnTo>
                <a:lnTo>
                  <a:pt x="449" y="5707"/>
                </a:lnTo>
                <a:lnTo>
                  <a:pt x="488" y="5720"/>
                </a:lnTo>
                <a:lnTo>
                  <a:pt x="533" y="5726"/>
                </a:lnTo>
                <a:lnTo>
                  <a:pt x="533" y="5724"/>
                </a:lnTo>
                <a:lnTo>
                  <a:pt x="1313" y="5724"/>
                </a:lnTo>
                <a:lnTo>
                  <a:pt x="1356" y="5720"/>
                </a:lnTo>
                <a:lnTo>
                  <a:pt x="1395" y="5705"/>
                </a:lnTo>
                <a:lnTo>
                  <a:pt x="1430" y="5683"/>
                </a:lnTo>
                <a:lnTo>
                  <a:pt x="1458" y="5655"/>
                </a:lnTo>
                <a:lnTo>
                  <a:pt x="1481" y="5619"/>
                </a:lnTo>
                <a:lnTo>
                  <a:pt x="1495" y="5580"/>
                </a:lnTo>
                <a:lnTo>
                  <a:pt x="1499" y="5537"/>
                </a:lnTo>
                <a:lnTo>
                  <a:pt x="1499" y="3458"/>
                </a:lnTo>
                <a:lnTo>
                  <a:pt x="1495" y="3415"/>
                </a:lnTo>
                <a:lnTo>
                  <a:pt x="1481" y="3376"/>
                </a:lnTo>
                <a:lnTo>
                  <a:pt x="1458" y="3341"/>
                </a:lnTo>
                <a:lnTo>
                  <a:pt x="1430" y="3313"/>
                </a:lnTo>
                <a:lnTo>
                  <a:pt x="1395" y="3290"/>
                </a:lnTo>
                <a:lnTo>
                  <a:pt x="1356" y="3275"/>
                </a:lnTo>
                <a:lnTo>
                  <a:pt x="1313" y="3270"/>
                </a:lnTo>
                <a:lnTo>
                  <a:pt x="533" y="3270"/>
                </a:lnTo>
                <a:close/>
                <a:moveTo>
                  <a:pt x="3244" y="343"/>
                </a:moveTo>
                <a:lnTo>
                  <a:pt x="3235" y="369"/>
                </a:lnTo>
                <a:lnTo>
                  <a:pt x="3226" y="403"/>
                </a:lnTo>
                <a:lnTo>
                  <a:pt x="3220" y="445"/>
                </a:lnTo>
                <a:lnTo>
                  <a:pt x="3216" y="494"/>
                </a:lnTo>
                <a:lnTo>
                  <a:pt x="3216" y="548"/>
                </a:lnTo>
                <a:lnTo>
                  <a:pt x="3218" y="604"/>
                </a:lnTo>
                <a:lnTo>
                  <a:pt x="3222" y="660"/>
                </a:lnTo>
                <a:lnTo>
                  <a:pt x="3227" y="714"/>
                </a:lnTo>
                <a:lnTo>
                  <a:pt x="3231" y="743"/>
                </a:lnTo>
                <a:lnTo>
                  <a:pt x="3227" y="773"/>
                </a:lnTo>
                <a:lnTo>
                  <a:pt x="3220" y="799"/>
                </a:lnTo>
                <a:lnTo>
                  <a:pt x="3216" y="812"/>
                </a:lnTo>
                <a:lnTo>
                  <a:pt x="3209" y="835"/>
                </a:lnTo>
                <a:lnTo>
                  <a:pt x="3196" y="864"/>
                </a:lnTo>
                <a:lnTo>
                  <a:pt x="3181" y="905"/>
                </a:lnTo>
                <a:lnTo>
                  <a:pt x="3162" y="952"/>
                </a:lnTo>
                <a:lnTo>
                  <a:pt x="3142" y="1008"/>
                </a:lnTo>
                <a:lnTo>
                  <a:pt x="3116" y="1069"/>
                </a:lnTo>
                <a:lnTo>
                  <a:pt x="3090" y="1138"/>
                </a:lnTo>
                <a:lnTo>
                  <a:pt x="3058" y="1211"/>
                </a:lnTo>
                <a:lnTo>
                  <a:pt x="3024" y="1289"/>
                </a:lnTo>
                <a:lnTo>
                  <a:pt x="2989" y="1371"/>
                </a:lnTo>
                <a:lnTo>
                  <a:pt x="2952" y="1456"/>
                </a:lnTo>
                <a:lnTo>
                  <a:pt x="2911" y="1546"/>
                </a:lnTo>
                <a:lnTo>
                  <a:pt x="2868" y="1637"/>
                </a:lnTo>
                <a:lnTo>
                  <a:pt x="2823" y="1730"/>
                </a:lnTo>
                <a:lnTo>
                  <a:pt x="2777" y="1825"/>
                </a:lnTo>
                <a:lnTo>
                  <a:pt x="2728" y="1920"/>
                </a:lnTo>
                <a:lnTo>
                  <a:pt x="2680" y="2013"/>
                </a:lnTo>
                <a:lnTo>
                  <a:pt x="2628" y="2106"/>
                </a:lnTo>
                <a:lnTo>
                  <a:pt x="2576" y="2199"/>
                </a:lnTo>
                <a:lnTo>
                  <a:pt x="2522" y="2289"/>
                </a:lnTo>
                <a:lnTo>
                  <a:pt x="2466" y="2376"/>
                </a:lnTo>
                <a:lnTo>
                  <a:pt x="2410" y="2460"/>
                </a:lnTo>
                <a:lnTo>
                  <a:pt x="2352" y="2540"/>
                </a:lnTo>
                <a:lnTo>
                  <a:pt x="2294" y="2616"/>
                </a:lnTo>
                <a:lnTo>
                  <a:pt x="2237" y="2687"/>
                </a:lnTo>
                <a:lnTo>
                  <a:pt x="2177" y="2750"/>
                </a:lnTo>
                <a:lnTo>
                  <a:pt x="2119" y="2808"/>
                </a:lnTo>
                <a:lnTo>
                  <a:pt x="2060" y="2860"/>
                </a:lnTo>
                <a:lnTo>
                  <a:pt x="2006" y="2922"/>
                </a:lnTo>
                <a:lnTo>
                  <a:pt x="1961" y="2985"/>
                </a:lnTo>
                <a:lnTo>
                  <a:pt x="1924" y="3046"/>
                </a:lnTo>
                <a:lnTo>
                  <a:pt x="1892" y="3108"/>
                </a:lnTo>
                <a:lnTo>
                  <a:pt x="1866" y="3166"/>
                </a:lnTo>
                <a:lnTo>
                  <a:pt x="1847" y="3216"/>
                </a:lnTo>
                <a:lnTo>
                  <a:pt x="1833" y="3262"/>
                </a:lnTo>
                <a:lnTo>
                  <a:pt x="1821" y="3298"/>
                </a:lnTo>
                <a:lnTo>
                  <a:pt x="1834" y="3350"/>
                </a:lnTo>
                <a:lnTo>
                  <a:pt x="1842" y="3402"/>
                </a:lnTo>
                <a:lnTo>
                  <a:pt x="1846" y="3458"/>
                </a:lnTo>
                <a:lnTo>
                  <a:pt x="1846" y="5539"/>
                </a:lnTo>
                <a:lnTo>
                  <a:pt x="1842" y="5595"/>
                </a:lnTo>
                <a:lnTo>
                  <a:pt x="1834" y="5651"/>
                </a:lnTo>
                <a:lnTo>
                  <a:pt x="1963" y="5666"/>
                </a:lnTo>
                <a:lnTo>
                  <a:pt x="1965" y="5666"/>
                </a:lnTo>
                <a:lnTo>
                  <a:pt x="1972" y="5668"/>
                </a:lnTo>
                <a:lnTo>
                  <a:pt x="1991" y="5670"/>
                </a:lnTo>
                <a:lnTo>
                  <a:pt x="2021" y="5673"/>
                </a:lnTo>
                <a:lnTo>
                  <a:pt x="2062" y="5679"/>
                </a:lnTo>
                <a:lnTo>
                  <a:pt x="2112" y="5685"/>
                </a:lnTo>
                <a:lnTo>
                  <a:pt x="2171" y="5690"/>
                </a:lnTo>
                <a:lnTo>
                  <a:pt x="2240" y="5698"/>
                </a:lnTo>
                <a:lnTo>
                  <a:pt x="2317" y="5705"/>
                </a:lnTo>
                <a:lnTo>
                  <a:pt x="2401" y="5713"/>
                </a:lnTo>
                <a:lnTo>
                  <a:pt x="2492" y="5720"/>
                </a:lnTo>
                <a:lnTo>
                  <a:pt x="2589" y="5727"/>
                </a:lnTo>
                <a:lnTo>
                  <a:pt x="2689" y="5733"/>
                </a:lnTo>
                <a:lnTo>
                  <a:pt x="2797" y="5740"/>
                </a:lnTo>
                <a:lnTo>
                  <a:pt x="2909" y="5746"/>
                </a:lnTo>
                <a:lnTo>
                  <a:pt x="3023" y="5752"/>
                </a:lnTo>
                <a:lnTo>
                  <a:pt x="3140" y="5755"/>
                </a:lnTo>
                <a:lnTo>
                  <a:pt x="3261" y="5757"/>
                </a:lnTo>
                <a:lnTo>
                  <a:pt x="3382" y="5759"/>
                </a:lnTo>
                <a:lnTo>
                  <a:pt x="3505" y="5759"/>
                </a:lnTo>
                <a:lnTo>
                  <a:pt x="3630" y="5757"/>
                </a:lnTo>
                <a:lnTo>
                  <a:pt x="3646" y="5757"/>
                </a:lnTo>
                <a:lnTo>
                  <a:pt x="3788" y="5766"/>
                </a:lnTo>
                <a:lnTo>
                  <a:pt x="3924" y="5774"/>
                </a:lnTo>
                <a:lnTo>
                  <a:pt x="4051" y="5776"/>
                </a:lnTo>
                <a:lnTo>
                  <a:pt x="4172" y="5774"/>
                </a:lnTo>
                <a:lnTo>
                  <a:pt x="4285" y="5768"/>
                </a:lnTo>
                <a:lnTo>
                  <a:pt x="4391" y="5759"/>
                </a:lnTo>
                <a:lnTo>
                  <a:pt x="4490" y="5746"/>
                </a:lnTo>
                <a:lnTo>
                  <a:pt x="4579" y="5729"/>
                </a:lnTo>
                <a:lnTo>
                  <a:pt x="4684" y="5703"/>
                </a:lnTo>
                <a:lnTo>
                  <a:pt x="4779" y="5673"/>
                </a:lnTo>
                <a:lnTo>
                  <a:pt x="4864" y="5640"/>
                </a:lnTo>
                <a:lnTo>
                  <a:pt x="4939" y="5601"/>
                </a:lnTo>
                <a:lnTo>
                  <a:pt x="5006" y="5558"/>
                </a:lnTo>
                <a:lnTo>
                  <a:pt x="5062" y="5511"/>
                </a:lnTo>
                <a:lnTo>
                  <a:pt x="5108" y="5459"/>
                </a:lnTo>
                <a:lnTo>
                  <a:pt x="5146" y="5403"/>
                </a:lnTo>
                <a:lnTo>
                  <a:pt x="5170" y="5357"/>
                </a:lnTo>
                <a:lnTo>
                  <a:pt x="5185" y="5308"/>
                </a:lnTo>
                <a:lnTo>
                  <a:pt x="5194" y="5262"/>
                </a:lnTo>
                <a:lnTo>
                  <a:pt x="5198" y="5219"/>
                </a:lnTo>
                <a:lnTo>
                  <a:pt x="5198" y="5180"/>
                </a:lnTo>
                <a:lnTo>
                  <a:pt x="5194" y="5145"/>
                </a:lnTo>
                <a:lnTo>
                  <a:pt x="5190" y="5115"/>
                </a:lnTo>
                <a:lnTo>
                  <a:pt x="5187" y="5093"/>
                </a:lnTo>
                <a:lnTo>
                  <a:pt x="5183" y="5079"/>
                </a:lnTo>
                <a:lnTo>
                  <a:pt x="5181" y="5074"/>
                </a:lnTo>
                <a:lnTo>
                  <a:pt x="5172" y="5039"/>
                </a:lnTo>
                <a:lnTo>
                  <a:pt x="5172" y="5001"/>
                </a:lnTo>
                <a:lnTo>
                  <a:pt x="5177" y="4966"/>
                </a:lnTo>
                <a:lnTo>
                  <a:pt x="5192" y="4932"/>
                </a:lnTo>
                <a:lnTo>
                  <a:pt x="5213" y="4903"/>
                </a:lnTo>
                <a:lnTo>
                  <a:pt x="5241" y="4877"/>
                </a:lnTo>
                <a:lnTo>
                  <a:pt x="5306" y="4821"/>
                </a:lnTo>
                <a:lnTo>
                  <a:pt x="5364" y="4763"/>
                </a:lnTo>
                <a:lnTo>
                  <a:pt x="5408" y="4702"/>
                </a:lnTo>
                <a:lnTo>
                  <a:pt x="5442" y="4638"/>
                </a:lnTo>
                <a:lnTo>
                  <a:pt x="5466" y="4573"/>
                </a:lnTo>
                <a:lnTo>
                  <a:pt x="5479" y="4504"/>
                </a:lnTo>
                <a:lnTo>
                  <a:pt x="5481" y="4433"/>
                </a:lnTo>
                <a:lnTo>
                  <a:pt x="5475" y="4389"/>
                </a:lnTo>
                <a:lnTo>
                  <a:pt x="5468" y="4350"/>
                </a:lnTo>
                <a:lnTo>
                  <a:pt x="5458" y="4312"/>
                </a:lnTo>
                <a:lnTo>
                  <a:pt x="5449" y="4281"/>
                </a:lnTo>
                <a:lnTo>
                  <a:pt x="5438" y="4257"/>
                </a:lnTo>
                <a:lnTo>
                  <a:pt x="5431" y="4236"/>
                </a:lnTo>
                <a:lnTo>
                  <a:pt x="5423" y="4225"/>
                </a:lnTo>
                <a:lnTo>
                  <a:pt x="5421" y="4219"/>
                </a:lnTo>
                <a:lnTo>
                  <a:pt x="5404" y="4186"/>
                </a:lnTo>
                <a:lnTo>
                  <a:pt x="5397" y="4149"/>
                </a:lnTo>
                <a:lnTo>
                  <a:pt x="5397" y="4111"/>
                </a:lnTo>
                <a:lnTo>
                  <a:pt x="5406" y="4076"/>
                </a:lnTo>
                <a:lnTo>
                  <a:pt x="5421" y="4042"/>
                </a:lnTo>
                <a:lnTo>
                  <a:pt x="5444" y="4011"/>
                </a:lnTo>
                <a:lnTo>
                  <a:pt x="5505" y="3942"/>
                </a:lnTo>
                <a:lnTo>
                  <a:pt x="5550" y="3873"/>
                </a:lnTo>
                <a:lnTo>
                  <a:pt x="5583" y="3804"/>
                </a:lnTo>
                <a:lnTo>
                  <a:pt x="5600" y="3735"/>
                </a:lnTo>
                <a:lnTo>
                  <a:pt x="5604" y="3666"/>
                </a:lnTo>
                <a:lnTo>
                  <a:pt x="5600" y="3620"/>
                </a:lnTo>
                <a:lnTo>
                  <a:pt x="5591" y="3577"/>
                </a:lnTo>
                <a:lnTo>
                  <a:pt x="5576" y="3538"/>
                </a:lnTo>
                <a:lnTo>
                  <a:pt x="5559" y="3501"/>
                </a:lnTo>
                <a:lnTo>
                  <a:pt x="5540" y="3469"/>
                </a:lnTo>
                <a:lnTo>
                  <a:pt x="5522" y="3439"/>
                </a:lnTo>
                <a:lnTo>
                  <a:pt x="5503" y="3415"/>
                </a:lnTo>
                <a:lnTo>
                  <a:pt x="5488" y="3395"/>
                </a:lnTo>
                <a:lnTo>
                  <a:pt x="5475" y="3380"/>
                </a:lnTo>
                <a:lnTo>
                  <a:pt x="5466" y="3370"/>
                </a:lnTo>
                <a:lnTo>
                  <a:pt x="5462" y="3368"/>
                </a:lnTo>
                <a:lnTo>
                  <a:pt x="5434" y="3337"/>
                </a:lnTo>
                <a:lnTo>
                  <a:pt x="5416" y="3300"/>
                </a:lnTo>
                <a:lnTo>
                  <a:pt x="5404" y="3262"/>
                </a:lnTo>
                <a:lnTo>
                  <a:pt x="5404" y="3221"/>
                </a:lnTo>
                <a:lnTo>
                  <a:pt x="5414" y="3182"/>
                </a:lnTo>
                <a:lnTo>
                  <a:pt x="5432" y="3145"/>
                </a:lnTo>
                <a:lnTo>
                  <a:pt x="5438" y="3136"/>
                </a:lnTo>
                <a:lnTo>
                  <a:pt x="5447" y="3117"/>
                </a:lnTo>
                <a:lnTo>
                  <a:pt x="5458" y="3095"/>
                </a:lnTo>
                <a:lnTo>
                  <a:pt x="5470" y="3063"/>
                </a:lnTo>
                <a:lnTo>
                  <a:pt x="5481" y="3031"/>
                </a:lnTo>
                <a:lnTo>
                  <a:pt x="5490" y="2992"/>
                </a:lnTo>
                <a:lnTo>
                  <a:pt x="5496" y="2951"/>
                </a:lnTo>
                <a:lnTo>
                  <a:pt x="5498" y="2907"/>
                </a:lnTo>
                <a:lnTo>
                  <a:pt x="5494" y="2862"/>
                </a:lnTo>
                <a:lnTo>
                  <a:pt x="5481" y="2816"/>
                </a:lnTo>
                <a:lnTo>
                  <a:pt x="5460" y="2769"/>
                </a:lnTo>
                <a:lnTo>
                  <a:pt x="5431" y="2722"/>
                </a:lnTo>
                <a:lnTo>
                  <a:pt x="5388" y="2678"/>
                </a:lnTo>
                <a:lnTo>
                  <a:pt x="5343" y="2642"/>
                </a:lnTo>
                <a:lnTo>
                  <a:pt x="5291" y="2613"/>
                </a:lnTo>
                <a:lnTo>
                  <a:pt x="5231" y="2588"/>
                </a:lnTo>
                <a:lnTo>
                  <a:pt x="5166" y="2568"/>
                </a:lnTo>
                <a:lnTo>
                  <a:pt x="5095" y="2551"/>
                </a:lnTo>
                <a:lnTo>
                  <a:pt x="5019" y="2538"/>
                </a:lnTo>
                <a:lnTo>
                  <a:pt x="4939" y="2529"/>
                </a:lnTo>
                <a:lnTo>
                  <a:pt x="4857" y="2523"/>
                </a:lnTo>
                <a:lnTo>
                  <a:pt x="4773" y="2519"/>
                </a:lnTo>
                <a:lnTo>
                  <a:pt x="4687" y="2519"/>
                </a:lnTo>
                <a:lnTo>
                  <a:pt x="4600" y="2523"/>
                </a:lnTo>
                <a:lnTo>
                  <a:pt x="4514" y="2527"/>
                </a:lnTo>
                <a:lnTo>
                  <a:pt x="4429" y="2534"/>
                </a:lnTo>
                <a:lnTo>
                  <a:pt x="4347" y="2544"/>
                </a:lnTo>
                <a:lnTo>
                  <a:pt x="4265" y="2555"/>
                </a:lnTo>
                <a:lnTo>
                  <a:pt x="4188" y="2566"/>
                </a:lnTo>
                <a:lnTo>
                  <a:pt x="4114" y="2579"/>
                </a:lnTo>
                <a:lnTo>
                  <a:pt x="4047" y="2594"/>
                </a:lnTo>
                <a:lnTo>
                  <a:pt x="4038" y="2596"/>
                </a:lnTo>
                <a:lnTo>
                  <a:pt x="4030" y="2598"/>
                </a:lnTo>
                <a:lnTo>
                  <a:pt x="3922" y="2616"/>
                </a:lnTo>
                <a:lnTo>
                  <a:pt x="3807" y="2642"/>
                </a:lnTo>
                <a:lnTo>
                  <a:pt x="3769" y="2652"/>
                </a:lnTo>
                <a:lnTo>
                  <a:pt x="3730" y="2657"/>
                </a:lnTo>
                <a:lnTo>
                  <a:pt x="3689" y="2659"/>
                </a:lnTo>
                <a:lnTo>
                  <a:pt x="3648" y="2654"/>
                </a:lnTo>
                <a:lnTo>
                  <a:pt x="3605" y="2641"/>
                </a:lnTo>
                <a:lnTo>
                  <a:pt x="3566" y="2620"/>
                </a:lnTo>
                <a:lnTo>
                  <a:pt x="3527" y="2592"/>
                </a:lnTo>
                <a:lnTo>
                  <a:pt x="3496" y="2559"/>
                </a:lnTo>
                <a:lnTo>
                  <a:pt x="3470" y="2521"/>
                </a:lnTo>
                <a:lnTo>
                  <a:pt x="3449" y="2477"/>
                </a:lnTo>
                <a:lnTo>
                  <a:pt x="3432" y="2428"/>
                </a:lnTo>
                <a:lnTo>
                  <a:pt x="3421" y="2372"/>
                </a:lnTo>
                <a:lnTo>
                  <a:pt x="3414" y="2311"/>
                </a:lnTo>
                <a:lnTo>
                  <a:pt x="3414" y="2244"/>
                </a:lnTo>
                <a:lnTo>
                  <a:pt x="3417" y="2169"/>
                </a:lnTo>
                <a:lnTo>
                  <a:pt x="3427" y="2088"/>
                </a:lnTo>
                <a:lnTo>
                  <a:pt x="3442" y="2000"/>
                </a:lnTo>
                <a:lnTo>
                  <a:pt x="3460" y="1903"/>
                </a:lnTo>
                <a:lnTo>
                  <a:pt x="3484" y="1801"/>
                </a:lnTo>
                <a:lnTo>
                  <a:pt x="3514" y="1691"/>
                </a:lnTo>
                <a:lnTo>
                  <a:pt x="3550" y="1572"/>
                </a:lnTo>
                <a:lnTo>
                  <a:pt x="3591" y="1447"/>
                </a:lnTo>
                <a:lnTo>
                  <a:pt x="3626" y="1332"/>
                </a:lnTo>
                <a:lnTo>
                  <a:pt x="3654" y="1224"/>
                </a:lnTo>
                <a:lnTo>
                  <a:pt x="3676" y="1121"/>
                </a:lnTo>
                <a:lnTo>
                  <a:pt x="3691" y="1023"/>
                </a:lnTo>
                <a:lnTo>
                  <a:pt x="3699" y="931"/>
                </a:lnTo>
                <a:lnTo>
                  <a:pt x="3700" y="846"/>
                </a:lnTo>
                <a:lnTo>
                  <a:pt x="3695" y="768"/>
                </a:lnTo>
                <a:lnTo>
                  <a:pt x="3682" y="695"/>
                </a:lnTo>
                <a:lnTo>
                  <a:pt x="3663" y="628"/>
                </a:lnTo>
                <a:lnTo>
                  <a:pt x="3639" y="568"/>
                </a:lnTo>
                <a:lnTo>
                  <a:pt x="3605" y="516"/>
                </a:lnTo>
                <a:lnTo>
                  <a:pt x="3570" y="473"/>
                </a:lnTo>
                <a:lnTo>
                  <a:pt x="3533" y="440"/>
                </a:lnTo>
                <a:lnTo>
                  <a:pt x="3492" y="412"/>
                </a:lnTo>
                <a:lnTo>
                  <a:pt x="3451" y="390"/>
                </a:lnTo>
                <a:lnTo>
                  <a:pt x="3410" y="373"/>
                </a:lnTo>
                <a:lnTo>
                  <a:pt x="3369" y="360"/>
                </a:lnTo>
                <a:lnTo>
                  <a:pt x="3332" y="352"/>
                </a:lnTo>
                <a:lnTo>
                  <a:pt x="3298" y="347"/>
                </a:lnTo>
                <a:lnTo>
                  <a:pt x="3268" y="345"/>
                </a:lnTo>
                <a:lnTo>
                  <a:pt x="3244" y="343"/>
                </a:lnTo>
                <a:close/>
                <a:moveTo>
                  <a:pt x="3237" y="0"/>
                </a:moveTo>
                <a:lnTo>
                  <a:pt x="3263" y="0"/>
                </a:lnTo>
                <a:lnTo>
                  <a:pt x="3298" y="2"/>
                </a:lnTo>
                <a:lnTo>
                  <a:pt x="3339" y="6"/>
                </a:lnTo>
                <a:lnTo>
                  <a:pt x="3386" y="13"/>
                </a:lnTo>
                <a:lnTo>
                  <a:pt x="3436" y="25"/>
                </a:lnTo>
                <a:lnTo>
                  <a:pt x="3492" y="40"/>
                </a:lnTo>
                <a:lnTo>
                  <a:pt x="3548" y="58"/>
                </a:lnTo>
                <a:lnTo>
                  <a:pt x="3607" y="84"/>
                </a:lnTo>
                <a:lnTo>
                  <a:pt x="3667" y="116"/>
                </a:lnTo>
                <a:lnTo>
                  <a:pt x="3725" y="153"/>
                </a:lnTo>
                <a:lnTo>
                  <a:pt x="3782" y="200"/>
                </a:lnTo>
                <a:lnTo>
                  <a:pt x="3836" y="254"/>
                </a:lnTo>
                <a:lnTo>
                  <a:pt x="3889" y="317"/>
                </a:lnTo>
                <a:lnTo>
                  <a:pt x="3935" y="390"/>
                </a:lnTo>
                <a:lnTo>
                  <a:pt x="3972" y="468"/>
                </a:lnTo>
                <a:lnTo>
                  <a:pt x="4004" y="552"/>
                </a:lnTo>
                <a:lnTo>
                  <a:pt x="4026" y="641"/>
                </a:lnTo>
                <a:lnTo>
                  <a:pt x="4041" y="736"/>
                </a:lnTo>
                <a:lnTo>
                  <a:pt x="4047" y="836"/>
                </a:lnTo>
                <a:lnTo>
                  <a:pt x="4047" y="944"/>
                </a:lnTo>
                <a:lnTo>
                  <a:pt x="4038" y="1056"/>
                </a:lnTo>
                <a:lnTo>
                  <a:pt x="4019" y="1173"/>
                </a:lnTo>
                <a:lnTo>
                  <a:pt x="3995" y="1296"/>
                </a:lnTo>
                <a:lnTo>
                  <a:pt x="3961" y="1425"/>
                </a:lnTo>
                <a:lnTo>
                  <a:pt x="3920" y="1557"/>
                </a:lnTo>
                <a:lnTo>
                  <a:pt x="3889" y="1659"/>
                </a:lnTo>
                <a:lnTo>
                  <a:pt x="3861" y="1752"/>
                </a:lnTo>
                <a:lnTo>
                  <a:pt x="3836" y="1836"/>
                </a:lnTo>
                <a:lnTo>
                  <a:pt x="3818" y="1913"/>
                </a:lnTo>
                <a:lnTo>
                  <a:pt x="3801" y="1981"/>
                </a:lnTo>
                <a:lnTo>
                  <a:pt x="3788" y="2043"/>
                </a:lnTo>
                <a:lnTo>
                  <a:pt x="3777" y="2097"/>
                </a:lnTo>
                <a:lnTo>
                  <a:pt x="3769" y="2145"/>
                </a:lnTo>
                <a:lnTo>
                  <a:pt x="3766" y="2188"/>
                </a:lnTo>
                <a:lnTo>
                  <a:pt x="3762" y="2223"/>
                </a:lnTo>
                <a:lnTo>
                  <a:pt x="3760" y="2255"/>
                </a:lnTo>
                <a:lnTo>
                  <a:pt x="3760" y="2281"/>
                </a:lnTo>
                <a:lnTo>
                  <a:pt x="3760" y="2302"/>
                </a:lnTo>
                <a:lnTo>
                  <a:pt x="3862" y="2279"/>
                </a:lnTo>
                <a:lnTo>
                  <a:pt x="3961" y="2261"/>
                </a:lnTo>
                <a:lnTo>
                  <a:pt x="3963" y="2261"/>
                </a:lnTo>
                <a:lnTo>
                  <a:pt x="3972" y="2259"/>
                </a:lnTo>
                <a:lnTo>
                  <a:pt x="3991" y="2255"/>
                </a:lnTo>
                <a:lnTo>
                  <a:pt x="4019" y="2250"/>
                </a:lnTo>
                <a:lnTo>
                  <a:pt x="4056" y="2242"/>
                </a:lnTo>
                <a:lnTo>
                  <a:pt x="4103" y="2235"/>
                </a:lnTo>
                <a:lnTo>
                  <a:pt x="4157" y="2225"/>
                </a:lnTo>
                <a:lnTo>
                  <a:pt x="4216" y="2216"/>
                </a:lnTo>
                <a:lnTo>
                  <a:pt x="4283" y="2207"/>
                </a:lnTo>
                <a:lnTo>
                  <a:pt x="4354" y="2199"/>
                </a:lnTo>
                <a:lnTo>
                  <a:pt x="4430" y="2192"/>
                </a:lnTo>
                <a:lnTo>
                  <a:pt x="4511" y="2184"/>
                </a:lnTo>
                <a:lnTo>
                  <a:pt x="4593" y="2181"/>
                </a:lnTo>
                <a:lnTo>
                  <a:pt x="4732" y="2177"/>
                </a:lnTo>
                <a:lnTo>
                  <a:pt x="4864" y="2179"/>
                </a:lnTo>
                <a:lnTo>
                  <a:pt x="4987" y="2188"/>
                </a:lnTo>
                <a:lnTo>
                  <a:pt x="5103" y="2203"/>
                </a:lnTo>
                <a:lnTo>
                  <a:pt x="5211" y="2225"/>
                </a:lnTo>
                <a:lnTo>
                  <a:pt x="5309" y="2253"/>
                </a:lnTo>
                <a:lnTo>
                  <a:pt x="5401" y="2287"/>
                </a:lnTo>
                <a:lnTo>
                  <a:pt x="5483" y="2326"/>
                </a:lnTo>
                <a:lnTo>
                  <a:pt x="5555" y="2372"/>
                </a:lnTo>
                <a:lnTo>
                  <a:pt x="5621" y="2426"/>
                </a:lnTo>
                <a:lnTo>
                  <a:pt x="5680" y="2486"/>
                </a:lnTo>
                <a:lnTo>
                  <a:pt x="5729" y="2547"/>
                </a:lnTo>
                <a:lnTo>
                  <a:pt x="5768" y="2611"/>
                </a:lnTo>
                <a:lnTo>
                  <a:pt x="5797" y="2674"/>
                </a:lnTo>
                <a:lnTo>
                  <a:pt x="5820" y="2739"/>
                </a:lnTo>
                <a:lnTo>
                  <a:pt x="5833" y="2804"/>
                </a:lnTo>
                <a:lnTo>
                  <a:pt x="5840" y="2868"/>
                </a:lnTo>
                <a:lnTo>
                  <a:pt x="5842" y="2931"/>
                </a:lnTo>
                <a:lnTo>
                  <a:pt x="5838" y="2992"/>
                </a:lnTo>
                <a:lnTo>
                  <a:pt x="5831" y="3052"/>
                </a:lnTo>
                <a:lnTo>
                  <a:pt x="5818" y="3110"/>
                </a:lnTo>
                <a:lnTo>
                  <a:pt x="5801" y="3164"/>
                </a:lnTo>
                <a:lnTo>
                  <a:pt x="5784" y="3212"/>
                </a:lnTo>
                <a:lnTo>
                  <a:pt x="5816" y="3257"/>
                </a:lnTo>
                <a:lnTo>
                  <a:pt x="5848" y="3307"/>
                </a:lnTo>
                <a:lnTo>
                  <a:pt x="5878" y="3365"/>
                </a:lnTo>
                <a:lnTo>
                  <a:pt x="5904" y="3428"/>
                </a:lnTo>
                <a:lnTo>
                  <a:pt x="5926" y="3497"/>
                </a:lnTo>
                <a:lnTo>
                  <a:pt x="5943" y="3573"/>
                </a:lnTo>
                <a:lnTo>
                  <a:pt x="5950" y="3653"/>
                </a:lnTo>
                <a:lnTo>
                  <a:pt x="5948" y="3741"/>
                </a:lnTo>
                <a:lnTo>
                  <a:pt x="5935" y="3828"/>
                </a:lnTo>
                <a:lnTo>
                  <a:pt x="5911" y="3914"/>
                </a:lnTo>
                <a:lnTo>
                  <a:pt x="5876" y="3998"/>
                </a:lnTo>
                <a:lnTo>
                  <a:pt x="5829" y="4080"/>
                </a:lnTo>
                <a:lnTo>
                  <a:pt x="5771" y="4162"/>
                </a:lnTo>
                <a:lnTo>
                  <a:pt x="5790" y="4214"/>
                </a:lnTo>
                <a:lnTo>
                  <a:pt x="5805" y="4275"/>
                </a:lnTo>
                <a:lnTo>
                  <a:pt x="5818" y="4344"/>
                </a:lnTo>
                <a:lnTo>
                  <a:pt x="5825" y="4419"/>
                </a:lnTo>
                <a:lnTo>
                  <a:pt x="5825" y="4474"/>
                </a:lnTo>
                <a:lnTo>
                  <a:pt x="5822" y="4534"/>
                </a:lnTo>
                <a:lnTo>
                  <a:pt x="5814" y="4597"/>
                </a:lnTo>
                <a:lnTo>
                  <a:pt x="5799" y="4664"/>
                </a:lnTo>
                <a:lnTo>
                  <a:pt x="5779" y="4731"/>
                </a:lnTo>
                <a:lnTo>
                  <a:pt x="5749" y="4802"/>
                </a:lnTo>
                <a:lnTo>
                  <a:pt x="5712" y="4871"/>
                </a:lnTo>
                <a:lnTo>
                  <a:pt x="5663" y="4942"/>
                </a:lnTo>
                <a:lnTo>
                  <a:pt x="5604" y="5012"/>
                </a:lnTo>
                <a:lnTo>
                  <a:pt x="5535" y="5083"/>
                </a:lnTo>
                <a:lnTo>
                  <a:pt x="5540" y="5137"/>
                </a:lnTo>
                <a:lnTo>
                  <a:pt x="5542" y="5199"/>
                </a:lnTo>
                <a:lnTo>
                  <a:pt x="5540" y="5266"/>
                </a:lnTo>
                <a:lnTo>
                  <a:pt x="5529" y="5338"/>
                </a:lnTo>
                <a:lnTo>
                  <a:pt x="5512" y="5415"/>
                </a:lnTo>
                <a:lnTo>
                  <a:pt x="5485" y="5493"/>
                </a:lnTo>
                <a:lnTo>
                  <a:pt x="5447" y="5573"/>
                </a:lnTo>
                <a:lnTo>
                  <a:pt x="5403" y="5644"/>
                </a:lnTo>
                <a:lnTo>
                  <a:pt x="5350" y="5711"/>
                </a:lnTo>
                <a:lnTo>
                  <a:pt x="5289" y="5772"/>
                </a:lnTo>
                <a:lnTo>
                  <a:pt x="5222" y="5828"/>
                </a:lnTo>
                <a:lnTo>
                  <a:pt x="5146" y="5880"/>
                </a:lnTo>
                <a:lnTo>
                  <a:pt x="5062" y="5928"/>
                </a:lnTo>
                <a:lnTo>
                  <a:pt x="4971" y="5969"/>
                </a:lnTo>
                <a:lnTo>
                  <a:pt x="4872" y="6007"/>
                </a:lnTo>
                <a:lnTo>
                  <a:pt x="4766" y="6040"/>
                </a:lnTo>
                <a:lnTo>
                  <a:pt x="4652" y="6068"/>
                </a:lnTo>
                <a:lnTo>
                  <a:pt x="4548" y="6087"/>
                </a:lnTo>
                <a:lnTo>
                  <a:pt x="4436" y="6102"/>
                </a:lnTo>
                <a:lnTo>
                  <a:pt x="4317" y="6113"/>
                </a:lnTo>
                <a:lnTo>
                  <a:pt x="4190" y="6118"/>
                </a:lnTo>
                <a:lnTo>
                  <a:pt x="4056" y="6120"/>
                </a:lnTo>
                <a:lnTo>
                  <a:pt x="3920" y="6118"/>
                </a:lnTo>
                <a:lnTo>
                  <a:pt x="3777" y="6113"/>
                </a:lnTo>
                <a:lnTo>
                  <a:pt x="3628" y="6103"/>
                </a:lnTo>
                <a:lnTo>
                  <a:pt x="3496" y="6105"/>
                </a:lnTo>
                <a:lnTo>
                  <a:pt x="3363" y="6105"/>
                </a:lnTo>
                <a:lnTo>
                  <a:pt x="3233" y="6103"/>
                </a:lnTo>
                <a:lnTo>
                  <a:pt x="3106" y="6100"/>
                </a:lnTo>
                <a:lnTo>
                  <a:pt x="2982" y="6096"/>
                </a:lnTo>
                <a:lnTo>
                  <a:pt x="2861" y="6090"/>
                </a:lnTo>
                <a:lnTo>
                  <a:pt x="2745" y="6083"/>
                </a:lnTo>
                <a:lnTo>
                  <a:pt x="2633" y="6076"/>
                </a:lnTo>
                <a:lnTo>
                  <a:pt x="2527" y="6068"/>
                </a:lnTo>
                <a:lnTo>
                  <a:pt x="2427" y="6061"/>
                </a:lnTo>
                <a:lnTo>
                  <a:pt x="2333" y="6053"/>
                </a:lnTo>
                <a:lnTo>
                  <a:pt x="2250" y="6046"/>
                </a:lnTo>
                <a:lnTo>
                  <a:pt x="2171" y="6038"/>
                </a:lnTo>
                <a:lnTo>
                  <a:pt x="2104" y="6031"/>
                </a:lnTo>
                <a:lnTo>
                  <a:pt x="2047" y="6025"/>
                </a:lnTo>
                <a:lnTo>
                  <a:pt x="1998" y="6020"/>
                </a:lnTo>
                <a:lnTo>
                  <a:pt x="1961" y="6014"/>
                </a:lnTo>
                <a:lnTo>
                  <a:pt x="1935" y="6012"/>
                </a:lnTo>
                <a:lnTo>
                  <a:pt x="1920" y="6010"/>
                </a:lnTo>
                <a:lnTo>
                  <a:pt x="1620" y="5973"/>
                </a:lnTo>
                <a:lnTo>
                  <a:pt x="1566" y="6007"/>
                </a:lnTo>
                <a:lnTo>
                  <a:pt x="1507" y="6035"/>
                </a:lnTo>
                <a:lnTo>
                  <a:pt x="1445" y="6055"/>
                </a:lnTo>
                <a:lnTo>
                  <a:pt x="1380" y="6066"/>
                </a:lnTo>
                <a:lnTo>
                  <a:pt x="1313" y="6072"/>
                </a:lnTo>
                <a:lnTo>
                  <a:pt x="533" y="6072"/>
                </a:lnTo>
                <a:lnTo>
                  <a:pt x="453" y="6066"/>
                </a:lnTo>
                <a:lnTo>
                  <a:pt x="378" y="6049"/>
                </a:lnTo>
                <a:lnTo>
                  <a:pt x="307" y="6022"/>
                </a:lnTo>
                <a:lnTo>
                  <a:pt x="242" y="5986"/>
                </a:lnTo>
                <a:lnTo>
                  <a:pt x="183" y="5942"/>
                </a:lnTo>
                <a:lnTo>
                  <a:pt x="130" y="5888"/>
                </a:lnTo>
                <a:lnTo>
                  <a:pt x="86" y="5828"/>
                </a:lnTo>
                <a:lnTo>
                  <a:pt x="48" y="5763"/>
                </a:lnTo>
                <a:lnTo>
                  <a:pt x="22" y="5692"/>
                </a:lnTo>
                <a:lnTo>
                  <a:pt x="6" y="5618"/>
                </a:lnTo>
                <a:lnTo>
                  <a:pt x="0" y="5539"/>
                </a:lnTo>
                <a:lnTo>
                  <a:pt x="0" y="3458"/>
                </a:lnTo>
                <a:lnTo>
                  <a:pt x="6" y="3380"/>
                </a:lnTo>
                <a:lnTo>
                  <a:pt x="22" y="3305"/>
                </a:lnTo>
                <a:lnTo>
                  <a:pt x="48" y="3234"/>
                </a:lnTo>
                <a:lnTo>
                  <a:pt x="86" y="3169"/>
                </a:lnTo>
                <a:lnTo>
                  <a:pt x="130" y="3110"/>
                </a:lnTo>
                <a:lnTo>
                  <a:pt x="183" y="3058"/>
                </a:lnTo>
                <a:lnTo>
                  <a:pt x="242" y="3013"/>
                </a:lnTo>
                <a:lnTo>
                  <a:pt x="307" y="2976"/>
                </a:lnTo>
                <a:lnTo>
                  <a:pt x="378" y="2950"/>
                </a:lnTo>
                <a:lnTo>
                  <a:pt x="453" y="2933"/>
                </a:lnTo>
                <a:lnTo>
                  <a:pt x="533" y="2925"/>
                </a:lnTo>
                <a:lnTo>
                  <a:pt x="1313" y="2925"/>
                </a:lnTo>
                <a:lnTo>
                  <a:pt x="1380" y="2931"/>
                </a:lnTo>
                <a:lnTo>
                  <a:pt x="1445" y="2942"/>
                </a:lnTo>
                <a:lnTo>
                  <a:pt x="1508" y="2963"/>
                </a:lnTo>
                <a:lnTo>
                  <a:pt x="1566" y="2991"/>
                </a:lnTo>
                <a:lnTo>
                  <a:pt x="1602" y="2918"/>
                </a:lnTo>
                <a:lnTo>
                  <a:pt x="1644" y="2843"/>
                </a:lnTo>
                <a:lnTo>
                  <a:pt x="1693" y="2765"/>
                </a:lnTo>
                <a:lnTo>
                  <a:pt x="1751" y="2689"/>
                </a:lnTo>
                <a:lnTo>
                  <a:pt x="1818" y="2614"/>
                </a:lnTo>
                <a:lnTo>
                  <a:pt x="1823" y="2607"/>
                </a:lnTo>
                <a:lnTo>
                  <a:pt x="1831" y="2601"/>
                </a:lnTo>
                <a:lnTo>
                  <a:pt x="1838" y="2596"/>
                </a:lnTo>
                <a:lnTo>
                  <a:pt x="1898" y="2544"/>
                </a:lnTo>
                <a:lnTo>
                  <a:pt x="1959" y="2480"/>
                </a:lnTo>
                <a:lnTo>
                  <a:pt x="2022" y="2408"/>
                </a:lnTo>
                <a:lnTo>
                  <a:pt x="2084" y="2326"/>
                </a:lnTo>
                <a:lnTo>
                  <a:pt x="2145" y="2236"/>
                </a:lnTo>
                <a:lnTo>
                  <a:pt x="2209" y="2142"/>
                </a:lnTo>
                <a:lnTo>
                  <a:pt x="2268" y="2039"/>
                </a:lnTo>
                <a:lnTo>
                  <a:pt x="2330" y="1933"/>
                </a:lnTo>
                <a:lnTo>
                  <a:pt x="2389" y="1825"/>
                </a:lnTo>
                <a:lnTo>
                  <a:pt x="2447" y="1713"/>
                </a:lnTo>
                <a:lnTo>
                  <a:pt x="2503" y="1602"/>
                </a:lnTo>
                <a:lnTo>
                  <a:pt x="2557" y="1490"/>
                </a:lnTo>
                <a:lnTo>
                  <a:pt x="2607" y="1378"/>
                </a:lnTo>
                <a:lnTo>
                  <a:pt x="2658" y="1268"/>
                </a:lnTo>
                <a:lnTo>
                  <a:pt x="2704" y="1164"/>
                </a:lnTo>
                <a:lnTo>
                  <a:pt x="2747" y="1062"/>
                </a:lnTo>
                <a:lnTo>
                  <a:pt x="2786" y="967"/>
                </a:lnTo>
                <a:lnTo>
                  <a:pt x="2821" y="877"/>
                </a:lnTo>
                <a:lnTo>
                  <a:pt x="2853" y="795"/>
                </a:lnTo>
                <a:lnTo>
                  <a:pt x="2881" y="723"/>
                </a:lnTo>
                <a:lnTo>
                  <a:pt x="2877" y="682"/>
                </a:lnTo>
                <a:lnTo>
                  <a:pt x="2872" y="632"/>
                </a:lnTo>
                <a:lnTo>
                  <a:pt x="2870" y="578"/>
                </a:lnTo>
                <a:lnTo>
                  <a:pt x="2870" y="520"/>
                </a:lnTo>
                <a:lnTo>
                  <a:pt x="2872" y="458"/>
                </a:lnTo>
                <a:lnTo>
                  <a:pt x="2879" y="395"/>
                </a:lnTo>
                <a:lnTo>
                  <a:pt x="2888" y="334"/>
                </a:lnTo>
                <a:lnTo>
                  <a:pt x="2905" y="272"/>
                </a:lnTo>
                <a:lnTo>
                  <a:pt x="2926" y="215"/>
                </a:lnTo>
                <a:lnTo>
                  <a:pt x="2954" y="161"/>
                </a:lnTo>
                <a:lnTo>
                  <a:pt x="2989" y="112"/>
                </a:lnTo>
                <a:lnTo>
                  <a:pt x="3030" y="73"/>
                </a:lnTo>
                <a:lnTo>
                  <a:pt x="3075" y="41"/>
                </a:lnTo>
                <a:lnTo>
                  <a:pt x="3125" y="19"/>
                </a:lnTo>
                <a:lnTo>
                  <a:pt x="3179" y="4"/>
                </a:lnTo>
                <a:lnTo>
                  <a:pt x="323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5" name="Freeform 24"/>
          <p:cNvSpPr>
            <a:spLocks noEditPoints="1"/>
          </p:cNvSpPr>
          <p:nvPr/>
        </p:nvSpPr>
        <p:spPr bwMode="auto">
          <a:xfrm>
            <a:off x="5976136" y="4218562"/>
            <a:ext cx="282782" cy="304076"/>
          </a:xfrm>
          <a:custGeom>
            <a:avLst/>
            <a:gdLst>
              <a:gd name="T0" fmla="*/ 4648 w 5790"/>
              <a:gd name="T1" fmla="*/ 5303 h 6228"/>
              <a:gd name="T2" fmla="*/ 4587 w 5790"/>
              <a:gd name="T3" fmla="*/ 5650 h 6228"/>
              <a:gd name="T4" fmla="*/ 4855 w 5790"/>
              <a:gd name="T5" fmla="*/ 5875 h 6228"/>
              <a:gd name="T6" fmla="*/ 5187 w 5790"/>
              <a:gd name="T7" fmla="*/ 5756 h 6228"/>
              <a:gd name="T8" fmla="*/ 5248 w 5790"/>
              <a:gd name="T9" fmla="*/ 5405 h 6228"/>
              <a:gd name="T10" fmla="*/ 4980 w 5790"/>
              <a:gd name="T11" fmla="*/ 5182 h 6228"/>
              <a:gd name="T12" fmla="*/ 1931 w 5790"/>
              <a:gd name="T13" fmla="*/ 5259 h 6228"/>
              <a:gd name="T14" fmla="*/ 1812 w 5790"/>
              <a:gd name="T15" fmla="*/ 5591 h 6228"/>
              <a:gd name="T16" fmla="*/ 2036 w 5790"/>
              <a:gd name="T17" fmla="*/ 5858 h 6228"/>
              <a:gd name="T18" fmla="*/ 2385 w 5790"/>
              <a:gd name="T19" fmla="*/ 5798 h 6228"/>
              <a:gd name="T20" fmla="*/ 2504 w 5790"/>
              <a:gd name="T21" fmla="*/ 5464 h 6228"/>
              <a:gd name="T22" fmla="*/ 2280 w 5790"/>
              <a:gd name="T23" fmla="*/ 5199 h 6228"/>
              <a:gd name="T24" fmla="*/ 1311 w 5790"/>
              <a:gd name="T25" fmla="*/ 3520 h 6228"/>
              <a:gd name="T26" fmla="*/ 1584 w 5790"/>
              <a:gd name="T27" fmla="*/ 3749 h 6228"/>
              <a:gd name="T28" fmla="*/ 5316 w 5790"/>
              <a:gd name="T29" fmla="*/ 3669 h 6228"/>
              <a:gd name="T30" fmla="*/ 5445 w 5790"/>
              <a:gd name="T31" fmla="*/ 2098 h 6228"/>
              <a:gd name="T32" fmla="*/ 1191 w 5790"/>
              <a:gd name="T33" fmla="*/ 416 h 6228"/>
              <a:gd name="T34" fmla="*/ 1214 w 5790"/>
              <a:gd name="T35" fmla="*/ 429 h 6228"/>
              <a:gd name="T36" fmla="*/ 1239 w 5790"/>
              <a:gd name="T37" fmla="*/ 450 h 6228"/>
              <a:gd name="T38" fmla="*/ 1264 w 5790"/>
              <a:gd name="T39" fmla="*/ 482 h 6228"/>
              <a:gd name="T40" fmla="*/ 1273 w 5790"/>
              <a:gd name="T41" fmla="*/ 499 h 6228"/>
              <a:gd name="T42" fmla="*/ 1283 w 5790"/>
              <a:gd name="T43" fmla="*/ 522 h 6228"/>
              <a:gd name="T44" fmla="*/ 1286 w 5790"/>
              <a:gd name="T45" fmla="*/ 539 h 6228"/>
              <a:gd name="T46" fmla="*/ 1290 w 5790"/>
              <a:gd name="T47" fmla="*/ 573 h 6228"/>
              <a:gd name="T48" fmla="*/ 5654 w 5790"/>
              <a:gd name="T49" fmla="*/ 1780 h 6228"/>
              <a:gd name="T50" fmla="*/ 5673 w 5790"/>
              <a:gd name="T51" fmla="*/ 1786 h 6228"/>
              <a:gd name="T52" fmla="*/ 5713 w 5790"/>
              <a:gd name="T53" fmla="*/ 1805 h 6228"/>
              <a:gd name="T54" fmla="*/ 5730 w 5790"/>
              <a:gd name="T55" fmla="*/ 1818 h 6228"/>
              <a:gd name="T56" fmla="*/ 5745 w 5790"/>
              <a:gd name="T57" fmla="*/ 1833 h 6228"/>
              <a:gd name="T58" fmla="*/ 5756 w 5790"/>
              <a:gd name="T59" fmla="*/ 1846 h 6228"/>
              <a:gd name="T60" fmla="*/ 5768 w 5790"/>
              <a:gd name="T61" fmla="*/ 1863 h 6228"/>
              <a:gd name="T62" fmla="*/ 5781 w 5790"/>
              <a:gd name="T63" fmla="*/ 1890 h 6228"/>
              <a:gd name="T64" fmla="*/ 5788 w 5790"/>
              <a:gd name="T65" fmla="*/ 1915 h 6228"/>
              <a:gd name="T66" fmla="*/ 5790 w 5790"/>
              <a:gd name="T67" fmla="*/ 1935 h 6228"/>
              <a:gd name="T68" fmla="*/ 5663 w 5790"/>
              <a:gd name="T69" fmla="*/ 3796 h 6228"/>
              <a:gd name="T70" fmla="*/ 5257 w 5790"/>
              <a:gd name="T71" fmla="*/ 4079 h 6228"/>
              <a:gd name="T72" fmla="*/ 1423 w 5790"/>
              <a:gd name="T73" fmla="*/ 4064 h 6228"/>
              <a:gd name="T74" fmla="*/ 1338 w 5790"/>
              <a:gd name="T75" fmla="*/ 4653 h 6228"/>
              <a:gd name="T76" fmla="*/ 1649 w 5790"/>
              <a:gd name="T77" fmla="*/ 4833 h 6228"/>
              <a:gd name="T78" fmla="*/ 5314 w 5790"/>
              <a:gd name="T79" fmla="*/ 4958 h 6228"/>
              <a:gd name="T80" fmla="*/ 5593 w 5790"/>
              <a:gd name="T81" fmla="*/ 5358 h 6228"/>
              <a:gd name="T82" fmla="*/ 5532 w 5790"/>
              <a:gd name="T83" fmla="*/ 5856 h 6228"/>
              <a:gd name="T84" fmla="*/ 5168 w 5790"/>
              <a:gd name="T85" fmla="*/ 6180 h 6228"/>
              <a:gd name="T86" fmla="*/ 4665 w 5790"/>
              <a:gd name="T87" fmla="*/ 6180 h 6228"/>
              <a:gd name="T88" fmla="*/ 4301 w 5790"/>
              <a:gd name="T89" fmla="*/ 5858 h 6228"/>
              <a:gd name="T90" fmla="*/ 4235 w 5790"/>
              <a:gd name="T91" fmla="*/ 5381 h 6228"/>
              <a:gd name="T92" fmla="*/ 2819 w 5790"/>
              <a:gd name="T93" fmla="*/ 5309 h 6228"/>
              <a:gd name="T94" fmla="*/ 2808 w 5790"/>
              <a:gd name="T95" fmla="*/ 5781 h 6228"/>
              <a:gd name="T96" fmla="*/ 2485 w 5790"/>
              <a:gd name="T97" fmla="*/ 6144 h 6228"/>
              <a:gd name="T98" fmla="*/ 1984 w 5790"/>
              <a:gd name="T99" fmla="*/ 6205 h 6228"/>
              <a:gd name="T100" fmla="*/ 1584 w 5790"/>
              <a:gd name="T101" fmla="*/ 5928 h 6228"/>
              <a:gd name="T102" fmla="*/ 1463 w 5790"/>
              <a:gd name="T103" fmla="*/ 5453 h 6228"/>
              <a:gd name="T104" fmla="*/ 1393 w 5790"/>
              <a:gd name="T105" fmla="*/ 5129 h 6228"/>
              <a:gd name="T106" fmla="*/ 1024 w 5790"/>
              <a:gd name="T107" fmla="*/ 4803 h 6228"/>
              <a:gd name="T108" fmla="*/ 104 w 5790"/>
              <a:gd name="T109" fmla="*/ 334 h 6228"/>
              <a:gd name="T110" fmla="*/ 2 w 5790"/>
              <a:gd name="T111" fmla="*/ 145 h 6228"/>
              <a:gd name="T112" fmla="*/ 161 w 5790"/>
              <a:gd name="T113" fmla="*/ 0 h 6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90" h="6228">
                <a:moveTo>
                  <a:pt x="4918" y="5176"/>
                </a:moveTo>
                <a:lnTo>
                  <a:pt x="4855" y="5182"/>
                </a:lnTo>
                <a:lnTo>
                  <a:pt x="4794" y="5199"/>
                </a:lnTo>
                <a:lnTo>
                  <a:pt x="4739" y="5225"/>
                </a:lnTo>
                <a:lnTo>
                  <a:pt x="4692" y="5259"/>
                </a:lnTo>
                <a:lnTo>
                  <a:pt x="4648" y="5303"/>
                </a:lnTo>
                <a:lnTo>
                  <a:pt x="4614" y="5350"/>
                </a:lnTo>
                <a:lnTo>
                  <a:pt x="4587" y="5405"/>
                </a:lnTo>
                <a:lnTo>
                  <a:pt x="4570" y="5466"/>
                </a:lnTo>
                <a:lnTo>
                  <a:pt x="4565" y="5529"/>
                </a:lnTo>
                <a:lnTo>
                  <a:pt x="4570" y="5591"/>
                </a:lnTo>
                <a:lnTo>
                  <a:pt x="4587" y="5650"/>
                </a:lnTo>
                <a:lnTo>
                  <a:pt x="4614" y="5705"/>
                </a:lnTo>
                <a:lnTo>
                  <a:pt x="4648" y="5754"/>
                </a:lnTo>
                <a:lnTo>
                  <a:pt x="4692" y="5798"/>
                </a:lnTo>
                <a:lnTo>
                  <a:pt x="4739" y="5832"/>
                </a:lnTo>
                <a:lnTo>
                  <a:pt x="4794" y="5858"/>
                </a:lnTo>
                <a:lnTo>
                  <a:pt x="4855" y="5875"/>
                </a:lnTo>
                <a:lnTo>
                  <a:pt x="4918" y="5881"/>
                </a:lnTo>
                <a:lnTo>
                  <a:pt x="4980" y="5875"/>
                </a:lnTo>
                <a:lnTo>
                  <a:pt x="5039" y="5858"/>
                </a:lnTo>
                <a:lnTo>
                  <a:pt x="5094" y="5832"/>
                </a:lnTo>
                <a:lnTo>
                  <a:pt x="5143" y="5798"/>
                </a:lnTo>
                <a:lnTo>
                  <a:pt x="5187" y="5756"/>
                </a:lnTo>
                <a:lnTo>
                  <a:pt x="5221" y="5707"/>
                </a:lnTo>
                <a:lnTo>
                  <a:pt x="5248" y="5652"/>
                </a:lnTo>
                <a:lnTo>
                  <a:pt x="5265" y="5591"/>
                </a:lnTo>
                <a:lnTo>
                  <a:pt x="5270" y="5529"/>
                </a:lnTo>
                <a:lnTo>
                  <a:pt x="5265" y="5464"/>
                </a:lnTo>
                <a:lnTo>
                  <a:pt x="5248" y="5405"/>
                </a:lnTo>
                <a:lnTo>
                  <a:pt x="5221" y="5350"/>
                </a:lnTo>
                <a:lnTo>
                  <a:pt x="5187" y="5301"/>
                </a:lnTo>
                <a:lnTo>
                  <a:pt x="5143" y="5259"/>
                </a:lnTo>
                <a:lnTo>
                  <a:pt x="5094" y="5225"/>
                </a:lnTo>
                <a:lnTo>
                  <a:pt x="5039" y="5199"/>
                </a:lnTo>
                <a:lnTo>
                  <a:pt x="4980" y="5182"/>
                </a:lnTo>
                <a:lnTo>
                  <a:pt x="4918" y="5176"/>
                </a:lnTo>
                <a:close/>
                <a:moveTo>
                  <a:pt x="2159" y="5176"/>
                </a:moveTo>
                <a:lnTo>
                  <a:pt x="2095" y="5182"/>
                </a:lnTo>
                <a:lnTo>
                  <a:pt x="2036" y="5199"/>
                </a:lnTo>
                <a:lnTo>
                  <a:pt x="1981" y="5225"/>
                </a:lnTo>
                <a:lnTo>
                  <a:pt x="1931" y="5259"/>
                </a:lnTo>
                <a:lnTo>
                  <a:pt x="1890" y="5303"/>
                </a:lnTo>
                <a:lnTo>
                  <a:pt x="1854" y="5350"/>
                </a:lnTo>
                <a:lnTo>
                  <a:pt x="1829" y="5405"/>
                </a:lnTo>
                <a:lnTo>
                  <a:pt x="1812" y="5466"/>
                </a:lnTo>
                <a:lnTo>
                  <a:pt x="1806" y="5529"/>
                </a:lnTo>
                <a:lnTo>
                  <a:pt x="1812" y="5591"/>
                </a:lnTo>
                <a:lnTo>
                  <a:pt x="1829" y="5650"/>
                </a:lnTo>
                <a:lnTo>
                  <a:pt x="1854" y="5705"/>
                </a:lnTo>
                <a:lnTo>
                  <a:pt x="1890" y="5754"/>
                </a:lnTo>
                <a:lnTo>
                  <a:pt x="1931" y="5798"/>
                </a:lnTo>
                <a:lnTo>
                  <a:pt x="1981" y="5832"/>
                </a:lnTo>
                <a:lnTo>
                  <a:pt x="2036" y="5858"/>
                </a:lnTo>
                <a:lnTo>
                  <a:pt x="2095" y="5875"/>
                </a:lnTo>
                <a:lnTo>
                  <a:pt x="2159" y="5881"/>
                </a:lnTo>
                <a:lnTo>
                  <a:pt x="2222" y="5875"/>
                </a:lnTo>
                <a:lnTo>
                  <a:pt x="2280" y="5858"/>
                </a:lnTo>
                <a:lnTo>
                  <a:pt x="2335" y="5832"/>
                </a:lnTo>
                <a:lnTo>
                  <a:pt x="2385" y="5798"/>
                </a:lnTo>
                <a:lnTo>
                  <a:pt x="2427" y="5756"/>
                </a:lnTo>
                <a:lnTo>
                  <a:pt x="2463" y="5707"/>
                </a:lnTo>
                <a:lnTo>
                  <a:pt x="2489" y="5652"/>
                </a:lnTo>
                <a:lnTo>
                  <a:pt x="2504" y="5591"/>
                </a:lnTo>
                <a:lnTo>
                  <a:pt x="2510" y="5529"/>
                </a:lnTo>
                <a:lnTo>
                  <a:pt x="2504" y="5464"/>
                </a:lnTo>
                <a:lnTo>
                  <a:pt x="2489" y="5405"/>
                </a:lnTo>
                <a:lnTo>
                  <a:pt x="2463" y="5350"/>
                </a:lnTo>
                <a:lnTo>
                  <a:pt x="2427" y="5301"/>
                </a:lnTo>
                <a:lnTo>
                  <a:pt x="2385" y="5259"/>
                </a:lnTo>
                <a:lnTo>
                  <a:pt x="2335" y="5225"/>
                </a:lnTo>
                <a:lnTo>
                  <a:pt x="2280" y="5199"/>
                </a:lnTo>
                <a:lnTo>
                  <a:pt x="2222" y="5182"/>
                </a:lnTo>
                <a:lnTo>
                  <a:pt x="2159" y="5176"/>
                </a:lnTo>
                <a:close/>
                <a:moveTo>
                  <a:pt x="1288" y="1528"/>
                </a:moveTo>
                <a:lnTo>
                  <a:pt x="1288" y="3395"/>
                </a:lnTo>
                <a:lnTo>
                  <a:pt x="1294" y="3459"/>
                </a:lnTo>
                <a:lnTo>
                  <a:pt x="1311" y="3520"/>
                </a:lnTo>
                <a:lnTo>
                  <a:pt x="1338" y="3577"/>
                </a:lnTo>
                <a:lnTo>
                  <a:pt x="1374" y="3626"/>
                </a:lnTo>
                <a:lnTo>
                  <a:pt x="1417" y="3669"/>
                </a:lnTo>
                <a:lnTo>
                  <a:pt x="1467" y="3705"/>
                </a:lnTo>
                <a:lnTo>
                  <a:pt x="1523" y="3732"/>
                </a:lnTo>
                <a:lnTo>
                  <a:pt x="1584" y="3749"/>
                </a:lnTo>
                <a:lnTo>
                  <a:pt x="1649" y="3755"/>
                </a:lnTo>
                <a:lnTo>
                  <a:pt x="5085" y="3755"/>
                </a:lnTo>
                <a:lnTo>
                  <a:pt x="5149" y="3749"/>
                </a:lnTo>
                <a:lnTo>
                  <a:pt x="5210" y="3732"/>
                </a:lnTo>
                <a:lnTo>
                  <a:pt x="5267" y="3705"/>
                </a:lnTo>
                <a:lnTo>
                  <a:pt x="5316" y="3669"/>
                </a:lnTo>
                <a:lnTo>
                  <a:pt x="5360" y="3626"/>
                </a:lnTo>
                <a:lnTo>
                  <a:pt x="5396" y="3577"/>
                </a:lnTo>
                <a:lnTo>
                  <a:pt x="5422" y="3520"/>
                </a:lnTo>
                <a:lnTo>
                  <a:pt x="5439" y="3457"/>
                </a:lnTo>
                <a:lnTo>
                  <a:pt x="5445" y="3393"/>
                </a:lnTo>
                <a:lnTo>
                  <a:pt x="5445" y="2098"/>
                </a:lnTo>
                <a:lnTo>
                  <a:pt x="1288" y="1528"/>
                </a:lnTo>
                <a:close/>
                <a:moveTo>
                  <a:pt x="161" y="0"/>
                </a:moveTo>
                <a:lnTo>
                  <a:pt x="201" y="4"/>
                </a:lnTo>
                <a:lnTo>
                  <a:pt x="239" y="16"/>
                </a:lnTo>
                <a:lnTo>
                  <a:pt x="1184" y="412"/>
                </a:lnTo>
                <a:lnTo>
                  <a:pt x="1191" y="416"/>
                </a:lnTo>
                <a:lnTo>
                  <a:pt x="1201" y="419"/>
                </a:lnTo>
                <a:lnTo>
                  <a:pt x="1203" y="421"/>
                </a:lnTo>
                <a:lnTo>
                  <a:pt x="1205" y="421"/>
                </a:lnTo>
                <a:lnTo>
                  <a:pt x="1207" y="423"/>
                </a:lnTo>
                <a:lnTo>
                  <a:pt x="1210" y="425"/>
                </a:lnTo>
                <a:lnTo>
                  <a:pt x="1214" y="429"/>
                </a:lnTo>
                <a:lnTo>
                  <a:pt x="1222" y="434"/>
                </a:lnTo>
                <a:lnTo>
                  <a:pt x="1224" y="436"/>
                </a:lnTo>
                <a:lnTo>
                  <a:pt x="1227" y="438"/>
                </a:lnTo>
                <a:lnTo>
                  <a:pt x="1231" y="442"/>
                </a:lnTo>
                <a:lnTo>
                  <a:pt x="1235" y="446"/>
                </a:lnTo>
                <a:lnTo>
                  <a:pt x="1239" y="450"/>
                </a:lnTo>
                <a:lnTo>
                  <a:pt x="1252" y="461"/>
                </a:lnTo>
                <a:lnTo>
                  <a:pt x="1254" y="465"/>
                </a:lnTo>
                <a:lnTo>
                  <a:pt x="1256" y="469"/>
                </a:lnTo>
                <a:lnTo>
                  <a:pt x="1260" y="476"/>
                </a:lnTo>
                <a:lnTo>
                  <a:pt x="1262" y="478"/>
                </a:lnTo>
                <a:lnTo>
                  <a:pt x="1264" y="482"/>
                </a:lnTo>
                <a:lnTo>
                  <a:pt x="1267" y="486"/>
                </a:lnTo>
                <a:lnTo>
                  <a:pt x="1269" y="489"/>
                </a:lnTo>
                <a:lnTo>
                  <a:pt x="1269" y="491"/>
                </a:lnTo>
                <a:lnTo>
                  <a:pt x="1271" y="493"/>
                </a:lnTo>
                <a:lnTo>
                  <a:pt x="1271" y="495"/>
                </a:lnTo>
                <a:lnTo>
                  <a:pt x="1273" y="499"/>
                </a:lnTo>
                <a:lnTo>
                  <a:pt x="1275" y="501"/>
                </a:lnTo>
                <a:lnTo>
                  <a:pt x="1277" y="505"/>
                </a:lnTo>
                <a:lnTo>
                  <a:pt x="1277" y="506"/>
                </a:lnTo>
                <a:lnTo>
                  <a:pt x="1279" y="508"/>
                </a:lnTo>
                <a:lnTo>
                  <a:pt x="1279" y="510"/>
                </a:lnTo>
                <a:lnTo>
                  <a:pt x="1283" y="522"/>
                </a:lnTo>
                <a:lnTo>
                  <a:pt x="1283" y="524"/>
                </a:lnTo>
                <a:lnTo>
                  <a:pt x="1283" y="525"/>
                </a:lnTo>
                <a:lnTo>
                  <a:pt x="1283" y="527"/>
                </a:lnTo>
                <a:lnTo>
                  <a:pt x="1284" y="531"/>
                </a:lnTo>
                <a:lnTo>
                  <a:pt x="1284" y="535"/>
                </a:lnTo>
                <a:lnTo>
                  <a:pt x="1286" y="539"/>
                </a:lnTo>
                <a:lnTo>
                  <a:pt x="1286" y="550"/>
                </a:lnTo>
                <a:lnTo>
                  <a:pt x="1288" y="552"/>
                </a:lnTo>
                <a:lnTo>
                  <a:pt x="1288" y="554"/>
                </a:lnTo>
                <a:lnTo>
                  <a:pt x="1290" y="560"/>
                </a:lnTo>
                <a:lnTo>
                  <a:pt x="1290" y="567"/>
                </a:lnTo>
                <a:lnTo>
                  <a:pt x="1290" y="573"/>
                </a:lnTo>
                <a:lnTo>
                  <a:pt x="1290" y="1179"/>
                </a:lnTo>
                <a:lnTo>
                  <a:pt x="5642" y="1780"/>
                </a:lnTo>
                <a:lnTo>
                  <a:pt x="5646" y="1780"/>
                </a:lnTo>
                <a:lnTo>
                  <a:pt x="5648" y="1780"/>
                </a:lnTo>
                <a:lnTo>
                  <a:pt x="5652" y="1780"/>
                </a:lnTo>
                <a:lnTo>
                  <a:pt x="5654" y="1780"/>
                </a:lnTo>
                <a:lnTo>
                  <a:pt x="5658" y="1782"/>
                </a:lnTo>
                <a:lnTo>
                  <a:pt x="5661" y="1782"/>
                </a:lnTo>
                <a:lnTo>
                  <a:pt x="5665" y="1784"/>
                </a:lnTo>
                <a:lnTo>
                  <a:pt x="5667" y="1784"/>
                </a:lnTo>
                <a:lnTo>
                  <a:pt x="5671" y="1784"/>
                </a:lnTo>
                <a:lnTo>
                  <a:pt x="5673" y="1786"/>
                </a:lnTo>
                <a:lnTo>
                  <a:pt x="5676" y="1788"/>
                </a:lnTo>
                <a:lnTo>
                  <a:pt x="5680" y="1788"/>
                </a:lnTo>
                <a:lnTo>
                  <a:pt x="5688" y="1791"/>
                </a:lnTo>
                <a:lnTo>
                  <a:pt x="5703" y="1799"/>
                </a:lnTo>
                <a:lnTo>
                  <a:pt x="5707" y="1803"/>
                </a:lnTo>
                <a:lnTo>
                  <a:pt x="5713" y="1805"/>
                </a:lnTo>
                <a:lnTo>
                  <a:pt x="5714" y="1807"/>
                </a:lnTo>
                <a:lnTo>
                  <a:pt x="5718" y="1808"/>
                </a:lnTo>
                <a:lnTo>
                  <a:pt x="5722" y="1810"/>
                </a:lnTo>
                <a:lnTo>
                  <a:pt x="5726" y="1814"/>
                </a:lnTo>
                <a:lnTo>
                  <a:pt x="5728" y="1816"/>
                </a:lnTo>
                <a:lnTo>
                  <a:pt x="5730" y="1818"/>
                </a:lnTo>
                <a:lnTo>
                  <a:pt x="5731" y="1820"/>
                </a:lnTo>
                <a:lnTo>
                  <a:pt x="5739" y="1825"/>
                </a:lnTo>
                <a:lnTo>
                  <a:pt x="5741" y="1827"/>
                </a:lnTo>
                <a:lnTo>
                  <a:pt x="5743" y="1827"/>
                </a:lnTo>
                <a:lnTo>
                  <a:pt x="5743" y="1831"/>
                </a:lnTo>
                <a:lnTo>
                  <a:pt x="5745" y="1833"/>
                </a:lnTo>
                <a:lnTo>
                  <a:pt x="5747" y="1835"/>
                </a:lnTo>
                <a:lnTo>
                  <a:pt x="5749" y="1837"/>
                </a:lnTo>
                <a:lnTo>
                  <a:pt x="5750" y="1839"/>
                </a:lnTo>
                <a:lnTo>
                  <a:pt x="5752" y="1841"/>
                </a:lnTo>
                <a:lnTo>
                  <a:pt x="5754" y="1843"/>
                </a:lnTo>
                <a:lnTo>
                  <a:pt x="5756" y="1846"/>
                </a:lnTo>
                <a:lnTo>
                  <a:pt x="5758" y="1848"/>
                </a:lnTo>
                <a:lnTo>
                  <a:pt x="5758" y="1850"/>
                </a:lnTo>
                <a:lnTo>
                  <a:pt x="5762" y="1854"/>
                </a:lnTo>
                <a:lnTo>
                  <a:pt x="5764" y="1858"/>
                </a:lnTo>
                <a:lnTo>
                  <a:pt x="5766" y="1860"/>
                </a:lnTo>
                <a:lnTo>
                  <a:pt x="5768" y="1863"/>
                </a:lnTo>
                <a:lnTo>
                  <a:pt x="5771" y="1871"/>
                </a:lnTo>
                <a:lnTo>
                  <a:pt x="5773" y="1875"/>
                </a:lnTo>
                <a:lnTo>
                  <a:pt x="5775" y="1879"/>
                </a:lnTo>
                <a:lnTo>
                  <a:pt x="5777" y="1882"/>
                </a:lnTo>
                <a:lnTo>
                  <a:pt x="5779" y="1886"/>
                </a:lnTo>
                <a:lnTo>
                  <a:pt x="5781" y="1890"/>
                </a:lnTo>
                <a:lnTo>
                  <a:pt x="5783" y="1894"/>
                </a:lnTo>
                <a:lnTo>
                  <a:pt x="5783" y="1897"/>
                </a:lnTo>
                <a:lnTo>
                  <a:pt x="5785" y="1901"/>
                </a:lnTo>
                <a:lnTo>
                  <a:pt x="5787" y="1907"/>
                </a:lnTo>
                <a:lnTo>
                  <a:pt x="5787" y="1911"/>
                </a:lnTo>
                <a:lnTo>
                  <a:pt x="5788" y="1915"/>
                </a:lnTo>
                <a:lnTo>
                  <a:pt x="5788" y="1918"/>
                </a:lnTo>
                <a:lnTo>
                  <a:pt x="5788" y="1922"/>
                </a:lnTo>
                <a:lnTo>
                  <a:pt x="5790" y="1924"/>
                </a:lnTo>
                <a:lnTo>
                  <a:pt x="5790" y="1928"/>
                </a:lnTo>
                <a:lnTo>
                  <a:pt x="5790" y="1932"/>
                </a:lnTo>
                <a:lnTo>
                  <a:pt x="5790" y="1935"/>
                </a:lnTo>
                <a:lnTo>
                  <a:pt x="5790" y="3395"/>
                </a:lnTo>
                <a:lnTo>
                  <a:pt x="5785" y="3482"/>
                </a:lnTo>
                <a:lnTo>
                  <a:pt x="5769" y="3567"/>
                </a:lnTo>
                <a:lnTo>
                  <a:pt x="5743" y="3649"/>
                </a:lnTo>
                <a:lnTo>
                  <a:pt x="5709" y="3726"/>
                </a:lnTo>
                <a:lnTo>
                  <a:pt x="5663" y="3796"/>
                </a:lnTo>
                <a:lnTo>
                  <a:pt x="5612" y="3863"/>
                </a:lnTo>
                <a:lnTo>
                  <a:pt x="5553" y="3921"/>
                </a:lnTo>
                <a:lnTo>
                  <a:pt x="5487" y="3973"/>
                </a:lnTo>
                <a:lnTo>
                  <a:pt x="5417" y="4018"/>
                </a:lnTo>
                <a:lnTo>
                  <a:pt x="5339" y="4052"/>
                </a:lnTo>
                <a:lnTo>
                  <a:pt x="5257" y="4079"/>
                </a:lnTo>
                <a:lnTo>
                  <a:pt x="5172" y="4094"/>
                </a:lnTo>
                <a:lnTo>
                  <a:pt x="5085" y="4100"/>
                </a:lnTo>
                <a:lnTo>
                  <a:pt x="1649" y="4100"/>
                </a:lnTo>
                <a:lnTo>
                  <a:pt x="1571" y="4096"/>
                </a:lnTo>
                <a:lnTo>
                  <a:pt x="1495" y="4084"/>
                </a:lnTo>
                <a:lnTo>
                  <a:pt x="1423" y="4064"/>
                </a:lnTo>
                <a:lnTo>
                  <a:pt x="1353" y="4037"/>
                </a:lnTo>
                <a:lnTo>
                  <a:pt x="1288" y="4003"/>
                </a:lnTo>
                <a:lnTo>
                  <a:pt x="1288" y="4471"/>
                </a:lnTo>
                <a:lnTo>
                  <a:pt x="1294" y="4535"/>
                </a:lnTo>
                <a:lnTo>
                  <a:pt x="1311" y="4596"/>
                </a:lnTo>
                <a:lnTo>
                  <a:pt x="1338" y="4653"/>
                </a:lnTo>
                <a:lnTo>
                  <a:pt x="1374" y="4704"/>
                </a:lnTo>
                <a:lnTo>
                  <a:pt x="1417" y="4748"/>
                </a:lnTo>
                <a:lnTo>
                  <a:pt x="1467" y="4782"/>
                </a:lnTo>
                <a:lnTo>
                  <a:pt x="1523" y="4810"/>
                </a:lnTo>
                <a:lnTo>
                  <a:pt x="1584" y="4827"/>
                </a:lnTo>
                <a:lnTo>
                  <a:pt x="1649" y="4833"/>
                </a:lnTo>
                <a:lnTo>
                  <a:pt x="4916" y="4833"/>
                </a:lnTo>
                <a:lnTo>
                  <a:pt x="5003" y="4837"/>
                </a:lnTo>
                <a:lnTo>
                  <a:pt x="5088" y="4854"/>
                </a:lnTo>
                <a:lnTo>
                  <a:pt x="5168" y="4879"/>
                </a:lnTo>
                <a:lnTo>
                  <a:pt x="5244" y="4915"/>
                </a:lnTo>
                <a:lnTo>
                  <a:pt x="5314" y="4958"/>
                </a:lnTo>
                <a:lnTo>
                  <a:pt x="5379" y="5009"/>
                </a:lnTo>
                <a:lnTo>
                  <a:pt x="5437" y="5066"/>
                </a:lnTo>
                <a:lnTo>
                  <a:pt x="5489" y="5132"/>
                </a:lnTo>
                <a:lnTo>
                  <a:pt x="5532" y="5203"/>
                </a:lnTo>
                <a:lnTo>
                  <a:pt x="5566" y="5278"/>
                </a:lnTo>
                <a:lnTo>
                  <a:pt x="5593" y="5358"/>
                </a:lnTo>
                <a:lnTo>
                  <a:pt x="5608" y="5443"/>
                </a:lnTo>
                <a:lnTo>
                  <a:pt x="5614" y="5530"/>
                </a:lnTo>
                <a:lnTo>
                  <a:pt x="5608" y="5618"/>
                </a:lnTo>
                <a:lnTo>
                  <a:pt x="5593" y="5701"/>
                </a:lnTo>
                <a:lnTo>
                  <a:pt x="5566" y="5781"/>
                </a:lnTo>
                <a:lnTo>
                  <a:pt x="5532" y="5856"/>
                </a:lnTo>
                <a:lnTo>
                  <a:pt x="5489" y="5928"/>
                </a:lnTo>
                <a:lnTo>
                  <a:pt x="5437" y="5993"/>
                </a:lnTo>
                <a:lnTo>
                  <a:pt x="5379" y="6050"/>
                </a:lnTo>
                <a:lnTo>
                  <a:pt x="5314" y="6101"/>
                </a:lnTo>
                <a:lnTo>
                  <a:pt x="5244" y="6144"/>
                </a:lnTo>
                <a:lnTo>
                  <a:pt x="5168" y="6180"/>
                </a:lnTo>
                <a:lnTo>
                  <a:pt x="5088" y="6205"/>
                </a:lnTo>
                <a:lnTo>
                  <a:pt x="5003" y="6222"/>
                </a:lnTo>
                <a:lnTo>
                  <a:pt x="4916" y="6228"/>
                </a:lnTo>
                <a:lnTo>
                  <a:pt x="4828" y="6222"/>
                </a:lnTo>
                <a:lnTo>
                  <a:pt x="4745" y="6205"/>
                </a:lnTo>
                <a:lnTo>
                  <a:pt x="4665" y="6180"/>
                </a:lnTo>
                <a:lnTo>
                  <a:pt x="4589" y="6144"/>
                </a:lnTo>
                <a:lnTo>
                  <a:pt x="4517" y="6103"/>
                </a:lnTo>
                <a:lnTo>
                  <a:pt x="4453" y="6052"/>
                </a:lnTo>
                <a:lnTo>
                  <a:pt x="4394" y="5993"/>
                </a:lnTo>
                <a:lnTo>
                  <a:pt x="4343" y="5928"/>
                </a:lnTo>
                <a:lnTo>
                  <a:pt x="4301" y="5858"/>
                </a:lnTo>
                <a:lnTo>
                  <a:pt x="4265" y="5782"/>
                </a:lnTo>
                <a:lnTo>
                  <a:pt x="4240" y="5701"/>
                </a:lnTo>
                <a:lnTo>
                  <a:pt x="4223" y="5618"/>
                </a:lnTo>
                <a:lnTo>
                  <a:pt x="4218" y="5530"/>
                </a:lnTo>
                <a:lnTo>
                  <a:pt x="4221" y="5455"/>
                </a:lnTo>
                <a:lnTo>
                  <a:pt x="4235" y="5381"/>
                </a:lnTo>
                <a:lnTo>
                  <a:pt x="4254" y="5309"/>
                </a:lnTo>
                <a:lnTo>
                  <a:pt x="4280" y="5242"/>
                </a:lnTo>
                <a:lnTo>
                  <a:pt x="4314" y="5178"/>
                </a:lnTo>
                <a:lnTo>
                  <a:pt x="2759" y="5178"/>
                </a:lnTo>
                <a:lnTo>
                  <a:pt x="2793" y="5240"/>
                </a:lnTo>
                <a:lnTo>
                  <a:pt x="2819" y="5309"/>
                </a:lnTo>
                <a:lnTo>
                  <a:pt x="2838" y="5381"/>
                </a:lnTo>
                <a:lnTo>
                  <a:pt x="2852" y="5455"/>
                </a:lnTo>
                <a:lnTo>
                  <a:pt x="2855" y="5530"/>
                </a:lnTo>
                <a:lnTo>
                  <a:pt x="2850" y="5618"/>
                </a:lnTo>
                <a:lnTo>
                  <a:pt x="2834" y="5701"/>
                </a:lnTo>
                <a:lnTo>
                  <a:pt x="2808" y="5781"/>
                </a:lnTo>
                <a:lnTo>
                  <a:pt x="2774" y="5856"/>
                </a:lnTo>
                <a:lnTo>
                  <a:pt x="2730" y="5928"/>
                </a:lnTo>
                <a:lnTo>
                  <a:pt x="2679" y="5993"/>
                </a:lnTo>
                <a:lnTo>
                  <a:pt x="2620" y="6050"/>
                </a:lnTo>
                <a:lnTo>
                  <a:pt x="2556" y="6101"/>
                </a:lnTo>
                <a:lnTo>
                  <a:pt x="2485" y="6144"/>
                </a:lnTo>
                <a:lnTo>
                  <a:pt x="2409" y="6180"/>
                </a:lnTo>
                <a:lnTo>
                  <a:pt x="2328" y="6205"/>
                </a:lnTo>
                <a:lnTo>
                  <a:pt x="2244" y="6222"/>
                </a:lnTo>
                <a:lnTo>
                  <a:pt x="2157" y="6228"/>
                </a:lnTo>
                <a:lnTo>
                  <a:pt x="2070" y="6222"/>
                </a:lnTo>
                <a:lnTo>
                  <a:pt x="1984" y="6205"/>
                </a:lnTo>
                <a:lnTo>
                  <a:pt x="1905" y="6180"/>
                </a:lnTo>
                <a:lnTo>
                  <a:pt x="1829" y="6144"/>
                </a:lnTo>
                <a:lnTo>
                  <a:pt x="1759" y="6103"/>
                </a:lnTo>
                <a:lnTo>
                  <a:pt x="1694" y="6052"/>
                </a:lnTo>
                <a:lnTo>
                  <a:pt x="1635" y="5993"/>
                </a:lnTo>
                <a:lnTo>
                  <a:pt x="1584" y="5928"/>
                </a:lnTo>
                <a:lnTo>
                  <a:pt x="1541" y="5858"/>
                </a:lnTo>
                <a:lnTo>
                  <a:pt x="1506" y="5782"/>
                </a:lnTo>
                <a:lnTo>
                  <a:pt x="1480" y="5701"/>
                </a:lnTo>
                <a:lnTo>
                  <a:pt x="1465" y="5618"/>
                </a:lnTo>
                <a:lnTo>
                  <a:pt x="1459" y="5530"/>
                </a:lnTo>
                <a:lnTo>
                  <a:pt x="1463" y="5453"/>
                </a:lnTo>
                <a:lnTo>
                  <a:pt x="1476" y="5377"/>
                </a:lnTo>
                <a:lnTo>
                  <a:pt x="1497" y="5305"/>
                </a:lnTo>
                <a:lnTo>
                  <a:pt x="1523" y="5237"/>
                </a:lnTo>
                <a:lnTo>
                  <a:pt x="1560" y="5172"/>
                </a:lnTo>
                <a:lnTo>
                  <a:pt x="1474" y="5155"/>
                </a:lnTo>
                <a:lnTo>
                  <a:pt x="1393" y="5129"/>
                </a:lnTo>
                <a:lnTo>
                  <a:pt x="1317" y="5093"/>
                </a:lnTo>
                <a:lnTo>
                  <a:pt x="1245" y="5049"/>
                </a:lnTo>
                <a:lnTo>
                  <a:pt x="1180" y="4998"/>
                </a:lnTo>
                <a:lnTo>
                  <a:pt x="1121" y="4939"/>
                </a:lnTo>
                <a:lnTo>
                  <a:pt x="1068" y="4873"/>
                </a:lnTo>
                <a:lnTo>
                  <a:pt x="1024" y="4803"/>
                </a:lnTo>
                <a:lnTo>
                  <a:pt x="990" y="4725"/>
                </a:lnTo>
                <a:lnTo>
                  <a:pt x="964" y="4645"/>
                </a:lnTo>
                <a:lnTo>
                  <a:pt x="949" y="4560"/>
                </a:lnTo>
                <a:lnTo>
                  <a:pt x="943" y="4471"/>
                </a:lnTo>
                <a:lnTo>
                  <a:pt x="943" y="687"/>
                </a:lnTo>
                <a:lnTo>
                  <a:pt x="104" y="334"/>
                </a:lnTo>
                <a:lnTo>
                  <a:pt x="70" y="313"/>
                </a:lnTo>
                <a:lnTo>
                  <a:pt x="42" y="289"/>
                </a:lnTo>
                <a:lnTo>
                  <a:pt x="19" y="256"/>
                </a:lnTo>
                <a:lnTo>
                  <a:pt x="6" y="222"/>
                </a:lnTo>
                <a:lnTo>
                  <a:pt x="0" y="184"/>
                </a:lnTo>
                <a:lnTo>
                  <a:pt x="2" y="145"/>
                </a:lnTo>
                <a:lnTo>
                  <a:pt x="13" y="107"/>
                </a:lnTo>
                <a:lnTo>
                  <a:pt x="32" y="72"/>
                </a:lnTo>
                <a:lnTo>
                  <a:pt x="59" y="44"/>
                </a:lnTo>
                <a:lnTo>
                  <a:pt x="89" y="21"/>
                </a:lnTo>
                <a:lnTo>
                  <a:pt x="125" y="8"/>
                </a:lnTo>
                <a:lnTo>
                  <a:pt x="1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421D2364-3E79-4D30-BD58-6B94577A3361}"/>
              </a:ext>
            </a:extLst>
          </p:cNvPr>
          <p:cNvGrpSpPr/>
          <p:nvPr/>
        </p:nvGrpSpPr>
        <p:grpSpPr>
          <a:xfrm>
            <a:off x="3996846" y="383974"/>
            <a:ext cx="3958577" cy="616039"/>
            <a:chOff x="4224270" y="489397"/>
            <a:chExt cx="3958577" cy="616039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D8635059-64B3-427B-8474-43E654353DA5}"/>
                </a:ext>
              </a:extLst>
            </p:cNvPr>
            <p:cNvCxnSpPr/>
            <p:nvPr/>
          </p:nvCxnSpPr>
          <p:spPr>
            <a:xfrm>
              <a:off x="4280548" y="489397"/>
              <a:ext cx="3902299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EC57CD82-DB1C-4446-8992-538DD69D01C4}"/>
                </a:ext>
              </a:extLst>
            </p:cNvPr>
            <p:cNvCxnSpPr/>
            <p:nvPr/>
          </p:nvCxnSpPr>
          <p:spPr>
            <a:xfrm>
              <a:off x="4224270" y="1105436"/>
              <a:ext cx="3902299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xmlns="" id="{4573B69D-DC9E-4D56-AC72-F5F3244724FE}"/>
                </a:ext>
              </a:extLst>
            </p:cNvPr>
            <p:cNvSpPr/>
            <p:nvPr/>
          </p:nvSpPr>
          <p:spPr>
            <a:xfrm>
              <a:off x="4430331" y="591355"/>
              <a:ext cx="3490175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800" b="1" dirty="0">
                  <a:solidFill>
                    <a:schemeClr val="bg2">
                      <a:lumMod val="10000"/>
                    </a:schemeClr>
                  </a:solidFill>
                </a:rPr>
                <a:t>Problem Statement</a:t>
              </a:r>
              <a:endParaRPr lang="en-GB" sz="28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DC9BAEF6-91C9-47FB-BEC9-6C2ACCB918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03808C2-87C6-4A6E-B0F2-68A94C13EAAA}"/>
              </a:ext>
            </a:extLst>
          </p:cNvPr>
          <p:cNvSpPr/>
          <p:nvPr/>
        </p:nvSpPr>
        <p:spPr>
          <a:xfrm>
            <a:off x="1502107" y="2001144"/>
            <a:ext cx="89480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Government, labour and employers have been calling to increase the supply of artisans since 1994</a:t>
            </a:r>
          </a:p>
          <a:p>
            <a:pPr algn="just"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Evident in the RDP, NDP, NGP and many other policy pronouncements</a:t>
            </a:r>
          </a:p>
          <a:p>
            <a:pPr algn="just">
              <a:spcAft>
                <a:spcPts val="0"/>
              </a:spcAft>
            </a:pP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Consistent mantra </a:t>
            </a:r>
            <a:r>
              <a:rPr lang="en-GB" sz="2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“we have an acute shortage of artisans and an aging artisan workforce”</a:t>
            </a:r>
          </a:p>
        </p:txBody>
      </p:sp>
    </p:spTree>
    <p:extLst>
      <p:ext uri="{BB962C8B-B14F-4D97-AF65-F5344CB8AC3E}">
        <p14:creationId xmlns:p14="http://schemas.microsoft.com/office/powerpoint/2010/main" val="387773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roup 58"/>
          <p:cNvGrpSpPr/>
          <p:nvPr/>
        </p:nvGrpSpPr>
        <p:grpSpPr>
          <a:xfrm>
            <a:off x="6005497" y="3031956"/>
            <a:ext cx="296518" cy="225864"/>
            <a:chOff x="9218613" y="1665288"/>
            <a:chExt cx="4910138" cy="3740150"/>
          </a:xfrm>
          <a:solidFill>
            <a:schemeClr val="bg1"/>
          </a:solidFill>
        </p:grpSpPr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9218613" y="1665288"/>
              <a:ext cx="4910138" cy="3740150"/>
            </a:xfrm>
            <a:custGeom>
              <a:avLst/>
              <a:gdLst>
                <a:gd name="T0" fmla="*/ 691 w 6186"/>
                <a:gd name="T1" fmla="*/ 353 h 4712"/>
                <a:gd name="T2" fmla="*/ 569 w 6186"/>
                <a:gd name="T3" fmla="*/ 395 h 4712"/>
                <a:gd name="T4" fmla="*/ 465 w 6186"/>
                <a:gd name="T5" fmla="*/ 470 h 4712"/>
                <a:gd name="T6" fmla="*/ 392 w 6186"/>
                <a:gd name="T7" fmla="*/ 571 h 4712"/>
                <a:gd name="T8" fmla="*/ 351 w 6186"/>
                <a:gd name="T9" fmla="*/ 693 h 4712"/>
                <a:gd name="T10" fmla="*/ 345 w 6186"/>
                <a:gd name="T11" fmla="*/ 3955 h 4712"/>
                <a:gd name="T12" fmla="*/ 366 w 6186"/>
                <a:gd name="T13" fmla="*/ 4085 h 4712"/>
                <a:gd name="T14" fmla="*/ 426 w 6186"/>
                <a:gd name="T15" fmla="*/ 4199 h 4712"/>
                <a:gd name="T16" fmla="*/ 514 w 6186"/>
                <a:gd name="T17" fmla="*/ 4288 h 4712"/>
                <a:gd name="T18" fmla="*/ 627 w 6186"/>
                <a:gd name="T19" fmla="*/ 4346 h 4712"/>
                <a:gd name="T20" fmla="*/ 756 w 6186"/>
                <a:gd name="T21" fmla="*/ 4367 h 4712"/>
                <a:gd name="T22" fmla="*/ 5498 w 6186"/>
                <a:gd name="T23" fmla="*/ 4361 h 4712"/>
                <a:gd name="T24" fmla="*/ 5620 w 6186"/>
                <a:gd name="T25" fmla="*/ 4321 h 4712"/>
                <a:gd name="T26" fmla="*/ 5721 w 6186"/>
                <a:gd name="T27" fmla="*/ 4246 h 4712"/>
                <a:gd name="T28" fmla="*/ 5796 w 6186"/>
                <a:gd name="T29" fmla="*/ 4145 h 4712"/>
                <a:gd name="T30" fmla="*/ 5837 w 6186"/>
                <a:gd name="T31" fmla="*/ 4023 h 4712"/>
                <a:gd name="T32" fmla="*/ 5841 w 6186"/>
                <a:gd name="T33" fmla="*/ 3955 h 4712"/>
                <a:gd name="T34" fmla="*/ 5835 w 6186"/>
                <a:gd name="T35" fmla="*/ 693 h 4712"/>
                <a:gd name="T36" fmla="*/ 5794 w 6186"/>
                <a:gd name="T37" fmla="*/ 571 h 4712"/>
                <a:gd name="T38" fmla="*/ 5721 w 6186"/>
                <a:gd name="T39" fmla="*/ 470 h 4712"/>
                <a:gd name="T40" fmla="*/ 5618 w 6186"/>
                <a:gd name="T41" fmla="*/ 395 h 4712"/>
                <a:gd name="T42" fmla="*/ 5496 w 6186"/>
                <a:gd name="T43" fmla="*/ 353 h 4712"/>
                <a:gd name="T44" fmla="*/ 756 w 6186"/>
                <a:gd name="T45" fmla="*/ 348 h 4712"/>
                <a:gd name="T46" fmla="*/ 5430 w 6186"/>
                <a:gd name="T47" fmla="*/ 0 h 4712"/>
                <a:gd name="T48" fmla="*/ 5618 w 6186"/>
                <a:gd name="T49" fmla="*/ 25 h 4712"/>
                <a:gd name="T50" fmla="*/ 5787 w 6186"/>
                <a:gd name="T51" fmla="*/ 90 h 4712"/>
                <a:gd name="T52" fmla="*/ 5933 w 6186"/>
                <a:gd name="T53" fmla="*/ 194 h 4712"/>
                <a:gd name="T54" fmla="*/ 6051 w 6186"/>
                <a:gd name="T55" fmla="*/ 327 h 4712"/>
                <a:gd name="T56" fmla="*/ 6136 w 6186"/>
                <a:gd name="T57" fmla="*/ 487 h 4712"/>
                <a:gd name="T58" fmla="*/ 6181 w 6186"/>
                <a:gd name="T59" fmla="*/ 665 h 4712"/>
                <a:gd name="T60" fmla="*/ 6186 w 6186"/>
                <a:gd name="T61" fmla="*/ 3955 h 4712"/>
                <a:gd name="T62" fmla="*/ 6164 w 6186"/>
                <a:gd name="T63" fmla="*/ 4143 h 4712"/>
                <a:gd name="T64" fmla="*/ 6098 w 6186"/>
                <a:gd name="T65" fmla="*/ 4312 h 4712"/>
                <a:gd name="T66" fmla="*/ 5995 w 6186"/>
                <a:gd name="T67" fmla="*/ 4459 h 4712"/>
                <a:gd name="T68" fmla="*/ 5862 w 6186"/>
                <a:gd name="T69" fmla="*/ 4577 h 4712"/>
                <a:gd name="T70" fmla="*/ 5702 w 6186"/>
                <a:gd name="T71" fmla="*/ 4661 h 4712"/>
                <a:gd name="T72" fmla="*/ 5524 w 6186"/>
                <a:gd name="T73" fmla="*/ 4706 h 4712"/>
                <a:gd name="T74" fmla="*/ 756 w 6186"/>
                <a:gd name="T75" fmla="*/ 4712 h 4712"/>
                <a:gd name="T76" fmla="*/ 570 w 6186"/>
                <a:gd name="T77" fmla="*/ 4690 h 4712"/>
                <a:gd name="T78" fmla="*/ 402 w 6186"/>
                <a:gd name="T79" fmla="*/ 4624 h 4712"/>
                <a:gd name="T80" fmla="*/ 255 w 6186"/>
                <a:gd name="T81" fmla="*/ 4522 h 4712"/>
                <a:gd name="T82" fmla="*/ 135 w 6186"/>
                <a:gd name="T83" fmla="*/ 4389 h 4712"/>
                <a:gd name="T84" fmla="*/ 51 w 6186"/>
                <a:gd name="T85" fmla="*/ 4229 h 4712"/>
                <a:gd name="T86" fmla="*/ 6 w 6186"/>
                <a:gd name="T87" fmla="*/ 4051 h 4712"/>
                <a:gd name="T88" fmla="*/ 0 w 6186"/>
                <a:gd name="T89" fmla="*/ 759 h 4712"/>
                <a:gd name="T90" fmla="*/ 23 w 6186"/>
                <a:gd name="T91" fmla="*/ 571 h 4712"/>
                <a:gd name="T92" fmla="*/ 88 w 6186"/>
                <a:gd name="T93" fmla="*/ 402 h 4712"/>
                <a:gd name="T94" fmla="*/ 191 w 6186"/>
                <a:gd name="T95" fmla="*/ 256 h 4712"/>
                <a:gd name="T96" fmla="*/ 325 w 6186"/>
                <a:gd name="T97" fmla="*/ 137 h 4712"/>
                <a:gd name="T98" fmla="*/ 484 w 6186"/>
                <a:gd name="T99" fmla="*/ 53 h 4712"/>
                <a:gd name="T100" fmla="*/ 662 w 6186"/>
                <a:gd name="T101" fmla="*/ 8 h 4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186" h="4712">
                  <a:moveTo>
                    <a:pt x="756" y="348"/>
                  </a:moveTo>
                  <a:lnTo>
                    <a:pt x="691" y="353"/>
                  </a:lnTo>
                  <a:lnTo>
                    <a:pt x="627" y="370"/>
                  </a:lnTo>
                  <a:lnTo>
                    <a:pt x="569" y="395"/>
                  </a:lnTo>
                  <a:lnTo>
                    <a:pt x="514" y="428"/>
                  </a:lnTo>
                  <a:lnTo>
                    <a:pt x="465" y="470"/>
                  </a:lnTo>
                  <a:lnTo>
                    <a:pt x="426" y="517"/>
                  </a:lnTo>
                  <a:lnTo>
                    <a:pt x="392" y="571"/>
                  </a:lnTo>
                  <a:lnTo>
                    <a:pt x="366" y="629"/>
                  </a:lnTo>
                  <a:lnTo>
                    <a:pt x="351" y="693"/>
                  </a:lnTo>
                  <a:lnTo>
                    <a:pt x="345" y="759"/>
                  </a:lnTo>
                  <a:lnTo>
                    <a:pt x="345" y="3955"/>
                  </a:lnTo>
                  <a:lnTo>
                    <a:pt x="351" y="4023"/>
                  </a:lnTo>
                  <a:lnTo>
                    <a:pt x="366" y="4085"/>
                  </a:lnTo>
                  <a:lnTo>
                    <a:pt x="392" y="4145"/>
                  </a:lnTo>
                  <a:lnTo>
                    <a:pt x="426" y="4199"/>
                  </a:lnTo>
                  <a:lnTo>
                    <a:pt x="465" y="4246"/>
                  </a:lnTo>
                  <a:lnTo>
                    <a:pt x="514" y="4288"/>
                  </a:lnTo>
                  <a:lnTo>
                    <a:pt x="569" y="4321"/>
                  </a:lnTo>
                  <a:lnTo>
                    <a:pt x="627" y="4346"/>
                  </a:lnTo>
                  <a:lnTo>
                    <a:pt x="691" y="4361"/>
                  </a:lnTo>
                  <a:lnTo>
                    <a:pt x="756" y="4367"/>
                  </a:lnTo>
                  <a:lnTo>
                    <a:pt x="5430" y="4367"/>
                  </a:lnTo>
                  <a:lnTo>
                    <a:pt x="5498" y="4361"/>
                  </a:lnTo>
                  <a:lnTo>
                    <a:pt x="5562" y="4346"/>
                  </a:lnTo>
                  <a:lnTo>
                    <a:pt x="5620" y="4321"/>
                  </a:lnTo>
                  <a:lnTo>
                    <a:pt x="5674" y="4288"/>
                  </a:lnTo>
                  <a:lnTo>
                    <a:pt x="5721" y="4246"/>
                  </a:lnTo>
                  <a:lnTo>
                    <a:pt x="5762" y="4199"/>
                  </a:lnTo>
                  <a:lnTo>
                    <a:pt x="5796" y="4145"/>
                  </a:lnTo>
                  <a:lnTo>
                    <a:pt x="5820" y="4085"/>
                  </a:lnTo>
                  <a:lnTo>
                    <a:pt x="5837" y="4023"/>
                  </a:lnTo>
                  <a:lnTo>
                    <a:pt x="5841" y="3955"/>
                  </a:lnTo>
                  <a:lnTo>
                    <a:pt x="5841" y="3955"/>
                  </a:lnTo>
                  <a:lnTo>
                    <a:pt x="5841" y="759"/>
                  </a:lnTo>
                  <a:lnTo>
                    <a:pt x="5835" y="693"/>
                  </a:lnTo>
                  <a:lnTo>
                    <a:pt x="5820" y="629"/>
                  </a:lnTo>
                  <a:lnTo>
                    <a:pt x="5794" y="571"/>
                  </a:lnTo>
                  <a:lnTo>
                    <a:pt x="5760" y="517"/>
                  </a:lnTo>
                  <a:lnTo>
                    <a:pt x="5721" y="470"/>
                  </a:lnTo>
                  <a:lnTo>
                    <a:pt x="5672" y="428"/>
                  </a:lnTo>
                  <a:lnTo>
                    <a:pt x="5618" y="395"/>
                  </a:lnTo>
                  <a:lnTo>
                    <a:pt x="5560" y="370"/>
                  </a:lnTo>
                  <a:lnTo>
                    <a:pt x="5496" y="353"/>
                  </a:lnTo>
                  <a:lnTo>
                    <a:pt x="5430" y="348"/>
                  </a:lnTo>
                  <a:lnTo>
                    <a:pt x="756" y="348"/>
                  </a:lnTo>
                  <a:close/>
                  <a:moveTo>
                    <a:pt x="756" y="0"/>
                  </a:moveTo>
                  <a:lnTo>
                    <a:pt x="5430" y="0"/>
                  </a:lnTo>
                  <a:lnTo>
                    <a:pt x="5526" y="8"/>
                  </a:lnTo>
                  <a:lnTo>
                    <a:pt x="5618" y="25"/>
                  </a:lnTo>
                  <a:lnTo>
                    <a:pt x="5704" y="53"/>
                  </a:lnTo>
                  <a:lnTo>
                    <a:pt x="5787" y="90"/>
                  </a:lnTo>
                  <a:lnTo>
                    <a:pt x="5864" y="137"/>
                  </a:lnTo>
                  <a:lnTo>
                    <a:pt x="5933" y="194"/>
                  </a:lnTo>
                  <a:lnTo>
                    <a:pt x="5997" y="256"/>
                  </a:lnTo>
                  <a:lnTo>
                    <a:pt x="6051" y="327"/>
                  </a:lnTo>
                  <a:lnTo>
                    <a:pt x="6098" y="404"/>
                  </a:lnTo>
                  <a:lnTo>
                    <a:pt x="6136" y="487"/>
                  </a:lnTo>
                  <a:lnTo>
                    <a:pt x="6164" y="573"/>
                  </a:lnTo>
                  <a:lnTo>
                    <a:pt x="6181" y="665"/>
                  </a:lnTo>
                  <a:lnTo>
                    <a:pt x="6186" y="759"/>
                  </a:lnTo>
                  <a:lnTo>
                    <a:pt x="6186" y="3955"/>
                  </a:lnTo>
                  <a:lnTo>
                    <a:pt x="6181" y="4051"/>
                  </a:lnTo>
                  <a:lnTo>
                    <a:pt x="6164" y="4143"/>
                  </a:lnTo>
                  <a:lnTo>
                    <a:pt x="6136" y="4229"/>
                  </a:lnTo>
                  <a:lnTo>
                    <a:pt x="6098" y="4312"/>
                  </a:lnTo>
                  <a:lnTo>
                    <a:pt x="6051" y="4389"/>
                  </a:lnTo>
                  <a:lnTo>
                    <a:pt x="5995" y="4459"/>
                  </a:lnTo>
                  <a:lnTo>
                    <a:pt x="5931" y="4522"/>
                  </a:lnTo>
                  <a:lnTo>
                    <a:pt x="5862" y="4577"/>
                  </a:lnTo>
                  <a:lnTo>
                    <a:pt x="5785" y="4624"/>
                  </a:lnTo>
                  <a:lnTo>
                    <a:pt x="5702" y="4661"/>
                  </a:lnTo>
                  <a:lnTo>
                    <a:pt x="5616" y="4690"/>
                  </a:lnTo>
                  <a:lnTo>
                    <a:pt x="5524" y="4706"/>
                  </a:lnTo>
                  <a:lnTo>
                    <a:pt x="5430" y="4712"/>
                  </a:lnTo>
                  <a:lnTo>
                    <a:pt x="756" y="4712"/>
                  </a:lnTo>
                  <a:lnTo>
                    <a:pt x="662" y="4706"/>
                  </a:lnTo>
                  <a:lnTo>
                    <a:pt x="570" y="4690"/>
                  </a:lnTo>
                  <a:lnTo>
                    <a:pt x="484" y="4661"/>
                  </a:lnTo>
                  <a:lnTo>
                    <a:pt x="402" y="4624"/>
                  </a:lnTo>
                  <a:lnTo>
                    <a:pt x="325" y="4577"/>
                  </a:lnTo>
                  <a:lnTo>
                    <a:pt x="255" y="4522"/>
                  </a:lnTo>
                  <a:lnTo>
                    <a:pt x="191" y="4459"/>
                  </a:lnTo>
                  <a:lnTo>
                    <a:pt x="135" y="4389"/>
                  </a:lnTo>
                  <a:lnTo>
                    <a:pt x="88" y="4312"/>
                  </a:lnTo>
                  <a:lnTo>
                    <a:pt x="51" y="4229"/>
                  </a:lnTo>
                  <a:lnTo>
                    <a:pt x="23" y="4143"/>
                  </a:lnTo>
                  <a:lnTo>
                    <a:pt x="6" y="4051"/>
                  </a:lnTo>
                  <a:lnTo>
                    <a:pt x="0" y="3955"/>
                  </a:lnTo>
                  <a:lnTo>
                    <a:pt x="0" y="759"/>
                  </a:lnTo>
                  <a:lnTo>
                    <a:pt x="6" y="663"/>
                  </a:lnTo>
                  <a:lnTo>
                    <a:pt x="23" y="571"/>
                  </a:lnTo>
                  <a:lnTo>
                    <a:pt x="51" y="485"/>
                  </a:lnTo>
                  <a:lnTo>
                    <a:pt x="88" y="402"/>
                  </a:lnTo>
                  <a:lnTo>
                    <a:pt x="135" y="325"/>
                  </a:lnTo>
                  <a:lnTo>
                    <a:pt x="191" y="256"/>
                  </a:lnTo>
                  <a:lnTo>
                    <a:pt x="255" y="192"/>
                  </a:lnTo>
                  <a:lnTo>
                    <a:pt x="325" y="137"/>
                  </a:lnTo>
                  <a:lnTo>
                    <a:pt x="402" y="90"/>
                  </a:lnTo>
                  <a:lnTo>
                    <a:pt x="484" y="53"/>
                  </a:lnTo>
                  <a:lnTo>
                    <a:pt x="570" y="25"/>
                  </a:lnTo>
                  <a:lnTo>
                    <a:pt x="662" y="8"/>
                  </a:lnTo>
                  <a:lnTo>
                    <a:pt x="7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7"/>
            <p:cNvSpPr>
              <a:spLocks/>
            </p:cNvSpPr>
            <p:nvPr/>
          </p:nvSpPr>
          <p:spPr bwMode="auto">
            <a:xfrm>
              <a:off x="9785351" y="2185988"/>
              <a:ext cx="3778250" cy="2701925"/>
            </a:xfrm>
            <a:custGeom>
              <a:avLst/>
              <a:gdLst>
                <a:gd name="T0" fmla="*/ 221 w 4760"/>
                <a:gd name="T1" fmla="*/ 5 h 3402"/>
                <a:gd name="T2" fmla="*/ 289 w 4760"/>
                <a:gd name="T3" fmla="*/ 43 h 3402"/>
                <a:gd name="T4" fmla="*/ 1961 w 4760"/>
                <a:gd name="T5" fmla="*/ 1538 h 3402"/>
                <a:gd name="T6" fmla="*/ 1974 w 4760"/>
                <a:gd name="T7" fmla="*/ 1553 h 3402"/>
                <a:gd name="T8" fmla="*/ 2383 w 4760"/>
                <a:gd name="T9" fmla="*/ 1919 h 3402"/>
                <a:gd name="T10" fmla="*/ 4503 w 4760"/>
                <a:gd name="T11" fmla="*/ 20 h 3402"/>
                <a:gd name="T12" fmla="*/ 4576 w 4760"/>
                <a:gd name="T13" fmla="*/ 0 h 3402"/>
                <a:gd name="T14" fmla="*/ 4650 w 4760"/>
                <a:gd name="T15" fmla="*/ 13 h 3402"/>
                <a:gd name="T16" fmla="*/ 4713 w 4760"/>
                <a:gd name="T17" fmla="*/ 56 h 3402"/>
                <a:gd name="T18" fmla="*/ 4753 w 4760"/>
                <a:gd name="T19" fmla="*/ 125 h 3402"/>
                <a:gd name="T20" fmla="*/ 4757 w 4760"/>
                <a:gd name="T21" fmla="*/ 201 h 3402"/>
                <a:gd name="T22" fmla="*/ 4728 w 4760"/>
                <a:gd name="T23" fmla="*/ 272 h 3402"/>
                <a:gd name="T24" fmla="*/ 3188 w 4760"/>
                <a:gd name="T25" fmla="*/ 1660 h 3402"/>
                <a:gd name="T26" fmla="*/ 4734 w 4760"/>
                <a:gd name="T27" fmla="*/ 3134 h 3402"/>
                <a:gd name="T28" fmla="*/ 4760 w 4760"/>
                <a:gd name="T29" fmla="*/ 3205 h 3402"/>
                <a:gd name="T30" fmla="*/ 4753 w 4760"/>
                <a:gd name="T31" fmla="*/ 3280 h 3402"/>
                <a:gd name="T32" fmla="*/ 4713 w 4760"/>
                <a:gd name="T33" fmla="*/ 3348 h 3402"/>
                <a:gd name="T34" fmla="*/ 4655 w 4760"/>
                <a:gd name="T35" fmla="*/ 3387 h 3402"/>
                <a:gd name="T36" fmla="*/ 4590 w 4760"/>
                <a:gd name="T37" fmla="*/ 3402 h 3402"/>
                <a:gd name="T38" fmla="*/ 4526 w 4760"/>
                <a:gd name="T39" fmla="*/ 3389 h 3402"/>
                <a:gd name="T40" fmla="*/ 4470 w 4760"/>
                <a:gd name="T41" fmla="*/ 3354 h 3402"/>
                <a:gd name="T42" fmla="*/ 2499 w 4760"/>
                <a:gd name="T43" fmla="*/ 2278 h 3402"/>
                <a:gd name="T44" fmla="*/ 2445 w 4760"/>
                <a:gd name="T45" fmla="*/ 2311 h 3402"/>
                <a:gd name="T46" fmla="*/ 2385 w 4760"/>
                <a:gd name="T47" fmla="*/ 2323 h 3402"/>
                <a:gd name="T48" fmla="*/ 2325 w 4760"/>
                <a:gd name="T49" fmla="*/ 2311 h 3402"/>
                <a:gd name="T50" fmla="*/ 2269 w 4760"/>
                <a:gd name="T51" fmla="*/ 2279 h 3402"/>
                <a:gd name="T52" fmla="*/ 302 w 4760"/>
                <a:gd name="T53" fmla="*/ 3354 h 3402"/>
                <a:gd name="T54" fmla="*/ 246 w 4760"/>
                <a:gd name="T55" fmla="*/ 3387 h 3402"/>
                <a:gd name="T56" fmla="*/ 184 w 4760"/>
                <a:gd name="T57" fmla="*/ 3399 h 3402"/>
                <a:gd name="T58" fmla="*/ 116 w 4760"/>
                <a:gd name="T59" fmla="*/ 3386 h 3402"/>
                <a:gd name="T60" fmla="*/ 58 w 4760"/>
                <a:gd name="T61" fmla="*/ 3344 h 3402"/>
                <a:gd name="T62" fmla="*/ 19 w 4760"/>
                <a:gd name="T63" fmla="*/ 3277 h 3402"/>
                <a:gd name="T64" fmla="*/ 13 w 4760"/>
                <a:gd name="T65" fmla="*/ 3201 h 3402"/>
                <a:gd name="T66" fmla="*/ 39 w 4760"/>
                <a:gd name="T67" fmla="*/ 3130 h 3402"/>
                <a:gd name="T68" fmla="*/ 1589 w 4760"/>
                <a:gd name="T69" fmla="*/ 1671 h 3402"/>
                <a:gd name="T70" fmla="*/ 32 w 4760"/>
                <a:gd name="T71" fmla="*/ 272 h 3402"/>
                <a:gd name="T72" fmla="*/ 4 w 4760"/>
                <a:gd name="T73" fmla="*/ 201 h 3402"/>
                <a:gd name="T74" fmla="*/ 8 w 4760"/>
                <a:gd name="T75" fmla="*/ 125 h 3402"/>
                <a:gd name="T76" fmla="*/ 45 w 4760"/>
                <a:gd name="T77" fmla="*/ 56 h 3402"/>
                <a:gd name="T78" fmla="*/ 109 w 4760"/>
                <a:gd name="T79" fmla="*/ 11 h 3402"/>
                <a:gd name="T80" fmla="*/ 184 w 4760"/>
                <a:gd name="T81" fmla="*/ 0 h 3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760" h="3402">
                  <a:moveTo>
                    <a:pt x="184" y="0"/>
                  </a:moveTo>
                  <a:lnTo>
                    <a:pt x="221" y="5"/>
                  </a:lnTo>
                  <a:lnTo>
                    <a:pt x="257" y="20"/>
                  </a:lnTo>
                  <a:lnTo>
                    <a:pt x="289" y="43"/>
                  </a:lnTo>
                  <a:lnTo>
                    <a:pt x="1946" y="1526"/>
                  </a:lnTo>
                  <a:lnTo>
                    <a:pt x="1961" y="1538"/>
                  </a:lnTo>
                  <a:lnTo>
                    <a:pt x="1974" y="1551"/>
                  </a:lnTo>
                  <a:lnTo>
                    <a:pt x="1974" y="1553"/>
                  </a:lnTo>
                  <a:lnTo>
                    <a:pt x="1976" y="1555"/>
                  </a:lnTo>
                  <a:lnTo>
                    <a:pt x="2383" y="1919"/>
                  </a:lnTo>
                  <a:lnTo>
                    <a:pt x="4470" y="45"/>
                  </a:lnTo>
                  <a:lnTo>
                    <a:pt x="4503" y="20"/>
                  </a:lnTo>
                  <a:lnTo>
                    <a:pt x="4539" y="5"/>
                  </a:lnTo>
                  <a:lnTo>
                    <a:pt x="4576" y="0"/>
                  </a:lnTo>
                  <a:lnTo>
                    <a:pt x="4614" y="1"/>
                  </a:lnTo>
                  <a:lnTo>
                    <a:pt x="4650" y="13"/>
                  </a:lnTo>
                  <a:lnTo>
                    <a:pt x="4683" y="30"/>
                  </a:lnTo>
                  <a:lnTo>
                    <a:pt x="4713" y="56"/>
                  </a:lnTo>
                  <a:lnTo>
                    <a:pt x="4738" y="90"/>
                  </a:lnTo>
                  <a:lnTo>
                    <a:pt x="4753" y="125"/>
                  </a:lnTo>
                  <a:lnTo>
                    <a:pt x="4758" y="163"/>
                  </a:lnTo>
                  <a:lnTo>
                    <a:pt x="4757" y="201"/>
                  </a:lnTo>
                  <a:lnTo>
                    <a:pt x="4745" y="238"/>
                  </a:lnTo>
                  <a:lnTo>
                    <a:pt x="4728" y="272"/>
                  </a:lnTo>
                  <a:lnTo>
                    <a:pt x="4702" y="302"/>
                  </a:lnTo>
                  <a:lnTo>
                    <a:pt x="3188" y="1660"/>
                  </a:lnTo>
                  <a:lnTo>
                    <a:pt x="4708" y="3104"/>
                  </a:lnTo>
                  <a:lnTo>
                    <a:pt x="4734" y="3134"/>
                  </a:lnTo>
                  <a:lnTo>
                    <a:pt x="4751" y="3168"/>
                  </a:lnTo>
                  <a:lnTo>
                    <a:pt x="4760" y="3205"/>
                  </a:lnTo>
                  <a:lnTo>
                    <a:pt x="4760" y="3243"/>
                  </a:lnTo>
                  <a:lnTo>
                    <a:pt x="4753" y="3280"/>
                  </a:lnTo>
                  <a:lnTo>
                    <a:pt x="4738" y="3316"/>
                  </a:lnTo>
                  <a:lnTo>
                    <a:pt x="4713" y="3348"/>
                  </a:lnTo>
                  <a:lnTo>
                    <a:pt x="4687" y="3371"/>
                  </a:lnTo>
                  <a:lnTo>
                    <a:pt x="4655" y="3387"/>
                  </a:lnTo>
                  <a:lnTo>
                    <a:pt x="4623" y="3399"/>
                  </a:lnTo>
                  <a:lnTo>
                    <a:pt x="4590" y="3402"/>
                  </a:lnTo>
                  <a:lnTo>
                    <a:pt x="4558" y="3399"/>
                  </a:lnTo>
                  <a:lnTo>
                    <a:pt x="4526" y="3389"/>
                  </a:lnTo>
                  <a:lnTo>
                    <a:pt x="4496" y="3374"/>
                  </a:lnTo>
                  <a:lnTo>
                    <a:pt x="4470" y="3354"/>
                  </a:lnTo>
                  <a:lnTo>
                    <a:pt x="2931" y="1891"/>
                  </a:lnTo>
                  <a:lnTo>
                    <a:pt x="2499" y="2278"/>
                  </a:lnTo>
                  <a:lnTo>
                    <a:pt x="2475" y="2298"/>
                  </a:lnTo>
                  <a:lnTo>
                    <a:pt x="2445" y="2311"/>
                  </a:lnTo>
                  <a:lnTo>
                    <a:pt x="2415" y="2321"/>
                  </a:lnTo>
                  <a:lnTo>
                    <a:pt x="2385" y="2323"/>
                  </a:lnTo>
                  <a:lnTo>
                    <a:pt x="2355" y="2321"/>
                  </a:lnTo>
                  <a:lnTo>
                    <a:pt x="2325" y="2311"/>
                  </a:lnTo>
                  <a:lnTo>
                    <a:pt x="2295" y="2298"/>
                  </a:lnTo>
                  <a:lnTo>
                    <a:pt x="2269" y="2279"/>
                  </a:lnTo>
                  <a:lnTo>
                    <a:pt x="1850" y="1904"/>
                  </a:lnTo>
                  <a:lnTo>
                    <a:pt x="302" y="3354"/>
                  </a:lnTo>
                  <a:lnTo>
                    <a:pt x="276" y="3372"/>
                  </a:lnTo>
                  <a:lnTo>
                    <a:pt x="246" y="3387"/>
                  </a:lnTo>
                  <a:lnTo>
                    <a:pt x="216" y="3397"/>
                  </a:lnTo>
                  <a:lnTo>
                    <a:pt x="184" y="3399"/>
                  </a:lnTo>
                  <a:lnTo>
                    <a:pt x="150" y="3395"/>
                  </a:lnTo>
                  <a:lnTo>
                    <a:pt x="116" y="3386"/>
                  </a:lnTo>
                  <a:lnTo>
                    <a:pt x="86" y="3369"/>
                  </a:lnTo>
                  <a:lnTo>
                    <a:pt x="58" y="3344"/>
                  </a:lnTo>
                  <a:lnTo>
                    <a:pt x="34" y="3312"/>
                  </a:lnTo>
                  <a:lnTo>
                    <a:pt x="19" y="3277"/>
                  </a:lnTo>
                  <a:lnTo>
                    <a:pt x="11" y="3239"/>
                  </a:lnTo>
                  <a:lnTo>
                    <a:pt x="13" y="3201"/>
                  </a:lnTo>
                  <a:lnTo>
                    <a:pt x="23" y="3164"/>
                  </a:lnTo>
                  <a:lnTo>
                    <a:pt x="39" y="3130"/>
                  </a:lnTo>
                  <a:lnTo>
                    <a:pt x="66" y="3100"/>
                  </a:lnTo>
                  <a:lnTo>
                    <a:pt x="1589" y="1671"/>
                  </a:lnTo>
                  <a:lnTo>
                    <a:pt x="58" y="302"/>
                  </a:lnTo>
                  <a:lnTo>
                    <a:pt x="32" y="272"/>
                  </a:lnTo>
                  <a:lnTo>
                    <a:pt x="13" y="238"/>
                  </a:lnTo>
                  <a:lnTo>
                    <a:pt x="4" y="201"/>
                  </a:lnTo>
                  <a:lnTo>
                    <a:pt x="0" y="163"/>
                  </a:lnTo>
                  <a:lnTo>
                    <a:pt x="8" y="125"/>
                  </a:lnTo>
                  <a:lnTo>
                    <a:pt x="23" y="90"/>
                  </a:lnTo>
                  <a:lnTo>
                    <a:pt x="45" y="56"/>
                  </a:lnTo>
                  <a:lnTo>
                    <a:pt x="75" y="30"/>
                  </a:lnTo>
                  <a:lnTo>
                    <a:pt x="109" y="11"/>
                  </a:lnTo>
                  <a:lnTo>
                    <a:pt x="144" y="1"/>
                  </a:lnTo>
                  <a:lnTo>
                    <a:pt x="1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5993600" y="5507246"/>
            <a:ext cx="284066" cy="284817"/>
            <a:chOff x="8539163" y="2900363"/>
            <a:chExt cx="4803776" cy="4816475"/>
          </a:xfrm>
          <a:solidFill>
            <a:schemeClr val="bg1"/>
          </a:solidFill>
        </p:grpSpPr>
        <p:sp>
          <p:nvSpPr>
            <p:cNvPr id="64" name="Freeform 13"/>
            <p:cNvSpPr>
              <a:spLocks/>
            </p:cNvSpPr>
            <p:nvPr/>
          </p:nvSpPr>
          <p:spPr bwMode="auto">
            <a:xfrm>
              <a:off x="11023601" y="3775076"/>
              <a:ext cx="1449388" cy="1450975"/>
            </a:xfrm>
            <a:custGeom>
              <a:avLst/>
              <a:gdLst>
                <a:gd name="T0" fmla="*/ 201 w 1826"/>
                <a:gd name="T1" fmla="*/ 2 h 1828"/>
                <a:gd name="T2" fmla="*/ 465 w 1826"/>
                <a:gd name="T3" fmla="*/ 67 h 1828"/>
                <a:gd name="T4" fmla="*/ 718 w 1826"/>
                <a:gd name="T5" fmla="*/ 165 h 1828"/>
                <a:gd name="T6" fmla="*/ 952 w 1826"/>
                <a:gd name="T7" fmla="*/ 298 h 1828"/>
                <a:gd name="T8" fmla="*/ 1169 w 1826"/>
                <a:gd name="T9" fmla="*/ 462 h 1828"/>
                <a:gd name="T10" fmla="*/ 1364 w 1826"/>
                <a:gd name="T11" fmla="*/ 656 h 1828"/>
                <a:gd name="T12" fmla="*/ 1529 w 1826"/>
                <a:gd name="T13" fmla="*/ 874 h 1828"/>
                <a:gd name="T14" fmla="*/ 1660 w 1826"/>
                <a:gd name="T15" fmla="*/ 1109 h 1828"/>
                <a:gd name="T16" fmla="*/ 1759 w 1826"/>
                <a:gd name="T17" fmla="*/ 1360 h 1828"/>
                <a:gd name="T18" fmla="*/ 1824 w 1826"/>
                <a:gd name="T19" fmla="*/ 1626 h 1828"/>
                <a:gd name="T20" fmla="*/ 1818 w 1826"/>
                <a:gd name="T21" fmla="*/ 1704 h 1828"/>
                <a:gd name="T22" fmla="*/ 1782 w 1826"/>
                <a:gd name="T23" fmla="*/ 1770 h 1828"/>
                <a:gd name="T24" fmla="*/ 1721 w 1826"/>
                <a:gd name="T25" fmla="*/ 1815 h 1828"/>
                <a:gd name="T26" fmla="*/ 1671 w 1826"/>
                <a:gd name="T27" fmla="*/ 1826 h 1828"/>
                <a:gd name="T28" fmla="*/ 1652 w 1826"/>
                <a:gd name="T29" fmla="*/ 1828 h 1828"/>
                <a:gd name="T30" fmla="*/ 1575 w 1826"/>
                <a:gd name="T31" fmla="*/ 1809 h 1828"/>
                <a:gd name="T32" fmla="*/ 1514 w 1826"/>
                <a:gd name="T33" fmla="*/ 1759 h 1828"/>
                <a:gd name="T34" fmla="*/ 1482 w 1826"/>
                <a:gd name="T35" fmla="*/ 1684 h 1828"/>
                <a:gd name="T36" fmla="*/ 1420 w 1826"/>
                <a:gd name="T37" fmla="*/ 1440 h 1828"/>
                <a:gd name="T38" fmla="*/ 1322 w 1826"/>
                <a:gd name="T39" fmla="*/ 1209 h 1828"/>
                <a:gd name="T40" fmla="*/ 1191 w 1826"/>
                <a:gd name="T41" fmla="*/ 994 h 1828"/>
                <a:gd name="T42" fmla="*/ 1024 w 1826"/>
                <a:gd name="T43" fmla="*/ 800 h 1828"/>
                <a:gd name="T44" fmla="*/ 831 w 1826"/>
                <a:gd name="T45" fmla="*/ 634 h 1828"/>
                <a:gd name="T46" fmla="*/ 616 w 1826"/>
                <a:gd name="T47" fmla="*/ 501 h 1828"/>
                <a:gd name="T48" fmla="*/ 386 w 1826"/>
                <a:gd name="T49" fmla="*/ 403 h 1828"/>
                <a:gd name="T50" fmla="*/ 142 w 1826"/>
                <a:gd name="T51" fmla="*/ 342 h 1828"/>
                <a:gd name="T52" fmla="*/ 70 w 1826"/>
                <a:gd name="T53" fmla="*/ 313 h 1828"/>
                <a:gd name="T54" fmla="*/ 20 w 1826"/>
                <a:gd name="T55" fmla="*/ 255 h 1828"/>
                <a:gd name="T56" fmla="*/ 0 w 1826"/>
                <a:gd name="T57" fmla="*/ 183 h 1828"/>
                <a:gd name="T58" fmla="*/ 13 w 1826"/>
                <a:gd name="T59" fmla="*/ 106 h 1828"/>
                <a:gd name="T60" fmla="*/ 57 w 1826"/>
                <a:gd name="T61" fmla="*/ 43 h 1828"/>
                <a:gd name="T62" fmla="*/ 123 w 1826"/>
                <a:gd name="T63" fmla="*/ 8 h 1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6" h="1828">
                  <a:moveTo>
                    <a:pt x="160" y="0"/>
                  </a:moveTo>
                  <a:lnTo>
                    <a:pt x="201" y="2"/>
                  </a:lnTo>
                  <a:lnTo>
                    <a:pt x="336" y="30"/>
                  </a:lnTo>
                  <a:lnTo>
                    <a:pt x="465" y="67"/>
                  </a:lnTo>
                  <a:lnTo>
                    <a:pt x="592" y="111"/>
                  </a:lnTo>
                  <a:lnTo>
                    <a:pt x="718" y="165"/>
                  </a:lnTo>
                  <a:lnTo>
                    <a:pt x="836" y="228"/>
                  </a:lnTo>
                  <a:lnTo>
                    <a:pt x="952" y="298"/>
                  </a:lnTo>
                  <a:lnTo>
                    <a:pt x="1063" y="375"/>
                  </a:lnTo>
                  <a:lnTo>
                    <a:pt x="1169" y="462"/>
                  </a:lnTo>
                  <a:lnTo>
                    <a:pt x="1270" y="556"/>
                  </a:lnTo>
                  <a:lnTo>
                    <a:pt x="1364" y="656"/>
                  </a:lnTo>
                  <a:lnTo>
                    <a:pt x="1449" y="763"/>
                  </a:lnTo>
                  <a:lnTo>
                    <a:pt x="1529" y="874"/>
                  </a:lnTo>
                  <a:lnTo>
                    <a:pt x="1599" y="989"/>
                  </a:lnTo>
                  <a:lnTo>
                    <a:pt x="1660" y="1109"/>
                  </a:lnTo>
                  <a:lnTo>
                    <a:pt x="1715" y="1233"/>
                  </a:lnTo>
                  <a:lnTo>
                    <a:pt x="1759" y="1360"/>
                  </a:lnTo>
                  <a:lnTo>
                    <a:pt x="1796" y="1491"/>
                  </a:lnTo>
                  <a:lnTo>
                    <a:pt x="1824" y="1626"/>
                  </a:lnTo>
                  <a:lnTo>
                    <a:pt x="1826" y="1665"/>
                  </a:lnTo>
                  <a:lnTo>
                    <a:pt x="1818" y="1704"/>
                  </a:lnTo>
                  <a:lnTo>
                    <a:pt x="1804" y="1739"/>
                  </a:lnTo>
                  <a:lnTo>
                    <a:pt x="1782" y="1770"/>
                  </a:lnTo>
                  <a:lnTo>
                    <a:pt x="1754" y="1796"/>
                  </a:lnTo>
                  <a:lnTo>
                    <a:pt x="1721" y="1815"/>
                  </a:lnTo>
                  <a:lnTo>
                    <a:pt x="1682" y="1826"/>
                  </a:lnTo>
                  <a:lnTo>
                    <a:pt x="1671" y="1826"/>
                  </a:lnTo>
                  <a:lnTo>
                    <a:pt x="1661" y="1828"/>
                  </a:lnTo>
                  <a:lnTo>
                    <a:pt x="1652" y="1828"/>
                  </a:lnTo>
                  <a:lnTo>
                    <a:pt x="1612" y="1822"/>
                  </a:lnTo>
                  <a:lnTo>
                    <a:pt x="1575" y="1809"/>
                  </a:lnTo>
                  <a:lnTo>
                    <a:pt x="1541" y="1787"/>
                  </a:lnTo>
                  <a:lnTo>
                    <a:pt x="1514" y="1759"/>
                  </a:lnTo>
                  <a:lnTo>
                    <a:pt x="1493" y="1724"/>
                  </a:lnTo>
                  <a:lnTo>
                    <a:pt x="1482" y="1684"/>
                  </a:lnTo>
                  <a:lnTo>
                    <a:pt x="1455" y="1560"/>
                  </a:lnTo>
                  <a:lnTo>
                    <a:pt x="1420" y="1440"/>
                  </a:lnTo>
                  <a:lnTo>
                    <a:pt x="1375" y="1321"/>
                  </a:lnTo>
                  <a:lnTo>
                    <a:pt x="1322" y="1209"/>
                  </a:lnTo>
                  <a:lnTo>
                    <a:pt x="1261" y="1100"/>
                  </a:lnTo>
                  <a:lnTo>
                    <a:pt x="1191" y="994"/>
                  </a:lnTo>
                  <a:lnTo>
                    <a:pt x="1111" y="895"/>
                  </a:lnTo>
                  <a:lnTo>
                    <a:pt x="1024" y="800"/>
                  </a:lnTo>
                  <a:lnTo>
                    <a:pt x="930" y="714"/>
                  </a:lnTo>
                  <a:lnTo>
                    <a:pt x="831" y="634"/>
                  </a:lnTo>
                  <a:lnTo>
                    <a:pt x="725" y="564"/>
                  </a:lnTo>
                  <a:lnTo>
                    <a:pt x="616" y="501"/>
                  </a:lnTo>
                  <a:lnTo>
                    <a:pt x="504" y="447"/>
                  </a:lnTo>
                  <a:lnTo>
                    <a:pt x="386" y="403"/>
                  </a:lnTo>
                  <a:lnTo>
                    <a:pt x="266" y="368"/>
                  </a:lnTo>
                  <a:lnTo>
                    <a:pt x="142" y="342"/>
                  </a:lnTo>
                  <a:lnTo>
                    <a:pt x="103" y="331"/>
                  </a:lnTo>
                  <a:lnTo>
                    <a:pt x="70" y="313"/>
                  </a:lnTo>
                  <a:lnTo>
                    <a:pt x="40" y="287"/>
                  </a:lnTo>
                  <a:lnTo>
                    <a:pt x="20" y="255"/>
                  </a:lnTo>
                  <a:lnTo>
                    <a:pt x="5" y="220"/>
                  </a:lnTo>
                  <a:lnTo>
                    <a:pt x="0" y="183"/>
                  </a:lnTo>
                  <a:lnTo>
                    <a:pt x="2" y="143"/>
                  </a:lnTo>
                  <a:lnTo>
                    <a:pt x="13" y="106"/>
                  </a:lnTo>
                  <a:lnTo>
                    <a:pt x="31" y="70"/>
                  </a:lnTo>
                  <a:lnTo>
                    <a:pt x="57" y="43"/>
                  </a:lnTo>
                  <a:lnTo>
                    <a:pt x="88" y="21"/>
                  </a:lnTo>
                  <a:lnTo>
                    <a:pt x="123" y="8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8539163" y="2900363"/>
              <a:ext cx="4803776" cy="4816475"/>
              <a:chOff x="8539163" y="2900363"/>
              <a:chExt cx="4803776" cy="4816475"/>
            </a:xfrm>
            <a:grpFill/>
          </p:grpSpPr>
          <p:sp>
            <p:nvSpPr>
              <p:cNvPr id="63" name="Freeform 12"/>
              <p:cNvSpPr>
                <a:spLocks noEditPoints="1"/>
              </p:cNvSpPr>
              <p:nvPr/>
            </p:nvSpPr>
            <p:spPr bwMode="auto">
              <a:xfrm>
                <a:off x="8539163" y="3179763"/>
                <a:ext cx="4513263" cy="4537075"/>
              </a:xfrm>
              <a:custGeom>
                <a:avLst/>
                <a:gdLst>
                  <a:gd name="T0" fmla="*/ 1158 w 5685"/>
                  <a:gd name="T1" fmla="*/ 346 h 5715"/>
                  <a:gd name="T2" fmla="*/ 526 w 5685"/>
                  <a:gd name="T3" fmla="*/ 874 h 5715"/>
                  <a:gd name="T4" fmla="*/ 360 w 5685"/>
                  <a:gd name="T5" fmla="*/ 1181 h 5715"/>
                  <a:gd name="T6" fmla="*/ 369 w 5685"/>
                  <a:gd name="T7" fmla="*/ 1622 h 5715"/>
                  <a:gd name="T8" fmla="*/ 561 w 5685"/>
                  <a:gd name="T9" fmla="*/ 2229 h 5715"/>
                  <a:gd name="T10" fmla="*/ 1025 w 5685"/>
                  <a:gd name="T11" fmla="*/ 3075 h 5715"/>
                  <a:gd name="T12" fmla="*/ 1745 w 5685"/>
                  <a:gd name="T13" fmla="*/ 3953 h 5715"/>
                  <a:gd name="T14" fmla="*/ 2675 w 5685"/>
                  <a:gd name="T15" fmla="*/ 4716 h 5715"/>
                  <a:gd name="T16" fmla="*/ 3517 w 5685"/>
                  <a:gd name="T17" fmla="*/ 5168 h 5715"/>
                  <a:gd name="T18" fmla="*/ 4160 w 5685"/>
                  <a:gd name="T19" fmla="*/ 5355 h 5715"/>
                  <a:gd name="T20" fmla="*/ 4520 w 5685"/>
                  <a:gd name="T21" fmla="*/ 5355 h 5715"/>
                  <a:gd name="T22" fmla="*/ 4841 w 5685"/>
                  <a:gd name="T23" fmla="*/ 5168 h 5715"/>
                  <a:gd name="T24" fmla="*/ 5244 w 5685"/>
                  <a:gd name="T25" fmla="*/ 4756 h 5715"/>
                  <a:gd name="T26" fmla="*/ 5336 w 5685"/>
                  <a:gd name="T27" fmla="*/ 4503 h 5715"/>
                  <a:gd name="T28" fmla="*/ 4513 w 5685"/>
                  <a:gd name="T29" fmla="*/ 3625 h 5715"/>
                  <a:gd name="T30" fmla="*/ 4350 w 5685"/>
                  <a:gd name="T31" fmla="*/ 3553 h 5715"/>
                  <a:gd name="T32" fmla="*/ 4182 w 5685"/>
                  <a:gd name="T33" fmla="*/ 3627 h 5715"/>
                  <a:gd name="T34" fmla="*/ 3667 w 5685"/>
                  <a:gd name="T35" fmla="*/ 4132 h 5715"/>
                  <a:gd name="T36" fmla="*/ 3484 w 5685"/>
                  <a:gd name="T37" fmla="*/ 4172 h 5715"/>
                  <a:gd name="T38" fmla="*/ 3324 w 5685"/>
                  <a:gd name="T39" fmla="*/ 4100 h 5715"/>
                  <a:gd name="T40" fmla="*/ 2757 w 5685"/>
                  <a:gd name="T41" fmla="*/ 3738 h 5715"/>
                  <a:gd name="T42" fmla="*/ 1963 w 5685"/>
                  <a:gd name="T43" fmla="*/ 2947 h 5715"/>
                  <a:gd name="T44" fmla="*/ 1688 w 5685"/>
                  <a:gd name="T45" fmla="*/ 2550 h 5715"/>
                  <a:gd name="T46" fmla="*/ 1536 w 5685"/>
                  <a:gd name="T47" fmla="*/ 2230 h 5715"/>
                  <a:gd name="T48" fmla="*/ 1551 w 5685"/>
                  <a:gd name="T49" fmla="*/ 2049 h 5715"/>
                  <a:gd name="T50" fmla="*/ 1726 w 5685"/>
                  <a:gd name="T51" fmla="*/ 1861 h 5715"/>
                  <a:gd name="T52" fmla="*/ 2094 w 5685"/>
                  <a:gd name="T53" fmla="*/ 1489 h 5715"/>
                  <a:gd name="T54" fmla="*/ 2125 w 5685"/>
                  <a:gd name="T55" fmla="*/ 1242 h 5715"/>
                  <a:gd name="T56" fmla="*/ 1462 w 5685"/>
                  <a:gd name="T57" fmla="*/ 551 h 5715"/>
                  <a:gd name="T58" fmla="*/ 1265 w 5685"/>
                  <a:gd name="T59" fmla="*/ 375 h 5715"/>
                  <a:gd name="T60" fmla="*/ 1232 w 5685"/>
                  <a:gd name="T61" fmla="*/ 6 h 5715"/>
                  <a:gd name="T62" fmla="*/ 1584 w 5685"/>
                  <a:gd name="T63" fmla="*/ 189 h 5715"/>
                  <a:gd name="T64" fmla="*/ 2291 w 5685"/>
                  <a:gd name="T65" fmla="*/ 898 h 5715"/>
                  <a:gd name="T66" fmla="*/ 2489 w 5685"/>
                  <a:gd name="T67" fmla="*/ 1264 h 5715"/>
                  <a:gd name="T68" fmla="*/ 2404 w 5685"/>
                  <a:gd name="T69" fmla="*/ 1643 h 5715"/>
                  <a:gd name="T70" fmla="*/ 1990 w 5685"/>
                  <a:gd name="T71" fmla="*/ 2088 h 5715"/>
                  <a:gd name="T72" fmla="*/ 2090 w 5685"/>
                  <a:gd name="T73" fmla="*/ 2537 h 5715"/>
                  <a:gd name="T74" fmla="*/ 2666 w 5685"/>
                  <a:gd name="T75" fmla="*/ 3202 h 5715"/>
                  <a:gd name="T76" fmla="*/ 3346 w 5685"/>
                  <a:gd name="T77" fmla="*/ 3725 h 5715"/>
                  <a:gd name="T78" fmla="*/ 4051 w 5685"/>
                  <a:gd name="T79" fmla="*/ 3298 h 5715"/>
                  <a:gd name="T80" fmla="*/ 4431 w 5685"/>
                  <a:gd name="T81" fmla="*/ 3215 h 5715"/>
                  <a:gd name="T82" fmla="*/ 4786 w 5685"/>
                  <a:gd name="T83" fmla="*/ 3407 h 5715"/>
                  <a:gd name="T84" fmla="*/ 5663 w 5685"/>
                  <a:gd name="T85" fmla="*/ 4396 h 5715"/>
                  <a:gd name="T86" fmla="*/ 5635 w 5685"/>
                  <a:gd name="T87" fmla="*/ 4784 h 5715"/>
                  <a:gd name="T88" fmla="*/ 5325 w 5685"/>
                  <a:gd name="T89" fmla="*/ 5161 h 5715"/>
                  <a:gd name="T90" fmla="*/ 5098 w 5685"/>
                  <a:gd name="T91" fmla="*/ 5396 h 5715"/>
                  <a:gd name="T92" fmla="*/ 4806 w 5685"/>
                  <a:gd name="T93" fmla="*/ 5617 h 5715"/>
                  <a:gd name="T94" fmla="*/ 4359 w 5685"/>
                  <a:gd name="T95" fmla="*/ 5715 h 5715"/>
                  <a:gd name="T96" fmla="*/ 3857 w 5685"/>
                  <a:gd name="T97" fmla="*/ 5645 h 5715"/>
                  <a:gd name="T98" fmla="*/ 3253 w 5685"/>
                  <a:gd name="T99" fmla="*/ 5427 h 5715"/>
                  <a:gd name="T100" fmla="*/ 2351 w 5685"/>
                  <a:gd name="T101" fmla="*/ 4913 h 5715"/>
                  <a:gd name="T102" fmla="*/ 1464 w 5685"/>
                  <a:gd name="T103" fmla="*/ 4161 h 5715"/>
                  <a:gd name="T104" fmla="*/ 735 w 5685"/>
                  <a:gd name="T105" fmla="*/ 3263 h 5715"/>
                  <a:gd name="T106" fmla="*/ 242 w 5685"/>
                  <a:gd name="T107" fmla="*/ 2362 h 5715"/>
                  <a:gd name="T108" fmla="*/ 55 w 5685"/>
                  <a:gd name="T109" fmla="*/ 1809 h 5715"/>
                  <a:gd name="T110" fmla="*/ 6 w 5685"/>
                  <a:gd name="T111" fmla="*/ 1225 h 5715"/>
                  <a:gd name="T112" fmla="*/ 159 w 5685"/>
                  <a:gd name="T113" fmla="*/ 780 h 5715"/>
                  <a:gd name="T114" fmla="*/ 787 w 5685"/>
                  <a:gd name="T115" fmla="*/ 131 h 5715"/>
                  <a:gd name="T116" fmla="*/ 1154 w 5685"/>
                  <a:gd name="T117" fmla="*/ 0 h 57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5685" h="5715">
                    <a:moveTo>
                      <a:pt x="5244" y="4756"/>
                    </a:moveTo>
                    <a:lnTo>
                      <a:pt x="5244" y="4756"/>
                    </a:lnTo>
                    <a:lnTo>
                      <a:pt x="5244" y="4756"/>
                    </a:lnTo>
                    <a:lnTo>
                      <a:pt x="5244" y="4756"/>
                    </a:lnTo>
                    <a:close/>
                    <a:moveTo>
                      <a:pt x="1158" y="346"/>
                    </a:moveTo>
                    <a:lnTo>
                      <a:pt x="1108" y="351"/>
                    </a:lnTo>
                    <a:lnTo>
                      <a:pt x="1060" y="370"/>
                    </a:lnTo>
                    <a:lnTo>
                      <a:pt x="1010" y="397"/>
                    </a:lnTo>
                    <a:lnTo>
                      <a:pt x="964" y="436"/>
                    </a:lnTo>
                    <a:lnTo>
                      <a:pt x="526" y="874"/>
                    </a:lnTo>
                    <a:lnTo>
                      <a:pt x="478" y="928"/>
                    </a:lnTo>
                    <a:lnTo>
                      <a:pt x="436" y="987"/>
                    </a:lnTo>
                    <a:lnTo>
                      <a:pt x="403" y="1048"/>
                    </a:lnTo>
                    <a:lnTo>
                      <a:pt x="379" y="1112"/>
                    </a:lnTo>
                    <a:lnTo>
                      <a:pt x="360" y="1181"/>
                    </a:lnTo>
                    <a:lnTo>
                      <a:pt x="351" y="1255"/>
                    </a:lnTo>
                    <a:lnTo>
                      <a:pt x="345" y="1343"/>
                    </a:lnTo>
                    <a:lnTo>
                      <a:pt x="347" y="1434"/>
                    </a:lnTo>
                    <a:lnTo>
                      <a:pt x="356" y="1526"/>
                    </a:lnTo>
                    <a:lnTo>
                      <a:pt x="369" y="1622"/>
                    </a:lnTo>
                    <a:lnTo>
                      <a:pt x="391" y="1724"/>
                    </a:lnTo>
                    <a:lnTo>
                      <a:pt x="417" y="1829"/>
                    </a:lnTo>
                    <a:lnTo>
                      <a:pt x="452" y="1938"/>
                    </a:lnTo>
                    <a:lnTo>
                      <a:pt x="493" y="2055"/>
                    </a:lnTo>
                    <a:lnTo>
                      <a:pt x="561" y="2229"/>
                    </a:lnTo>
                    <a:lnTo>
                      <a:pt x="637" y="2399"/>
                    </a:lnTo>
                    <a:lnTo>
                      <a:pt x="722" y="2569"/>
                    </a:lnTo>
                    <a:lnTo>
                      <a:pt x="814" y="2737"/>
                    </a:lnTo>
                    <a:lnTo>
                      <a:pt x="914" y="2907"/>
                    </a:lnTo>
                    <a:lnTo>
                      <a:pt x="1025" y="3075"/>
                    </a:lnTo>
                    <a:lnTo>
                      <a:pt x="1145" y="3245"/>
                    </a:lnTo>
                    <a:lnTo>
                      <a:pt x="1274" y="3417"/>
                    </a:lnTo>
                    <a:lnTo>
                      <a:pt x="1414" y="3590"/>
                    </a:lnTo>
                    <a:lnTo>
                      <a:pt x="1577" y="3775"/>
                    </a:lnTo>
                    <a:lnTo>
                      <a:pt x="1745" y="3953"/>
                    </a:lnTo>
                    <a:lnTo>
                      <a:pt x="1918" y="4123"/>
                    </a:lnTo>
                    <a:lnTo>
                      <a:pt x="2099" y="4283"/>
                    </a:lnTo>
                    <a:lnTo>
                      <a:pt x="2286" y="4437"/>
                    </a:lnTo>
                    <a:lnTo>
                      <a:pt x="2478" y="4581"/>
                    </a:lnTo>
                    <a:lnTo>
                      <a:pt x="2675" y="4716"/>
                    </a:lnTo>
                    <a:lnTo>
                      <a:pt x="2879" y="4843"/>
                    </a:lnTo>
                    <a:lnTo>
                      <a:pt x="3089" y="4961"/>
                    </a:lnTo>
                    <a:lnTo>
                      <a:pt x="3303" y="5070"/>
                    </a:lnTo>
                    <a:lnTo>
                      <a:pt x="3407" y="5119"/>
                    </a:lnTo>
                    <a:lnTo>
                      <a:pt x="3517" y="5168"/>
                    </a:lnTo>
                    <a:lnTo>
                      <a:pt x="3636" y="5215"/>
                    </a:lnTo>
                    <a:lnTo>
                      <a:pt x="3759" y="5259"/>
                    </a:lnTo>
                    <a:lnTo>
                      <a:pt x="3889" y="5298"/>
                    </a:lnTo>
                    <a:lnTo>
                      <a:pt x="4022" y="5331"/>
                    </a:lnTo>
                    <a:lnTo>
                      <a:pt x="4160" y="5355"/>
                    </a:lnTo>
                    <a:lnTo>
                      <a:pt x="4300" y="5370"/>
                    </a:lnTo>
                    <a:lnTo>
                      <a:pt x="4330" y="5372"/>
                    </a:lnTo>
                    <a:lnTo>
                      <a:pt x="4359" y="5372"/>
                    </a:lnTo>
                    <a:lnTo>
                      <a:pt x="4443" y="5368"/>
                    </a:lnTo>
                    <a:lnTo>
                      <a:pt x="4520" y="5355"/>
                    </a:lnTo>
                    <a:lnTo>
                      <a:pt x="4592" y="5335"/>
                    </a:lnTo>
                    <a:lnTo>
                      <a:pt x="4660" y="5307"/>
                    </a:lnTo>
                    <a:lnTo>
                      <a:pt x="4723" y="5268"/>
                    </a:lnTo>
                    <a:lnTo>
                      <a:pt x="4784" y="5222"/>
                    </a:lnTo>
                    <a:lnTo>
                      <a:pt x="4841" y="5168"/>
                    </a:lnTo>
                    <a:lnTo>
                      <a:pt x="4921" y="5078"/>
                    </a:lnTo>
                    <a:lnTo>
                      <a:pt x="5004" y="4993"/>
                    </a:lnTo>
                    <a:lnTo>
                      <a:pt x="5087" y="4912"/>
                    </a:lnTo>
                    <a:lnTo>
                      <a:pt x="5168" y="4834"/>
                    </a:lnTo>
                    <a:lnTo>
                      <a:pt x="5244" y="4756"/>
                    </a:lnTo>
                    <a:lnTo>
                      <a:pt x="5286" y="4705"/>
                    </a:lnTo>
                    <a:lnTo>
                      <a:pt x="5318" y="4655"/>
                    </a:lnTo>
                    <a:lnTo>
                      <a:pt x="5336" y="4603"/>
                    </a:lnTo>
                    <a:lnTo>
                      <a:pt x="5342" y="4553"/>
                    </a:lnTo>
                    <a:lnTo>
                      <a:pt x="5336" y="4503"/>
                    </a:lnTo>
                    <a:lnTo>
                      <a:pt x="5316" y="4453"/>
                    </a:lnTo>
                    <a:lnTo>
                      <a:pt x="5286" y="4403"/>
                    </a:lnTo>
                    <a:lnTo>
                      <a:pt x="5242" y="4355"/>
                    </a:lnTo>
                    <a:lnTo>
                      <a:pt x="4535" y="3648"/>
                    </a:lnTo>
                    <a:lnTo>
                      <a:pt x="4513" y="3625"/>
                    </a:lnTo>
                    <a:lnTo>
                      <a:pt x="4487" y="3603"/>
                    </a:lnTo>
                    <a:lnTo>
                      <a:pt x="4457" y="3583"/>
                    </a:lnTo>
                    <a:lnTo>
                      <a:pt x="4426" y="3568"/>
                    </a:lnTo>
                    <a:lnTo>
                      <a:pt x="4389" y="3557"/>
                    </a:lnTo>
                    <a:lnTo>
                      <a:pt x="4350" y="3553"/>
                    </a:lnTo>
                    <a:lnTo>
                      <a:pt x="4311" y="3557"/>
                    </a:lnTo>
                    <a:lnTo>
                      <a:pt x="4274" y="3568"/>
                    </a:lnTo>
                    <a:lnTo>
                      <a:pt x="4239" y="3585"/>
                    </a:lnTo>
                    <a:lnTo>
                      <a:pt x="4210" y="3605"/>
                    </a:lnTo>
                    <a:lnTo>
                      <a:pt x="4182" y="3627"/>
                    </a:lnTo>
                    <a:lnTo>
                      <a:pt x="4158" y="3649"/>
                    </a:lnTo>
                    <a:lnTo>
                      <a:pt x="3721" y="4087"/>
                    </a:lnTo>
                    <a:lnTo>
                      <a:pt x="3708" y="4099"/>
                    </a:lnTo>
                    <a:lnTo>
                      <a:pt x="3691" y="4115"/>
                    </a:lnTo>
                    <a:lnTo>
                      <a:pt x="3667" y="4132"/>
                    </a:lnTo>
                    <a:lnTo>
                      <a:pt x="3639" y="4148"/>
                    </a:lnTo>
                    <a:lnTo>
                      <a:pt x="3606" y="4161"/>
                    </a:lnTo>
                    <a:lnTo>
                      <a:pt x="3569" y="4172"/>
                    </a:lnTo>
                    <a:lnTo>
                      <a:pt x="3525" y="4176"/>
                    </a:lnTo>
                    <a:lnTo>
                      <a:pt x="3484" y="4172"/>
                    </a:lnTo>
                    <a:lnTo>
                      <a:pt x="3442" y="4161"/>
                    </a:lnTo>
                    <a:lnTo>
                      <a:pt x="3399" y="4143"/>
                    </a:lnTo>
                    <a:lnTo>
                      <a:pt x="3392" y="4139"/>
                    </a:lnTo>
                    <a:lnTo>
                      <a:pt x="3383" y="4135"/>
                    </a:lnTo>
                    <a:lnTo>
                      <a:pt x="3324" y="4100"/>
                    </a:lnTo>
                    <a:lnTo>
                      <a:pt x="3257" y="4067"/>
                    </a:lnTo>
                    <a:lnTo>
                      <a:pt x="3180" y="4026"/>
                    </a:lnTo>
                    <a:lnTo>
                      <a:pt x="3100" y="3980"/>
                    </a:lnTo>
                    <a:lnTo>
                      <a:pt x="2927" y="3866"/>
                    </a:lnTo>
                    <a:lnTo>
                      <a:pt x="2757" y="3738"/>
                    </a:lnTo>
                    <a:lnTo>
                      <a:pt x="2591" y="3601"/>
                    </a:lnTo>
                    <a:lnTo>
                      <a:pt x="2430" y="3455"/>
                    </a:lnTo>
                    <a:lnTo>
                      <a:pt x="2271" y="3297"/>
                    </a:lnTo>
                    <a:lnTo>
                      <a:pt x="2116" y="3127"/>
                    </a:lnTo>
                    <a:lnTo>
                      <a:pt x="1963" y="2947"/>
                    </a:lnTo>
                    <a:lnTo>
                      <a:pt x="1963" y="2945"/>
                    </a:lnTo>
                    <a:lnTo>
                      <a:pt x="1883" y="2842"/>
                    </a:lnTo>
                    <a:lnTo>
                      <a:pt x="1811" y="2742"/>
                    </a:lnTo>
                    <a:lnTo>
                      <a:pt x="1747" y="2646"/>
                    </a:lnTo>
                    <a:lnTo>
                      <a:pt x="1688" y="2550"/>
                    </a:lnTo>
                    <a:lnTo>
                      <a:pt x="1636" y="2458"/>
                    </a:lnTo>
                    <a:lnTo>
                      <a:pt x="1590" y="2363"/>
                    </a:lnTo>
                    <a:lnTo>
                      <a:pt x="1549" y="2271"/>
                    </a:lnTo>
                    <a:lnTo>
                      <a:pt x="1545" y="2258"/>
                    </a:lnTo>
                    <a:lnTo>
                      <a:pt x="1536" y="2230"/>
                    </a:lnTo>
                    <a:lnTo>
                      <a:pt x="1531" y="2199"/>
                    </a:lnTo>
                    <a:lnTo>
                      <a:pt x="1527" y="2164"/>
                    </a:lnTo>
                    <a:lnTo>
                      <a:pt x="1529" y="2127"/>
                    </a:lnTo>
                    <a:lnTo>
                      <a:pt x="1536" y="2090"/>
                    </a:lnTo>
                    <a:lnTo>
                      <a:pt x="1551" y="2049"/>
                    </a:lnTo>
                    <a:lnTo>
                      <a:pt x="1577" y="2009"/>
                    </a:lnTo>
                    <a:lnTo>
                      <a:pt x="1612" y="1968"/>
                    </a:lnTo>
                    <a:lnTo>
                      <a:pt x="1614" y="1964"/>
                    </a:lnTo>
                    <a:lnTo>
                      <a:pt x="1617" y="1962"/>
                    </a:lnTo>
                    <a:lnTo>
                      <a:pt x="1726" y="1861"/>
                    </a:lnTo>
                    <a:lnTo>
                      <a:pt x="1834" y="1757"/>
                    </a:lnTo>
                    <a:lnTo>
                      <a:pt x="1939" y="1650"/>
                    </a:lnTo>
                    <a:lnTo>
                      <a:pt x="1994" y="1595"/>
                    </a:lnTo>
                    <a:lnTo>
                      <a:pt x="2050" y="1539"/>
                    </a:lnTo>
                    <a:lnTo>
                      <a:pt x="2094" y="1489"/>
                    </a:lnTo>
                    <a:lnTo>
                      <a:pt x="2125" y="1439"/>
                    </a:lnTo>
                    <a:lnTo>
                      <a:pt x="2144" y="1390"/>
                    </a:lnTo>
                    <a:lnTo>
                      <a:pt x="2151" y="1342"/>
                    </a:lnTo>
                    <a:lnTo>
                      <a:pt x="2144" y="1292"/>
                    </a:lnTo>
                    <a:lnTo>
                      <a:pt x="2125" y="1242"/>
                    </a:lnTo>
                    <a:lnTo>
                      <a:pt x="2094" y="1194"/>
                    </a:lnTo>
                    <a:lnTo>
                      <a:pt x="2050" y="1142"/>
                    </a:lnTo>
                    <a:lnTo>
                      <a:pt x="1701" y="793"/>
                    </a:lnTo>
                    <a:lnTo>
                      <a:pt x="1579" y="669"/>
                    </a:lnTo>
                    <a:lnTo>
                      <a:pt x="1462" y="551"/>
                    </a:lnTo>
                    <a:lnTo>
                      <a:pt x="1348" y="440"/>
                    </a:lnTo>
                    <a:lnTo>
                      <a:pt x="1344" y="436"/>
                    </a:lnTo>
                    <a:lnTo>
                      <a:pt x="1322" y="414"/>
                    </a:lnTo>
                    <a:lnTo>
                      <a:pt x="1296" y="394"/>
                    </a:lnTo>
                    <a:lnTo>
                      <a:pt x="1265" y="375"/>
                    </a:lnTo>
                    <a:lnTo>
                      <a:pt x="1233" y="360"/>
                    </a:lnTo>
                    <a:lnTo>
                      <a:pt x="1196" y="349"/>
                    </a:lnTo>
                    <a:lnTo>
                      <a:pt x="1158" y="346"/>
                    </a:lnTo>
                    <a:close/>
                    <a:moveTo>
                      <a:pt x="1154" y="0"/>
                    </a:moveTo>
                    <a:lnTo>
                      <a:pt x="1232" y="6"/>
                    </a:lnTo>
                    <a:lnTo>
                      <a:pt x="1307" y="22"/>
                    </a:lnTo>
                    <a:lnTo>
                      <a:pt x="1381" y="48"/>
                    </a:lnTo>
                    <a:lnTo>
                      <a:pt x="1451" y="85"/>
                    </a:lnTo>
                    <a:lnTo>
                      <a:pt x="1520" y="131"/>
                    </a:lnTo>
                    <a:lnTo>
                      <a:pt x="1584" y="189"/>
                    </a:lnTo>
                    <a:lnTo>
                      <a:pt x="1706" y="307"/>
                    </a:lnTo>
                    <a:lnTo>
                      <a:pt x="1824" y="427"/>
                    </a:lnTo>
                    <a:lnTo>
                      <a:pt x="1883" y="488"/>
                    </a:lnTo>
                    <a:lnTo>
                      <a:pt x="1942" y="549"/>
                    </a:lnTo>
                    <a:lnTo>
                      <a:pt x="2291" y="898"/>
                    </a:lnTo>
                    <a:lnTo>
                      <a:pt x="2354" y="966"/>
                    </a:lnTo>
                    <a:lnTo>
                      <a:pt x="2404" y="1039"/>
                    </a:lnTo>
                    <a:lnTo>
                      <a:pt x="2443" y="1112"/>
                    </a:lnTo>
                    <a:lnTo>
                      <a:pt x="2471" y="1188"/>
                    </a:lnTo>
                    <a:lnTo>
                      <a:pt x="2489" y="1264"/>
                    </a:lnTo>
                    <a:lnTo>
                      <a:pt x="2495" y="1342"/>
                    </a:lnTo>
                    <a:lnTo>
                      <a:pt x="2489" y="1417"/>
                    </a:lnTo>
                    <a:lnTo>
                      <a:pt x="2471" y="1495"/>
                    </a:lnTo>
                    <a:lnTo>
                      <a:pt x="2443" y="1571"/>
                    </a:lnTo>
                    <a:lnTo>
                      <a:pt x="2404" y="1643"/>
                    </a:lnTo>
                    <a:lnTo>
                      <a:pt x="2354" y="1715"/>
                    </a:lnTo>
                    <a:lnTo>
                      <a:pt x="2291" y="1783"/>
                    </a:lnTo>
                    <a:lnTo>
                      <a:pt x="2184" y="1892"/>
                    </a:lnTo>
                    <a:lnTo>
                      <a:pt x="2088" y="1990"/>
                    </a:lnTo>
                    <a:lnTo>
                      <a:pt x="1990" y="2088"/>
                    </a:lnTo>
                    <a:lnTo>
                      <a:pt x="1887" y="2184"/>
                    </a:lnTo>
                    <a:lnTo>
                      <a:pt x="1930" y="2271"/>
                    </a:lnTo>
                    <a:lnTo>
                      <a:pt x="1978" y="2358"/>
                    </a:lnTo>
                    <a:lnTo>
                      <a:pt x="2029" y="2447"/>
                    </a:lnTo>
                    <a:lnTo>
                      <a:pt x="2090" y="2537"/>
                    </a:lnTo>
                    <a:lnTo>
                      <a:pt x="2158" y="2631"/>
                    </a:lnTo>
                    <a:lnTo>
                      <a:pt x="2234" y="2729"/>
                    </a:lnTo>
                    <a:lnTo>
                      <a:pt x="2376" y="2899"/>
                    </a:lnTo>
                    <a:lnTo>
                      <a:pt x="2520" y="3056"/>
                    </a:lnTo>
                    <a:lnTo>
                      <a:pt x="2666" y="3202"/>
                    </a:lnTo>
                    <a:lnTo>
                      <a:pt x="2818" y="3339"/>
                    </a:lnTo>
                    <a:lnTo>
                      <a:pt x="2969" y="3467"/>
                    </a:lnTo>
                    <a:lnTo>
                      <a:pt x="3126" y="3583"/>
                    </a:lnTo>
                    <a:lnTo>
                      <a:pt x="3287" y="3690"/>
                    </a:lnTo>
                    <a:lnTo>
                      <a:pt x="3346" y="3725"/>
                    </a:lnTo>
                    <a:lnTo>
                      <a:pt x="3412" y="3759"/>
                    </a:lnTo>
                    <a:lnTo>
                      <a:pt x="3512" y="3810"/>
                    </a:lnTo>
                    <a:lnTo>
                      <a:pt x="3916" y="3406"/>
                    </a:lnTo>
                    <a:lnTo>
                      <a:pt x="3983" y="3346"/>
                    </a:lnTo>
                    <a:lnTo>
                      <a:pt x="4051" y="3298"/>
                    </a:lnTo>
                    <a:lnTo>
                      <a:pt x="4125" y="3260"/>
                    </a:lnTo>
                    <a:lnTo>
                      <a:pt x="4199" y="3232"/>
                    </a:lnTo>
                    <a:lnTo>
                      <a:pt x="4274" y="3215"/>
                    </a:lnTo>
                    <a:lnTo>
                      <a:pt x="4354" y="3210"/>
                    </a:lnTo>
                    <a:lnTo>
                      <a:pt x="4431" y="3215"/>
                    </a:lnTo>
                    <a:lnTo>
                      <a:pt x="4509" y="3232"/>
                    </a:lnTo>
                    <a:lnTo>
                      <a:pt x="4583" y="3260"/>
                    </a:lnTo>
                    <a:lnTo>
                      <a:pt x="4653" y="3298"/>
                    </a:lnTo>
                    <a:lnTo>
                      <a:pt x="4721" y="3348"/>
                    </a:lnTo>
                    <a:lnTo>
                      <a:pt x="4786" y="3407"/>
                    </a:lnTo>
                    <a:lnTo>
                      <a:pt x="5488" y="4113"/>
                    </a:lnTo>
                    <a:lnTo>
                      <a:pt x="5549" y="4178"/>
                    </a:lnTo>
                    <a:lnTo>
                      <a:pt x="5597" y="4248"/>
                    </a:lnTo>
                    <a:lnTo>
                      <a:pt x="5635" y="4320"/>
                    </a:lnTo>
                    <a:lnTo>
                      <a:pt x="5663" y="4396"/>
                    </a:lnTo>
                    <a:lnTo>
                      <a:pt x="5680" y="4474"/>
                    </a:lnTo>
                    <a:lnTo>
                      <a:pt x="5685" y="4551"/>
                    </a:lnTo>
                    <a:lnTo>
                      <a:pt x="5680" y="4631"/>
                    </a:lnTo>
                    <a:lnTo>
                      <a:pt x="5663" y="4708"/>
                    </a:lnTo>
                    <a:lnTo>
                      <a:pt x="5635" y="4784"/>
                    </a:lnTo>
                    <a:lnTo>
                      <a:pt x="5598" y="4856"/>
                    </a:lnTo>
                    <a:lnTo>
                      <a:pt x="5550" y="4928"/>
                    </a:lnTo>
                    <a:lnTo>
                      <a:pt x="5491" y="4995"/>
                    </a:lnTo>
                    <a:lnTo>
                      <a:pt x="5408" y="5080"/>
                    </a:lnTo>
                    <a:lnTo>
                      <a:pt x="5325" y="5161"/>
                    </a:lnTo>
                    <a:lnTo>
                      <a:pt x="5248" y="5237"/>
                    </a:lnTo>
                    <a:lnTo>
                      <a:pt x="5172" y="5314"/>
                    </a:lnTo>
                    <a:lnTo>
                      <a:pt x="5102" y="5392"/>
                    </a:lnTo>
                    <a:lnTo>
                      <a:pt x="5100" y="5394"/>
                    </a:lnTo>
                    <a:lnTo>
                      <a:pt x="5098" y="5396"/>
                    </a:lnTo>
                    <a:lnTo>
                      <a:pt x="5096" y="5398"/>
                    </a:lnTo>
                    <a:lnTo>
                      <a:pt x="5030" y="5464"/>
                    </a:lnTo>
                    <a:lnTo>
                      <a:pt x="4960" y="5523"/>
                    </a:lnTo>
                    <a:lnTo>
                      <a:pt x="4884" y="5575"/>
                    </a:lnTo>
                    <a:lnTo>
                      <a:pt x="4806" y="5617"/>
                    </a:lnTo>
                    <a:lnTo>
                      <a:pt x="4723" y="5653"/>
                    </a:lnTo>
                    <a:lnTo>
                      <a:pt x="4638" y="5680"/>
                    </a:lnTo>
                    <a:lnTo>
                      <a:pt x="4548" y="5701"/>
                    </a:lnTo>
                    <a:lnTo>
                      <a:pt x="4455" y="5712"/>
                    </a:lnTo>
                    <a:lnTo>
                      <a:pt x="4359" y="5715"/>
                    </a:lnTo>
                    <a:lnTo>
                      <a:pt x="4319" y="5715"/>
                    </a:lnTo>
                    <a:lnTo>
                      <a:pt x="4278" y="5714"/>
                    </a:lnTo>
                    <a:lnTo>
                      <a:pt x="4134" y="5699"/>
                    </a:lnTo>
                    <a:lnTo>
                      <a:pt x="3992" y="5677"/>
                    </a:lnTo>
                    <a:lnTo>
                      <a:pt x="3857" y="5645"/>
                    </a:lnTo>
                    <a:lnTo>
                      <a:pt x="3724" y="5608"/>
                    </a:lnTo>
                    <a:lnTo>
                      <a:pt x="3599" y="5568"/>
                    </a:lnTo>
                    <a:lnTo>
                      <a:pt x="3477" y="5523"/>
                    </a:lnTo>
                    <a:lnTo>
                      <a:pt x="3362" y="5475"/>
                    </a:lnTo>
                    <a:lnTo>
                      <a:pt x="3253" y="5427"/>
                    </a:lnTo>
                    <a:lnTo>
                      <a:pt x="3152" y="5381"/>
                    </a:lnTo>
                    <a:lnTo>
                      <a:pt x="2945" y="5276"/>
                    </a:lnTo>
                    <a:lnTo>
                      <a:pt x="2742" y="5161"/>
                    </a:lnTo>
                    <a:lnTo>
                      <a:pt x="2544" y="5041"/>
                    </a:lnTo>
                    <a:lnTo>
                      <a:pt x="2351" y="4913"/>
                    </a:lnTo>
                    <a:lnTo>
                      <a:pt x="2162" y="4777"/>
                    </a:lnTo>
                    <a:lnTo>
                      <a:pt x="1979" y="4634"/>
                    </a:lnTo>
                    <a:lnTo>
                      <a:pt x="1802" y="4483"/>
                    </a:lnTo>
                    <a:lnTo>
                      <a:pt x="1630" y="4326"/>
                    </a:lnTo>
                    <a:lnTo>
                      <a:pt x="1464" y="4161"/>
                    </a:lnTo>
                    <a:lnTo>
                      <a:pt x="1304" y="3989"/>
                    </a:lnTo>
                    <a:lnTo>
                      <a:pt x="1147" y="3810"/>
                    </a:lnTo>
                    <a:lnTo>
                      <a:pt x="999" y="3625"/>
                    </a:lnTo>
                    <a:lnTo>
                      <a:pt x="860" y="3444"/>
                    </a:lnTo>
                    <a:lnTo>
                      <a:pt x="735" y="3263"/>
                    </a:lnTo>
                    <a:lnTo>
                      <a:pt x="617" y="3084"/>
                    </a:lnTo>
                    <a:lnTo>
                      <a:pt x="510" y="2905"/>
                    </a:lnTo>
                    <a:lnTo>
                      <a:pt x="412" y="2724"/>
                    </a:lnTo>
                    <a:lnTo>
                      <a:pt x="323" y="2543"/>
                    </a:lnTo>
                    <a:lnTo>
                      <a:pt x="242" y="2362"/>
                    </a:lnTo>
                    <a:lnTo>
                      <a:pt x="168" y="2175"/>
                    </a:lnTo>
                    <a:lnTo>
                      <a:pt x="140" y="2095"/>
                    </a:lnTo>
                    <a:lnTo>
                      <a:pt x="111" y="2007"/>
                    </a:lnTo>
                    <a:lnTo>
                      <a:pt x="81" y="1911"/>
                    </a:lnTo>
                    <a:lnTo>
                      <a:pt x="55" y="1809"/>
                    </a:lnTo>
                    <a:lnTo>
                      <a:pt x="33" y="1700"/>
                    </a:lnTo>
                    <a:lnTo>
                      <a:pt x="15" y="1587"/>
                    </a:lnTo>
                    <a:lnTo>
                      <a:pt x="4" y="1471"/>
                    </a:lnTo>
                    <a:lnTo>
                      <a:pt x="0" y="1349"/>
                    </a:lnTo>
                    <a:lnTo>
                      <a:pt x="6" y="1225"/>
                    </a:lnTo>
                    <a:lnTo>
                      <a:pt x="18" y="1129"/>
                    </a:lnTo>
                    <a:lnTo>
                      <a:pt x="41" y="1035"/>
                    </a:lnTo>
                    <a:lnTo>
                      <a:pt x="70" y="946"/>
                    </a:lnTo>
                    <a:lnTo>
                      <a:pt x="111" y="861"/>
                    </a:lnTo>
                    <a:lnTo>
                      <a:pt x="159" y="780"/>
                    </a:lnTo>
                    <a:lnTo>
                      <a:pt x="216" y="702"/>
                    </a:lnTo>
                    <a:lnTo>
                      <a:pt x="283" y="630"/>
                    </a:lnTo>
                    <a:lnTo>
                      <a:pt x="716" y="190"/>
                    </a:lnTo>
                    <a:lnTo>
                      <a:pt x="720" y="189"/>
                    </a:lnTo>
                    <a:lnTo>
                      <a:pt x="787" y="131"/>
                    </a:lnTo>
                    <a:lnTo>
                      <a:pt x="855" y="85"/>
                    </a:lnTo>
                    <a:lnTo>
                      <a:pt x="927" y="48"/>
                    </a:lnTo>
                    <a:lnTo>
                      <a:pt x="1001" y="22"/>
                    </a:lnTo>
                    <a:lnTo>
                      <a:pt x="1076" y="6"/>
                    </a:lnTo>
                    <a:lnTo>
                      <a:pt x="11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5" name="Freeform 14"/>
              <p:cNvSpPr>
                <a:spLocks/>
              </p:cNvSpPr>
              <p:nvPr/>
            </p:nvSpPr>
            <p:spPr bwMode="auto">
              <a:xfrm>
                <a:off x="11061701" y="2900363"/>
                <a:ext cx="2281238" cy="2284413"/>
              </a:xfrm>
              <a:custGeom>
                <a:avLst/>
                <a:gdLst>
                  <a:gd name="T0" fmla="*/ 201 w 2875"/>
                  <a:gd name="T1" fmla="*/ 4 h 2877"/>
                  <a:gd name="T2" fmla="*/ 559 w 2875"/>
                  <a:gd name="T3" fmla="*/ 85 h 2877"/>
                  <a:gd name="T4" fmla="*/ 903 w 2875"/>
                  <a:gd name="T5" fmla="*/ 205 h 2877"/>
                  <a:gd name="T6" fmla="*/ 1229 w 2875"/>
                  <a:gd name="T7" fmla="*/ 364 h 2877"/>
                  <a:gd name="T8" fmla="*/ 1538 w 2875"/>
                  <a:gd name="T9" fmla="*/ 558 h 2877"/>
                  <a:gd name="T10" fmla="*/ 1824 w 2875"/>
                  <a:gd name="T11" fmla="*/ 789 h 2877"/>
                  <a:gd name="T12" fmla="*/ 2088 w 2875"/>
                  <a:gd name="T13" fmla="*/ 1051 h 2877"/>
                  <a:gd name="T14" fmla="*/ 2317 w 2875"/>
                  <a:gd name="T15" fmla="*/ 1338 h 2877"/>
                  <a:gd name="T16" fmla="*/ 2511 w 2875"/>
                  <a:gd name="T17" fmla="*/ 1646 h 2877"/>
                  <a:gd name="T18" fmla="*/ 2670 w 2875"/>
                  <a:gd name="T19" fmla="*/ 1975 h 2877"/>
                  <a:gd name="T20" fmla="*/ 2790 w 2875"/>
                  <a:gd name="T21" fmla="*/ 2319 h 2877"/>
                  <a:gd name="T22" fmla="*/ 2873 w 2875"/>
                  <a:gd name="T23" fmla="*/ 2676 h 2877"/>
                  <a:gd name="T24" fmla="*/ 2867 w 2875"/>
                  <a:gd name="T25" fmla="*/ 2753 h 2877"/>
                  <a:gd name="T26" fmla="*/ 2830 w 2875"/>
                  <a:gd name="T27" fmla="*/ 2820 h 2877"/>
                  <a:gd name="T28" fmla="*/ 2769 w 2875"/>
                  <a:gd name="T29" fmla="*/ 2864 h 2877"/>
                  <a:gd name="T30" fmla="*/ 2721 w 2875"/>
                  <a:gd name="T31" fmla="*/ 2875 h 2877"/>
                  <a:gd name="T32" fmla="*/ 2701 w 2875"/>
                  <a:gd name="T33" fmla="*/ 2877 h 2877"/>
                  <a:gd name="T34" fmla="*/ 2623 w 2875"/>
                  <a:gd name="T35" fmla="*/ 2859 h 2877"/>
                  <a:gd name="T36" fmla="*/ 2563 w 2875"/>
                  <a:gd name="T37" fmla="*/ 2807 h 2877"/>
                  <a:gd name="T38" fmla="*/ 2531 w 2875"/>
                  <a:gd name="T39" fmla="*/ 2733 h 2877"/>
                  <a:gd name="T40" fmla="*/ 2459 w 2875"/>
                  <a:gd name="T41" fmla="*/ 2413 h 2877"/>
                  <a:gd name="T42" fmla="*/ 2352 w 2875"/>
                  <a:gd name="T43" fmla="*/ 2106 h 2877"/>
                  <a:gd name="T44" fmla="*/ 2210 w 2875"/>
                  <a:gd name="T45" fmla="*/ 1813 h 2877"/>
                  <a:gd name="T46" fmla="*/ 2036 w 2875"/>
                  <a:gd name="T47" fmla="*/ 1537 h 2877"/>
                  <a:gd name="T48" fmla="*/ 1831 w 2875"/>
                  <a:gd name="T49" fmla="*/ 1280 h 2877"/>
                  <a:gd name="T50" fmla="*/ 1595 w 2875"/>
                  <a:gd name="T51" fmla="*/ 1046 h 2877"/>
                  <a:gd name="T52" fmla="*/ 1338 w 2875"/>
                  <a:gd name="T53" fmla="*/ 841 h 2877"/>
                  <a:gd name="T54" fmla="*/ 1063 w 2875"/>
                  <a:gd name="T55" fmla="*/ 665 h 2877"/>
                  <a:gd name="T56" fmla="*/ 772 w 2875"/>
                  <a:gd name="T57" fmla="*/ 525 h 2877"/>
                  <a:gd name="T58" fmla="*/ 463 w 2875"/>
                  <a:gd name="T59" fmla="*/ 418 h 2877"/>
                  <a:gd name="T60" fmla="*/ 144 w 2875"/>
                  <a:gd name="T61" fmla="*/ 344 h 2877"/>
                  <a:gd name="T62" fmla="*/ 72 w 2875"/>
                  <a:gd name="T63" fmla="*/ 314 h 2877"/>
                  <a:gd name="T64" fmla="*/ 22 w 2875"/>
                  <a:gd name="T65" fmla="*/ 257 h 2877"/>
                  <a:gd name="T66" fmla="*/ 0 w 2875"/>
                  <a:gd name="T67" fmla="*/ 185 h 2877"/>
                  <a:gd name="T68" fmla="*/ 13 w 2875"/>
                  <a:gd name="T69" fmla="*/ 105 h 2877"/>
                  <a:gd name="T70" fmla="*/ 57 w 2875"/>
                  <a:gd name="T71" fmla="*/ 44 h 2877"/>
                  <a:gd name="T72" fmla="*/ 123 w 2875"/>
                  <a:gd name="T73" fmla="*/ 7 h 28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875" h="2877">
                    <a:moveTo>
                      <a:pt x="160" y="0"/>
                    </a:moveTo>
                    <a:lnTo>
                      <a:pt x="201" y="4"/>
                    </a:lnTo>
                    <a:lnTo>
                      <a:pt x="382" y="39"/>
                    </a:lnTo>
                    <a:lnTo>
                      <a:pt x="559" y="85"/>
                    </a:lnTo>
                    <a:lnTo>
                      <a:pt x="733" y="140"/>
                    </a:lnTo>
                    <a:lnTo>
                      <a:pt x="903" y="205"/>
                    </a:lnTo>
                    <a:lnTo>
                      <a:pt x="1069" y="281"/>
                    </a:lnTo>
                    <a:lnTo>
                      <a:pt x="1229" y="364"/>
                    </a:lnTo>
                    <a:lnTo>
                      <a:pt x="1386" y="456"/>
                    </a:lnTo>
                    <a:lnTo>
                      <a:pt x="1538" y="558"/>
                    </a:lnTo>
                    <a:lnTo>
                      <a:pt x="1684" y="669"/>
                    </a:lnTo>
                    <a:lnTo>
                      <a:pt x="1824" y="789"/>
                    </a:lnTo>
                    <a:lnTo>
                      <a:pt x="1959" y="916"/>
                    </a:lnTo>
                    <a:lnTo>
                      <a:pt x="2088" y="1051"/>
                    </a:lnTo>
                    <a:lnTo>
                      <a:pt x="2206" y="1192"/>
                    </a:lnTo>
                    <a:lnTo>
                      <a:pt x="2317" y="1338"/>
                    </a:lnTo>
                    <a:lnTo>
                      <a:pt x="2419" y="1489"/>
                    </a:lnTo>
                    <a:lnTo>
                      <a:pt x="2511" y="1646"/>
                    </a:lnTo>
                    <a:lnTo>
                      <a:pt x="2596" y="1809"/>
                    </a:lnTo>
                    <a:lnTo>
                      <a:pt x="2670" y="1975"/>
                    </a:lnTo>
                    <a:lnTo>
                      <a:pt x="2734" y="2145"/>
                    </a:lnTo>
                    <a:lnTo>
                      <a:pt x="2790" y="2319"/>
                    </a:lnTo>
                    <a:lnTo>
                      <a:pt x="2836" y="2496"/>
                    </a:lnTo>
                    <a:lnTo>
                      <a:pt x="2873" y="2676"/>
                    </a:lnTo>
                    <a:lnTo>
                      <a:pt x="2875" y="2716"/>
                    </a:lnTo>
                    <a:lnTo>
                      <a:pt x="2867" y="2753"/>
                    </a:lnTo>
                    <a:lnTo>
                      <a:pt x="2852" y="2788"/>
                    </a:lnTo>
                    <a:lnTo>
                      <a:pt x="2830" y="2820"/>
                    </a:lnTo>
                    <a:lnTo>
                      <a:pt x="2803" y="2846"/>
                    </a:lnTo>
                    <a:lnTo>
                      <a:pt x="2769" y="2864"/>
                    </a:lnTo>
                    <a:lnTo>
                      <a:pt x="2731" y="2873"/>
                    </a:lnTo>
                    <a:lnTo>
                      <a:pt x="2721" y="2875"/>
                    </a:lnTo>
                    <a:lnTo>
                      <a:pt x="2712" y="2875"/>
                    </a:lnTo>
                    <a:lnTo>
                      <a:pt x="2701" y="2877"/>
                    </a:lnTo>
                    <a:lnTo>
                      <a:pt x="2660" y="2871"/>
                    </a:lnTo>
                    <a:lnTo>
                      <a:pt x="2623" y="2859"/>
                    </a:lnTo>
                    <a:lnTo>
                      <a:pt x="2590" y="2836"/>
                    </a:lnTo>
                    <a:lnTo>
                      <a:pt x="2563" y="2807"/>
                    </a:lnTo>
                    <a:lnTo>
                      <a:pt x="2544" y="2774"/>
                    </a:lnTo>
                    <a:lnTo>
                      <a:pt x="2531" y="2733"/>
                    </a:lnTo>
                    <a:lnTo>
                      <a:pt x="2500" y="2572"/>
                    </a:lnTo>
                    <a:lnTo>
                      <a:pt x="2459" y="2413"/>
                    </a:lnTo>
                    <a:lnTo>
                      <a:pt x="2409" y="2258"/>
                    </a:lnTo>
                    <a:lnTo>
                      <a:pt x="2352" y="2106"/>
                    </a:lnTo>
                    <a:lnTo>
                      <a:pt x="2286" y="1957"/>
                    </a:lnTo>
                    <a:lnTo>
                      <a:pt x="2210" y="1813"/>
                    </a:lnTo>
                    <a:lnTo>
                      <a:pt x="2127" y="1672"/>
                    </a:lnTo>
                    <a:lnTo>
                      <a:pt x="2036" y="1537"/>
                    </a:lnTo>
                    <a:lnTo>
                      <a:pt x="1937" y="1406"/>
                    </a:lnTo>
                    <a:lnTo>
                      <a:pt x="1831" y="1280"/>
                    </a:lnTo>
                    <a:lnTo>
                      <a:pt x="1717" y="1159"/>
                    </a:lnTo>
                    <a:lnTo>
                      <a:pt x="1595" y="1046"/>
                    </a:lnTo>
                    <a:lnTo>
                      <a:pt x="1469" y="939"/>
                    </a:lnTo>
                    <a:lnTo>
                      <a:pt x="1338" y="841"/>
                    </a:lnTo>
                    <a:lnTo>
                      <a:pt x="1204" y="748"/>
                    </a:lnTo>
                    <a:lnTo>
                      <a:pt x="1063" y="665"/>
                    </a:lnTo>
                    <a:lnTo>
                      <a:pt x="919" y="591"/>
                    </a:lnTo>
                    <a:lnTo>
                      <a:pt x="772" y="525"/>
                    </a:lnTo>
                    <a:lnTo>
                      <a:pt x="618" y="466"/>
                    </a:lnTo>
                    <a:lnTo>
                      <a:pt x="463" y="418"/>
                    </a:lnTo>
                    <a:lnTo>
                      <a:pt x="306" y="375"/>
                    </a:lnTo>
                    <a:lnTo>
                      <a:pt x="144" y="344"/>
                    </a:lnTo>
                    <a:lnTo>
                      <a:pt x="105" y="333"/>
                    </a:lnTo>
                    <a:lnTo>
                      <a:pt x="72" y="314"/>
                    </a:lnTo>
                    <a:lnTo>
                      <a:pt x="44" y="288"/>
                    </a:lnTo>
                    <a:lnTo>
                      <a:pt x="22" y="257"/>
                    </a:lnTo>
                    <a:lnTo>
                      <a:pt x="7" y="222"/>
                    </a:lnTo>
                    <a:lnTo>
                      <a:pt x="0" y="185"/>
                    </a:lnTo>
                    <a:lnTo>
                      <a:pt x="2" y="144"/>
                    </a:lnTo>
                    <a:lnTo>
                      <a:pt x="13" y="105"/>
                    </a:lnTo>
                    <a:lnTo>
                      <a:pt x="33" y="72"/>
                    </a:lnTo>
                    <a:lnTo>
                      <a:pt x="57" y="44"/>
                    </a:lnTo>
                    <a:lnTo>
                      <a:pt x="88" y="22"/>
                    </a:lnTo>
                    <a:lnTo>
                      <a:pt x="123" y="7"/>
                    </a:lnTo>
                    <a:lnTo>
                      <a:pt x="16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6005498" y="1755062"/>
            <a:ext cx="272169" cy="279945"/>
          </a:xfrm>
          <a:custGeom>
            <a:avLst/>
            <a:gdLst>
              <a:gd name="T0" fmla="*/ 345 w 5950"/>
              <a:gd name="T1" fmla="*/ 3458 h 6120"/>
              <a:gd name="T2" fmla="*/ 533 w 5950"/>
              <a:gd name="T3" fmla="*/ 5726 h 6120"/>
              <a:gd name="T4" fmla="*/ 1495 w 5950"/>
              <a:gd name="T5" fmla="*/ 5580 h 6120"/>
              <a:gd name="T6" fmla="*/ 1356 w 5950"/>
              <a:gd name="T7" fmla="*/ 3275 h 6120"/>
              <a:gd name="T8" fmla="*/ 3216 w 5950"/>
              <a:gd name="T9" fmla="*/ 548 h 6120"/>
              <a:gd name="T10" fmla="*/ 3209 w 5950"/>
              <a:gd name="T11" fmla="*/ 835 h 6120"/>
              <a:gd name="T12" fmla="*/ 3024 w 5950"/>
              <a:gd name="T13" fmla="*/ 1289 h 6120"/>
              <a:gd name="T14" fmla="*/ 2680 w 5950"/>
              <a:gd name="T15" fmla="*/ 2013 h 6120"/>
              <a:gd name="T16" fmla="*/ 2237 w 5950"/>
              <a:gd name="T17" fmla="*/ 2687 h 6120"/>
              <a:gd name="T18" fmla="*/ 1866 w 5950"/>
              <a:gd name="T19" fmla="*/ 3166 h 6120"/>
              <a:gd name="T20" fmla="*/ 1842 w 5950"/>
              <a:gd name="T21" fmla="*/ 5595 h 6120"/>
              <a:gd name="T22" fmla="*/ 2112 w 5950"/>
              <a:gd name="T23" fmla="*/ 5685 h 6120"/>
              <a:gd name="T24" fmla="*/ 2797 w 5950"/>
              <a:gd name="T25" fmla="*/ 5740 h 6120"/>
              <a:gd name="T26" fmla="*/ 3646 w 5950"/>
              <a:gd name="T27" fmla="*/ 5757 h 6120"/>
              <a:gd name="T28" fmla="*/ 4579 w 5950"/>
              <a:gd name="T29" fmla="*/ 5729 h 6120"/>
              <a:gd name="T30" fmla="*/ 5146 w 5950"/>
              <a:gd name="T31" fmla="*/ 5403 h 6120"/>
              <a:gd name="T32" fmla="*/ 5187 w 5950"/>
              <a:gd name="T33" fmla="*/ 5093 h 6120"/>
              <a:gd name="T34" fmla="*/ 5241 w 5950"/>
              <a:gd name="T35" fmla="*/ 4877 h 6120"/>
              <a:gd name="T36" fmla="*/ 5475 w 5950"/>
              <a:gd name="T37" fmla="*/ 4389 h 6120"/>
              <a:gd name="T38" fmla="*/ 5404 w 5950"/>
              <a:gd name="T39" fmla="*/ 4186 h 6120"/>
              <a:gd name="T40" fmla="*/ 5583 w 5950"/>
              <a:gd name="T41" fmla="*/ 3804 h 6120"/>
              <a:gd name="T42" fmla="*/ 5522 w 5950"/>
              <a:gd name="T43" fmla="*/ 3439 h 6120"/>
              <a:gd name="T44" fmla="*/ 5404 w 5950"/>
              <a:gd name="T45" fmla="*/ 3262 h 6120"/>
              <a:gd name="T46" fmla="*/ 5481 w 5950"/>
              <a:gd name="T47" fmla="*/ 3031 h 6120"/>
              <a:gd name="T48" fmla="*/ 5388 w 5950"/>
              <a:gd name="T49" fmla="*/ 2678 h 6120"/>
              <a:gd name="T50" fmla="*/ 4857 w 5950"/>
              <a:gd name="T51" fmla="*/ 2523 h 6120"/>
              <a:gd name="T52" fmla="*/ 4188 w 5950"/>
              <a:gd name="T53" fmla="*/ 2566 h 6120"/>
              <a:gd name="T54" fmla="*/ 3730 w 5950"/>
              <a:gd name="T55" fmla="*/ 2657 h 6120"/>
              <a:gd name="T56" fmla="*/ 3449 w 5950"/>
              <a:gd name="T57" fmla="*/ 2477 h 6120"/>
              <a:gd name="T58" fmla="*/ 3460 w 5950"/>
              <a:gd name="T59" fmla="*/ 1903 h 6120"/>
              <a:gd name="T60" fmla="*/ 3691 w 5950"/>
              <a:gd name="T61" fmla="*/ 1023 h 6120"/>
              <a:gd name="T62" fmla="*/ 3570 w 5950"/>
              <a:gd name="T63" fmla="*/ 473 h 6120"/>
              <a:gd name="T64" fmla="*/ 3268 w 5950"/>
              <a:gd name="T65" fmla="*/ 345 h 6120"/>
              <a:gd name="T66" fmla="*/ 3492 w 5950"/>
              <a:gd name="T67" fmla="*/ 40 h 6120"/>
              <a:gd name="T68" fmla="*/ 3935 w 5950"/>
              <a:gd name="T69" fmla="*/ 390 h 6120"/>
              <a:gd name="T70" fmla="*/ 4019 w 5950"/>
              <a:gd name="T71" fmla="*/ 1173 h 6120"/>
              <a:gd name="T72" fmla="*/ 3801 w 5950"/>
              <a:gd name="T73" fmla="*/ 1981 h 6120"/>
              <a:gd name="T74" fmla="*/ 3760 w 5950"/>
              <a:gd name="T75" fmla="*/ 2302 h 6120"/>
              <a:gd name="T76" fmla="*/ 4103 w 5950"/>
              <a:gd name="T77" fmla="*/ 2235 h 6120"/>
              <a:gd name="T78" fmla="*/ 4732 w 5950"/>
              <a:gd name="T79" fmla="*/ 2177 h 6120"/>
              <a:gd name="T80" fmla="*/ 5555 w 5950"/>
              <a:gd name="T81" fmla="*/ 2372 h 6120"/>
              <a:gd name="T82" fmla="*/ 5840 w 5950"/>
              <a:gd name="T83" fmla="*/ 2868 h 6120"/>
              <a:gd name="T84" fmla="*/ 5848 w 5950"/>
              <a:gd name="T85" fmla="*/ 3307 h 6120"/>
              <a:gd name="T86" fmla="*/ 5911 w 5950"/>
              <a:gd name="T87" fmla="*/ 3914 h 6120"/>
              <a:gd name="T88" fmla="*/ 5825 w 5950"/>
              <a:gd name="T89" fmla="*/ 4474 h 6120"/>
              <a:gd name="T90" fmla="*/ 5604 w 5950"/>
              <a:gd name="T91" fmla="*/ 5012 h 6120"/>
              <a:gd name="T92" fmla="*/ 5447 w 5950"/>
              <a:gd name="T93" fmla="*/ 5573 h 6120"/>
              <a:gd name="T94" fmla="*/ 4872 w 5950"/>
              <a:gd name="T95" fmla="*/ 6007 h 6120"/>
              <a:gd name="T96" fmla="*/ 3920 w 5950"/>
              <a:gd name="T97" fmla="*/ 6118 h 6120"/>
              <a:gd name="T98" fmla="*/ 2861 w 5950"/>
              <a:gd name="T99" fmla="*/ 6090 h 6120"/>
              <a:gd name="T100" fmla="*/ 2104 w 5950"/>
              <a:gd name="T101" fmla="*/ 6031 h 6120"/>
              <a:gd name="T102" fmla="*/ 1507 w 5950"/>
              <a:gd name="T103" fmla="*/ 6035 h 6120"/>
              <a:gd name="T104" fmla="*/ 242 w 5950"/>
              <a:gd name="T105" fmla="*/ 5986 h 6120"/>
              <a:gd name="T106" fmla="*/ 0 w 5950"/>
              <a:gd name="T107" fmla="*/ 3458 h 6120"/>
              <a:gd name="T108" fmla="*/ 307 w 5950"/>
              <a:gd name="T109" fmla="*/ 2976 h 6120"/>
              <a:gd name="T110" fmla="*/ 1566 w 5950"/>
              <a:gd name="T111" fmla="*/ 2991 h 6120"/>
              <a:gd name="T112" fmla="*/ 1838 w 5950"/>
              <a:gd name="T113" fmla="*/ 2596 h 6120"/>
              <a:gd name="T114" fmla="*/ 2330 w 5950"/>
              <a:gd name="T115" fmla="*/ 1933 h 6120"/>
              <a:gd name="T116" fmla="*/ 2747 w 5950"/>
              <a:gd name="T117" fmla="*/ 1062 h 6120"/>
              <a:gd name="T118" fmla="*/ 2870 w 5950"/>
              <a:gd name="T119" fmla="*/ 520 h 6120"/>
              <a:gd name="T120" fmla="*/ 3030 w 5950"/>
              <a:gd name="T121" fmla="*/ 73 h 6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950" h="6120">
                <a:moveTo>
                  <a:pt x="533" y="3270"/>
                </a:moveTo>
                <a:lnTo>
                  <a:pt x="490" y="3275"/>
                </a:lnTo>
                <a:lnTo>
                  <a:pt x="451" y="3288"/>
                </a:lnTo>
                <a:lnTo>
                  <a:pt x="415" y="3311"/>
                </a:lnTo>
                <a:lnTo>
                  <a:pt x="386" y="3341"/>
                </a:lnTo>
                <a:lnTo>
                  <a:pt x="363" y="3374"/>
                </a:lnTo>
                <a:lnTo>
                  <a:pt x="350" y="3415"/>
                </a:lnTo>
                <a:lnTo>
                  <a:pt x="345" y="3458"/>
                </a:lnTo>
                <a:lnTo>
                  <a:pt x="345" y="5539"/>
                </a:lnTo>
                <a:lnTo>
                  <a:pt x="350" y="5580"/>
                </a:lnTo>
                <a:lnTo>
                  <a:pt x="363" y="5621"/>
                </a:lnTo>
                <a:lnTo>
                  <a:pt x="386" y="5655"/>
                </a:lnTo>
                <a:lnTo>
                  <a:pt x="415" y="5685"/>
                </a:lnTo>
                <a:lnTo>
                  <a:pt x="449" y="5707"/>
                </a:lnTo>
                <a:lnTo>
                  <a:pt x="488" y="5720"/>
                </a:lnTo>
                <a:lnTo>
                  <a:pt x="533" y="5726"/>
                </a:lnTo>
                <a:lnTo>
                  <a:pt x="533" y="5724"/>
                </a:lnTo>
                <a:lnTo>
                  <a:pt x="1313" y="5724"/>
                </a:lnTo>
                <a:lnTo>
                  <a:pt x="1356" y="5720"/>
                </a:lnTo>
                <a:lnTo>
                  <a:pt x="1395" y="5705"/>
                </a:lnTo>
                <a:lnTo>
                  <a:pt x="1430" y="5683"/>
                </a:lnTo>
                <a:lnTo>
                  <a:pt x="1458" y="5655"/>
                </a:lnTo>
                <a:lnTo>
                  <a:pt x="1481" y="5619"/>
                </a:lnTo>
                <a:lnTo>
                  <a:pt x="1495" y="5580"/>
                </a:lnTo>
                <a:lnTo>
                  <a:pt x="1499" y="5537"/>
                </a:lnTo>
                <a:lnTo>
                  <a:pt x="1499" y="3458"/>
                </a:lnTo>
                <a:lnTo>
                  <a:pt x="1495" y="3415"/>
                </a:lnTo>
                <a:lnTo>
                  <a:pt x="1481" y="3376"/>
                </a:lnTo>
                <a:lnTo>
                  <a:pt x="1458" y="3341"/>
                </a:lnTo>
                <a:lnTo>
                  <a:pt x="1430" y="3313"/>
                </a:lnTo>
                <a:lnTo>
                  <a:pt x="1395" y="3290"/>
                </a:lnTo>
                <a:lnTo>
                  <a:pt x="1356" y="3275"/>
                </a:lnTo>
                <a:lnTo>
                  <a:pt x="1313" y="3270"/>
                </a:lnTo>
                <a:lnTo>
                  <a:pt x="533" y="3270"/>
                </a:lnTo>
                <a:close/>
                <a:moveTo>
                  <a:pt x="3244" y="343"/>
                </a:moveTo>
                <a:lnTo>
                  <a:pt x="3235" y="369"/>
                </a:lnTo>
                <a:lnTo>
                  <a:pt x="3226" y="403"/>
                </a:lnTo>
                <a:lnTo>
                  <a:pt x="3220" y="445"/>
                </a:lnTo>
                <a:lnTo>
                  <a:pt x="3216" y="494"/>
                </a:lnTo>
                <a:lnTo>
                  <a:pt x="3216" y="548"/>
                </a:lnTo>
                <a:lnTo>
                  <a:pt x="3218" y="604"/>
                </a:lnTo>
                <a:lnTo>
                  <a:pt x="3222" y="660"/>
                </a:lnTo>
                <a:lnTo>
                  <a:pt x="3227" y="714"/>
                </a:lnTo>
                <a:lnTo>
                  <a:pt x="3231" y="743"/>
                </a:lnTo>
                <a:lnTo>
                  <a:pt x="3227" y="773"/>
                </a:lnTo>
                <a:lnTo>
                  <a:pt x="3220" y="799"/>
                </a:lnTo>
                <a:lnTo>
                  <a:pt x="3216" y="812"/>
                </a:lnTo>
                <a:lnTo>
                  <a:pt x="3209" y="835"/>
                </a:lnTo>
                <a:lnTo>
                  <a:pt x="3196" y="864"/>
                </a:lnTo>
                <a:lnTo>
                  <a:pt x="3181" y="905"/>
                </a:lnTo>
                <a:lnTo>
                  <a:pt x="3162" y="952"/>
                </a:lnTo>
                <a:lnTo>
                  <a:pt x="3142" y="1008"/>
                </a:lnTo>
                <a:lnTo>
                  <a:pt x="3116" y="1069"/>
                </a:lnTo>
                <a:lnTo>
                  <a:pt x="3090" y="1138"/>
                </a:lnTo>
                <a:lnTo>
                  <a:pt x="3058" y="1211"/>
                </a:lnTo>
                <a:lnTo>
                  <a:pt x="3024" y="1289"/>
                </a:lnTo>
                <a:lnTo>
                  <a:pt x="2989" y="1371"/>
                </a:lnTo>
                <a:lnTo>
                  <a:pt x="2952" y="1456"/>
                </a:lnTo>
                <a:lnTo>
                  <a:pt x="2911" y="1546"/>
                </a:lnTo>
                <a:lnTo>
                  <a:pt x="2868" y="1637"/>
                </a:lnTo>
                <a:lnTo>
                  <a:pt x="2823" y="1730"/>
                </a:lnTo>
                <a:lnTo>
                  <a:pt x="2777" y="1825"/>
                </a:lnTo>
                <a:lnTo>
                  <a:pt x="2728" y="1920"/>
                </a:lnTo>
                <a:lnTo>
                  <a:pt x="2680" y="2013"/>
                </a:lnTo>
                <a:lnTo>
                  <a:pt x="2628" y="2106"/>
                </a:lnTo>
                <a:lnTo>
                  <a:pt x="2576" y="2199"/>
                </a:lnTo>
                <a:lnTo>
                  <a:pt x="2522" y="2289"/>
                </a:lnTo>
                <a:lnTo>
                  <a:pt x="2466" y="2376"/>
                </a:lnTo>
                <a:lnTo>
                  <a:pt x="2410" y="2460"/>
                </a:lnTo>
                <a:lnTo>
                  <a:pt x="2352" y="2540"/>
                </a:lnTo>
                <a:lnTo>
                  <a:pt x="2294" y="2616"/>
                </a:lnTo>
                <a:lnTo>
                  <a:pt x="2237" y="2687"/>
                </a:lnTo>
                <a:lnTo>
                  <a:pt x="2177" y="2750"/>
                </a:lnTo>
                <a:lnTo>
                  <a:pt x="2119" y="2808"/>
                </a:lnTo>
                <a:lnTo>
                  <a:pt x="2060" y="2860"/>
                </a:lnTo>
                <a:lnTo>
                  <a:pt x="2006" y="2922"/>
                </a:lnTo>
                <a:lnTo>
                  <a:pt x="1961" y="2985"/>
                </a:lnTo>
                <a:lnTo>
                  <a:pt x="1924" y="3046"/>
                </a:lnTo>
                <a:lnTo>
                  <a:pt x="1892" y="3108"/>
                </a:lnTo>
                <a:lnTo>
                  <a:pt x="1866" y="3166"/>
                </a:lnTo>
                <a:lnTo>
                  <a:pt x="1847" y="3216"/>
                </a:lnTo>
                <a:lnTo>
                  <a:pt x="1833" y="3262"/>
                </a:lnTo>
                <a:lnTo>
                  <a:pt x="1821" y="3298"/>
                </a:lnTo>
                <a:lnTo>
                  <a:pt x="1834" y="3350"/>
                </a:lnTo>
                <a:lnTo>
                  <a:pt x="1842" y="3402"/>
                </a:lnTo>
                <a:lnTo>
                  <a:pt x="1846" y="3458"/>
                </a:lnTo>
                <a:lnTo>
                  <a:pt x="1846" y="5539"/>
                </a:lnTo>
                <a:lnTo>
                  <a:pt x="1842" y="5595"/>
                </a:lnTo>
                <a:lnTo>
                  <a:pt x="1834" y="5651"/>
                </a:lnTo>
                <a:lnTo>
                  <a:pt x="1963" y="5666"/>
                </a:lnTo>
                <a:lnTo>
                  <a:pt x="1965" y="5666"/>
                </a:lnTo>
                <a:lnTo>
                  <a:pt x="1972" y="5668"/>
                </a:lnTo>
                <a:lnTo>
                  <a:pt x="1991" y="5670"/>
                </a:lnTo>
                <a:lnTo>
                  <a:pt x="2021" y="5673"/>
                </a:lnTo>
                <a:lnTo>
                  <a:pt x="2062" y="5679"/>
                </a:lnTo>
                <a:lnTo>
                  <a:pt x="2112" y="5685"/>
                </a:lnTo>
                <a:lnTo>
                  <a:pt x="2171" y="5690"/>
                </a:lnTo>
                <a:lnTo>
                  <a:pt x="2240" y="5698"/>
                </a:lnTo>
                <a:lnTo>
                  <a:pt x="2317" y="5705"/>
                </a:lnTo>
                <a:lnTo>
                  <a:pt x="2401" y="5713"/>
                </a:lnTo>
                <a:lnTo>
                  <a:pt x="2492" y="5720"/>
                </a:lnTo>
                <a:lnTo>
                  <a:pt x="2589" y="5727"/>
                </a:lnTo>
                <a:lnTo>
                  <a:pt x="2689" y="5733"/>
                </a:lnTo>
                <a:lnTo>
                  <a:pt x="2797" y="5740"/>
                </a:lnTo>
                <a:lnTo>
                  <a:pt x="2909" y="5746"/>
                </a:lnTo>
                <a:lnTo>
                  <a:pt x="3023" y="5752"/>
                </a:lnTo>
                <a:lnTo>
                  <a:pt x="3140" y="5755"/>
                </a:lnTo>
                <a:lnTo>
                  <a:pt x="3261" y="5757"/>
                </a:lnTo>
                <a:lnTo>
                  <a:pt x="3382" y="5759"/>
                </a:lnTo>
                <a:lnTo>
                  <a:pt x="3505" y="5759"/>
                </a:lnTo>
                <a:lnTo>
                  <a:pt x="3630" y="5757"/>
                </a:lnTo>
                <a:lnTo>
                  <a:pt x="3646" y="5757"/>
                </a:lnTo>
                <a:lnTo>
                  <a:pt x="3788" y="5766"/>
                </a:lnTo>
                <a:lnTo>
                  <a:pt x="3924" y="5774"/>
                </a:lnTo>
                <a:lnTo>
                  <a:pt x="4051" y="5776"/>
                </a:lnTo>
                <a:lnTo>
                  <a:pt x="4172" y="5774"/>
                </a:lnTo>
                <a:lnTo>
                  <a:pt x="4285" y="5768"/>
                </a:lnTo>
                <a:lnTo>
                  <a:pt x="4391" y="5759"/>
                </a:lnTo>
                <a:lnTo>
                  <a:pt x="4490" y="5746"/>
                </a:lnTo>
                <a:lnTo>
                  <a:pt x="4579" y="5729"/>
                </a:lnTo>
                <a:lnTo>
                  <a:pt x="4684" y="5703"/>
                </a:lnTo>
                <a:lnTo>
                  <a:pt x="4779" y="5673"/>
                </a:lnTo>
                <a:lnTo>
                  <a:pt x="4864" y="5640"/>
                </a:lnTo>
                <a:lnTo>
                  <a:pt x="4939" y="5601"/>
                </a:lnTo>
                <a:lnTo>
                  <a:pt x="5006" y="5558"/>
                </a:lnTo>
                <a:lnTo>
                  <a:pt x="5062" y="5511"/>
                </a:lnTo>
                <a:lnTo>
                  <a:pt x="5108" y="5459"/>
                </a:lnTo>
                <a:lnTo>
                  <a:pt x="5146" y="5403"/>
                </a:lnTo>
                <a:lnTo>
                  <a:pt x="5170" y="5357"/>
                </a:lnTo>
                <a:lnTo>
                  <a:pt x="5185" y="5308"/>
                </a:lnTo>
                <a:lnTo>
                  <a:pt x="5194" y="5262"/>
                </a:lnTo>
                <a:lnTo>
                  <a:pt x="5198" y="5219"/>
                </a:lnTo>
                <a:lnTo>
                  <a:pt x="5198" y="5180"/>
                </a:lnTo>
                <a:lnTo>
                  <a:pt x="5194" y="5145"/>
                </a:lnTo>
                <a:lnTo>
                  <a:pt x="5190" y="5115"/>
                </a:lnTo>
                <a:lnTo>
                  <a:pt x="5187" y="5093"/>
                </a:lnTo>
                <a:lnTo>
                  <a:pt x="5183" y="5079"/>
                </a:lnTo>
                <a:lnTo>
                  <a:pt x="5181" y="5074"/>
                </a:lnTo>
                <a:lnTo>
                  <a:pt x="5172" y="5039"/>
                </a:lnTo>
                <a:lnTo>
                  <a:pt x="5172" y="5001"/>
                </a:lnTo>
                <a:lnTo>
                  <a:pt x="5177" y="4966"/>
                </a:lnTo>
                <a:lnTo>
                  <a:pt x="5192" y="4932"/>
                </a:lnTo>
                <a:lnTo>
                  <a:pt x="5213" y="4903"/>
                </a:lnTo>
                <a:lnTo>
                  <a:pt x="5241" y="4877"/>
                </a:lnTo>
                <a:lnTo>
                  <a:pt x="5306" y="4821"/>
                </a:lnTo>
                <a:lnTo>
                  <a:pt x="5364" y="4763"/>
                </a:lnTo>
                <a:lnTo>
                  <a:pt x="5408" y="4702"/>
                </a:lnTo>
                <a:lnTo>
                  <a:pt x="5442" y="4638"/>
                </a:lnTo>
                <a:lnTo>
                  <a:pt x="5466" y="4573"/>
                </a:lnTo>
                <a:lnTo>
                  <a:pt x="5479" y="4504"/>
                </a:lnTo>
                <a:lnTo>
                  <a:pt x="5481" y="4433"/>
                </a:lnTo>
                <a:lnTo>
                  <a:pt x="5475" y="4389"/>
                </a:lnTo>
                <a:lnTo>
                  <a:pt x="5468" y="4350"/>
                </a:lnTo>
                <a:lnTo>
                  <a:pt x="5458" y="4312"/>
                </a:lnTo>
                <a:lnTo>
                  <a:pt x="5449" y="4281"/>
                </a:lnTo>
                <a:lnTo>
                  <a:pt x="5438" y="4257"/>
                </a:lnTo>
                <a:lnTo>
                  <a:pt x="5431" y="4236"/>
                </a:lnTo>
                <a:lnTo>
                  <a:pt x="5423" y="4225"/>
                </a:lnTo>
                <a:lnTo>
                  <a:pt x="5421" y="4219"/>
                </a:lnTo>
                <a:lnTo>
                  <a:pt x="5404" y="4186"/>
                </a:lnTo>
                <a:lnTo>
                  <a:pt x="5397" y="4149"/>
                </a:lnTo>
                <a:lnTo>
                  <a:pt x="5397" y="4111"/>
                </a:lnTo>
                <a:lnTo>
                  <a:pt x="5406" y="4076"/>
                </a:lnTo>
                <a:lnTo>
                  <a:pt x="5421" y="4042"/>
                </a:lnTo>
                <a:lnTo>
                  <a:pt x="5444" y="4011"/>
                </a:lnTo>
                <a:lnTo>
                  <a:pt x="5505" y="3942"/>
                </a:lnTo>
                <a:lnTo>
                  <a:pt x="5550" y="3873"/>
                </a:lnTo>
                <a:lnTo>
                  <a:pt x="5583" y="3804"/>
                </a:lnTo>
                <a:lnTo>
                  <a:pt x="5600" y="3735"/>
                </a:lnTo>
                <a:lnTo>
                  <a:pt x="5604" y="3666"/>
                </a:lnTo>
                <a:lnTo>
                  <a:pt x="5600" y="3620"/>
                </a:lnTo>
                <a:lnTo>
                  <a:pt x="5591" y="3577"/>
                </a:lnTo>
                <a:lnTo>
                  <a:pt x="5576" y="3538"/>
                </a:lnTo>
                <a:lnTo>
                  <a:pt x="5559" y="3501"/>
                </a:lnTo>
                <a:lnTo>
                  <a:pt x="5540" y="3469"/>
                </a:lnTo>
                <a:lnTo>
                  <a:pt x="5522" y="3439"/>
                </a:lnTo>
                <a:lnTo>
                  <a:pt x="5503" y="3415"/>
                </a:lnTo>
                <a:lnTo>
                  <a:pt x="5488" y="3395"/>
                </a:lnTo>
                <a:lnTo>
                  <a:pt x="5475" y="3380"/>
                </a:lnTo>
                <a:lnTo>
                  <a:pt x="5466" y="3370"/>
                </a:lnTo>
                <a:lnTo>
                  <a:pt x="5462" y="3368"/>
                </a:lnTo>
                <a:lnTo>
                  <a:pt x="5434" y="3337"/>
                </a:lnTo>
                <a:lnTo>
                  <a:pt x="5416" y="3300"/>
                </a:lnTo>
                <a:lnTo>
                  <a:pt x="5404" y="3262"/>
                </a:lnTo>
                <a:lnTo>
                  <a:pt x="5404" y="3221"/>
                </a:lnTo>
                <a:lnTo>
                  <a:pt x="5414" y="3182"/>
                </a:lnTo>
                <a:lnTo>
                  <a:pt x="5432" y="3145"/>
                </a:lnTo>
                <a:lnTo>
                  <a:pt x="5438" y="3136"/>
                </a:lnTo>
                <a:lnTo>
                  <a:pt x="5447" y="3117"/>
                </a:lnTo>
                <a:lnTo>
                  <a:pt x="5458" y="3095"/>
                </a:lnTo>
                <a:lnTo>
                  <a:pt x="5470" y="3063"/>
                </a:lnTo>
                <a:lnTo>
                  <a:pt x="5481" y="3031"/>
                </a:lnTo>
                <a:lnTo>
                  <a:pt x="5490" y="2992"/>
                </a:lnTo>
                <a:lnTo>
                  <a:pt x="5496" y="2951"/>
                </a:lnTo>
                <a:lnTo>
                  <a:pt x="5498" y="2907"/>
                </a:lnTo>
                <a:lnTo>
                  <a:pt x="5494" y="2862"/>
                </a:lnTo>
                <a:lnTo>
                  <a:pt x="5481" y="2816"/>
                </a:lnTo>
                <a:lnTo>
                  <a:pt x="5460" y="2769"/>
                </a:lnTo>
                <a:lnTo>
                  <a:pt x="5431" y="2722"/>
                </a:lnTo>
                <a:lnTo>
                  <a:pt x="5388" y="2678"/>
                </a:lnTo>
                <a:lnTo>
                  <a:pt x="5343" y="2642"/>
                </a:lnTo>
                <a:lnTo>
                  <a:pt x="5291" y="2613"/>
                </a:lnTo>
                <a:lnTo>
                  <a:pt x="5231" y="2588"/>
                </a:lnTo>
                <a:lnTo>
                  <a:pt x="5166" y="2568"/>
                </a:lnTo>
                <a:lnTo>
                  <a:pt x="5095" y="2551"/>
                </a:lnTo>
                <a:lnTo>
                  <a:pt x="5019" y="2538"/>
                </a:lnTo>
                <a:lnTo>
                  <a:pt x="4939" y="2529"/>
                </a:lnTo>
                <a:lnTo>
                  <a:pt x="4857" y="2523"/>
                </a:lnTo>
                <a:lnTo>
                  <a:pt x="4773" y="2519"/>
                </a:lnTo>
                <a:lnTo>
                  <a:pt x="4687" y="2519"/>
                </a:lnTo>
                <a:lnTo>
                  <a:pt x="4600" y="2523"/>
                </a:lnTo>
                <a:lnTo>
                  <a:pt x="4514" y="2527"/>
                </a:lnTo>
                <a:lnTo>
                  <a:pt x="4429" y="2534"/>
                </a:lnTo>
                <a:lnTo>
                  <a:pt x="4347" y="2544"/>
                </a:lnTo>
                <a:lnTo>
                  <a:pt x="4265" y="2555"/>
                </a:lnTo>
                <a:lnTo>
                  <a:pt x="4188" y="2566"/>
                </a:lnTo>
                <a:lnTo>
                  <a:pt x="4114" y="2579"/>
                </a:lnTo>
                <a:lnTo>
                  <a:pt x="4047" y="2594"/>
                </a:lnTo>
                <a:lnTo>
                  <a:pt x="4038" y="2596"/>
                </a:lnTo>
                <a:lnTo>
                  <a:pt x="4030" y="2598"/>
                </a:lnTo>
                <a:lnTo>
                  <a:pt x="3922" y="2616"/>
                </a:lnTo>
                <a:lnTo>
                  <a:pt x="3807" y="2642"/>
                </a:lnTo>
                <a:lnTo>
                  <a:pt x="3769" y="2652"/>
                </a:lnTo>
                <a:lnTo>
                  <a:pt x="3730" y="2657"/>
                </a:lnTo>
                <a:lnTo>
                  <a:pt x="3689" y="2659"/>
                </a:lnTo>
                <a:lnTo>
                  <a:pt x="3648" y="2654"/>
                </a:lnTo>
                <a:lnTo>
                  <a:pt x="3605" y="2641"/>
                </a:lnTo>
                <a:lnTo>
                  <a:pt x="3566" y="2620"/>
                </a:lnTo>
                <a:lnTo>
                  <a:pt x="3527" y="2592"/>
                </a:lnTo>
                <a:lnTo>
                  <a:pt x="3496" y="2559"/>
                </a:lnTo>
                <a:lnTo>
                  <a:pt x="3470" y="2521"/>
                </a:lnTo>
                <a:lnTo>
                  <a:pt x="3449" y="2477"/>
                </a:lnTo>
                <a:lnTo>
                  <a:pt x="3432" y="2428"/>
                </a:lnTo>
                <a:lnTo>
                  <a:pt x="3421" y="2372"/>
                </a:lnTo>
                <a:lnTo>
                  <a:pt x="3414" y="2311"/>
                </a:lnTo>
                <a:lnTo>
                  <a:pt x="3414" y="2244"/>
                </a:lnTo>
                <a:lnTo>
                  <a:pt x="3417" y="2169"/>
                </a:lnTo>
                <a:lnTo>
                  <a:pt x="3427" y="2088"/>
                </a:lnTo>
                <a:lnTo>
                  <a:pt x="3442" y="2000"/>
                </a:lnTo>
                <a:lnTo>
                  <a:pt x="3460" y="1903"/>
                </a:lnTo>
                <a:lnTo>
                  <a:pt x="3484" y="1801"/>
                </a:lnTo>
                <a:lnTo>
                  <a:pt x="3514" y="1691"/>
                </a:lnTo>
                <a:lnTo>
                  <a:pt x="3550" y="1572"/>
                </a:lnTo>
                <a:lnTo>
                  <a:pt x="3591" y="1447"/>
                </a:lnTo>
                <a:lnTo>
                  <a:pt x="3626" y="1332"/>
                </a:lnTo>
                <a:lnTo>
                  <a:pt x="3654" y="1224"/>
                </a:lnTo>
                <a:lnTo>
                  <a:pt x="3676" y="1121"/>
                </a:lnTo>
                <a:lnTo>
                  <a:pt x="3691" y="1023"/>
                </a:lnTo>
                <a:lnTo>
                  <a:pt x="3699" y="931"/>
                </a:lnTo>
                <a:lnTo>
                  <a:pt x="3700" y="846"/>
                </a:lnTo>
                <a:lnTo>
                  <a:pt x="3695" y="768"/>
                </a:lnTo>
                <a:lnTo>
                  <a:pt x="3682" y="695"/>
                </a:lnTo>
                <a:lnTo>
                  <a:pt x="3663" y="628"/>
                </a:lnTo>
                <a:lnTo>
                  <a:pt x="3639" y="568"/>
                </a:lnTo>
                <a:lnTo>
                  <a:pt x="3605" y="516"/>
                </a:lnTo>
                <a:lnTo>
                  <a:pt x="3570" y="473"/>
                </a:lnTo>
                <a:lnTo>
                  <a:pt x="3533" y="440"/>
                </a:lnTo>
                <a:lnTo>
                  <a:pt x="3492" y="412"/>
                </a:lnTo>
                <a:lnTo>
                  <a:pt x="3451" y="390"/>
                </a:lnTo>
                <a:lnTo>
                  <a:pt x="3410" y="373"/>
                </a:lnTo>
                <a:lnTo>
                  <a:pt x="3369" y="360"/>
                </a:lnTo>
                <a:lnTo>
                  <a:pt x="3332" y="352"/>
                </a:lnTo>
                <a:lnTo>
                  <a:pt x="3298" y="347"/>
                </a:lnTo>
                <a:lnTo>
                  <a:pt x="3268" y="345"/>
                </a:lnTo>
                <a:lnTo>
                  <a:pt x="3244" y="343"/>
                </a:lnTo>
                <a:close/>
                <a:moveTo>
                  <a:pt x="3237" y="0"/>
                </a:moveTo>
                <a:lnTo>
                  <a:pt x="3263" y="0"/>
                </a:lnTo>
                <a:lnTo>
                  <a:pt x="3298" y="2"/>
                </a:lnTo>
                <a:lnTo>
                  <a:pt x="3339" y="6"/>
                </a:lnTo>
                <a:lnTo>
                  <a:pt x="3386" y="13"/>
                </a:lnTo>
                <a:lnTo>
                  <a:pt x="3436" y="25"/>
                </a:lnTo>
                <a:lnTo>
                  <a:pt x="3492" y="40"/>
                </a:lnTo>
                <a:lnTo>
                  <a:pt x="3548" y="58"/>
                </a:lnTo>
                <a:lnTo>
                  <a:pt x="3607" y="84"/>
                </a:lnTo>
                <a:lnTo>
                  <a:pt x="3667" y="116"/>
                </a:lnTo>
                <a:lnTo>
                  <a:pt x="3725" y="153"/>
                </a:lnTo>
                <a:lnTo>
                  <a:pt x="3782" y="200"/>
                </a:lnTo>
                <a:lnTo>
                  <a:pt x="3836" y="254"/>
                </a:lnTo>
                <a:lnTo>
                  <a:pt x="3889" y="317"/>
                </a:lnTo>
                <a:lnTo>
                  <a:pt x="3935" y="390"/>
                </a:lnTo>
                <a:lnTo>
                  <a:pt x="3972" y="468"/>
                </a:lnTo>
                <a:lnTo>
                  <a:pt x="4004" y="552"/>
                </a:lnTo>
                <a:lnTo>
                  <a:pt x="4026" y="641"/>
                </a:lnTo>
                <a:lnTo>
                  <a:pt x="4041" y="736"/>
                </a:lnTo>
                <a:lnTo>
                  <a:pt x="4047" y="836"/>
                </a:lnTo>
                <a:lnTo>
                  <a:pt x="4047" y="944"/>
                </a:lnTo>
                <a:lnTo>
                  <a:pt x="4038" y="1056"/>
                </a:lnTo>
                <a:lnTo>
                  <a:pt x="4019" y="1173"/>
                </a:lnTo>
                <a:lnTo>
                  <a:pt x="3995" y="1296"/>
                </a:lnTo>
                <a:lnTo>
                  <a:pt x="3961" y="1425"/>
                </a:lnTo>
                <a:lnTo>
                  <a:pt x="3920" y="1557"/>
                </a:lnTo>
                <a:lnTo>
                  <a:pt x="3889" y="1659"/>
                </a:lnTo>
                <a:lnTo>
                  <a:pt x="3861" y="1752"/>
                </a:lnTo>
                <a:lnTo>
                  <a:pt x="3836" y="1836"/>
                </a:lnTo>
                <a:lnTo>
                  <a:pt x="3818" y="1913"/>
                </a:lnTo>
                <a:lnTo>
                  <a:pt x="3801" y="1981"/>
                </a:lnTo>
                <a:lnTo>
                  <a:pt x="3788" y="2043"/>
                </a:lnTo>
                <a:lnTo>
                  <a:pt x="3777" y="2097"/>
                </a:lnTo>
                <a:lnTo>
                  <a:pt x="3769" y="2145"/>
                </a:lnTo>
                <a:lnTo>
                  <a:pt x="3766" y="2188"/>
                </a:lnTo>
                <a:lnTo>
                  <a:pt x="3762" y="2223"/>
                </a:lnTo>
                <a:lnTo>
                  <a:pt x="3760" y="2255"/>
                </a:lnTo>
                <a:lnTo>
                  <a:pt x="3760" y="2281"/>
                </a:lnTo>
                <a:lnTo>
                  <a:pt x="3760" y="2302"/>
                </a:lnTo>
                <a:lnTo>
                  <a:pt x="3862" y="2279"/>
                </a:lnTo>
                <a:lnTo>
                  <a:pt x="3961" y="2261"/>
                </a:lnTo>
                <a:lnTo>
                  <a:pt x="3963" y="2261"/>
                </a:lnTo>
                <a:lnTo>
                  <a:pt x="3972" y="2259"/>
                </a:lnTo>
                <a:lnTo>
                  <a:pt x="3991" y="2255"/>
                </a:lnTo>
                <a:lnTo>
                  <a:pt x="4019" y="2250"/>
                </a:lnTo>
                <a:lnTo>
                  <a:pt x="4056" y="2242"/>
                </a:lnTo>
                <a:lnTo>
                  <a:pt x="4103" y="2235"/>
                </a:lnTo>
                <a:lnTo>
                  <a:pt x="4157" y="2225"/>
                </a:lnTo>
                <a:lnTo>
                  <a:pt x="4216" y="2216"/>
                </a:lnTo>
                <a:lnTo>
                  <a:pt x="4283" y="2207"/>
                </a:lnTo>
                <a:lnTo>
                  <a:pt x="4354" y="2199"/>
                </a:lnTo>
                <a:lnTo>
                  <a:pt x="4430" y="2192"/>
                </a:lnTo>
                <a:lnTo>
                  <a:pt x="4511" y="2184"/>
                </a:lnTo>
                <a:lnTo>
                  <a:pt x="4593" y="2181"/>
                </a:lnTo>
                <a:lnTo>
                  <a:pt x="4732" y="2177"/>
                </a:lnTo>
                <a:lnTo>
                  <a:pt x="4864" y="2179"/>
                </a:lnTo>
                <a:lnTo>
                  <a:pt x="4987" y="2188"/>
                </a:lnTo>
                <a:lnTo>
                  <a:pt x="5103" y="2203"/>
                </a:lnTo>
                <a:lnTo>
                  <a:pt x="5211" y="2225"/>
                </a:lnTo>
                <a:lnTo>
                  <a:pt x="5309" y="2253"/>
                </a:lnTo>
                <a:lnTo>
                  <a:pt x="5401" y="2287"/>
                </a:lnTo>
                <a:lnTo>
                  <a:pt x="5483" y="2326"/>
                </a:lnTo>
                <a:lnTo>
                  <a:pt x="5555" y="2372"/>
                </a:lnTo>
                <a:lnTo>
                  <a:pt x="5621" y="2426"/>
                </a:lnTo>
                <a:lnTo>
                  <a:pt x="5680" y="2486"/>
                </a:lnTo>
                <a:lnTo>
                  <a:pt x="5729" y="2547"/>
                </a:lnTo>
                <a:lnTo>
                  <a:pt x="5768" y="2611"/>
                </a:lnTo>
                <a:lnTo>
                  <a:pt x="5797" y="2674"/>
                </a:lnTo>
                <a:lnTo>
                  <a:pt x="5820" y="2739"/>
                </a:lnTo>
                <a:lnTo>
                  <a:pt x="5833" y="2804"/>
                </a:lnTo>
                <a:lnTo>
                  <a:pt x="5840" y="2868"/>
                </a:lnTo>
                <a:lnTo>
                  <a:pt x="5842" y="2931"/>
                </a:lnTo>
                <a:lnTo>
                  <a:pt x="5838" y="2992"/>
                </a:lnTo>
                <a:lnTo>
                  <a:pt x="5831" y="3052"/>
                </a:lnTo>
                <a:lnTo>
                  <a:pt x="5818" y="3110"/>
                </a:lnTo>
                <a:lnTo>
                  <a:pt x="5801" y="3164"/>
                </a:lnTo>
                <a:lnTo>
                  <a:pt x="5784" y="3212"/>
                </a:lnTo>
                <a:lnTo>
                  <a:pt x="5816" y="3257"/>
                </a:lnTo>
                <a:lnTo>
                  <a:pt x="5848" y="3307"/>
                </a:lnTo>
                <a:lnTo>
                  <a:pt x="5878" y="3365"/>
                </a:lnTo>
                <a:lnTo>
                  <a:pt x="5904" y="3428"/>
                </a:lnTo>
                <a:lnTo>
                  <a:pt x="5926" y="3497"/>
                </a:lnTo>
                <a:lnTo>
                  <a:pt x="5943" y="3573"/>
                </a:lnTo>
                <a:lnTo>
                  <a:pt x="5950" y="3653"/>
                </a:lnTo>
                <a:lnTo>
                  <a:pt x="5948" y="3741"/>
                </a:lnTo>
                <a:lnTo>
                  <a:pt x="5935" y="3828"/>
                </a:lnTo>
                <a:lnTo>
                  <a:pt x="5911" y="3914"/>
                </a:lnTo>
                <a:lnTo>
                  <a:pt x="5876" y="3998"/>
                </a:lnTo>
                <a:lnTo>
                  <a:pt x="5829" y="4080"/>
                </a:lnTo>
                <a:lnTo>
                  <a:pt x="5771" y="4162"/>
                </a:lnTo>
                <a:lnTo>
                  <a:pt x="5790" y="4214"/>
                </a:lnTo>
                <a:lnTo>
                  <a:pt x="5805" y="4275"/>
                </a:lnTo>
                <a:lnTo>
                  <a:pt x="5818" y="4344"/>
                </a:lnTo>
                <a:lnTo>
                  <a:pt x="5825" y="4419"/>
                </a:lnTo>
                <a:lnTo>
                  <a:pt x="5825" y="4474"/>
                </a:lnTo>
                <a:lnTo>
                  <a:pt x="5822" y="4534"/>
                </a:lnTo>
                <a:lnTo>
                  <a:pt x="5814" y="4597"/>
                </a:lnTo>
                <a:lnTo>
                  <a:pt x="5799" y="4664"/>
                </a:lnTo>
                <a:lnTo>
                  <a:pt x="5779" y="4731"/>
                </a:lnTo>
                <a:lnTo>
                  <a:pt x="5749" y="4802"/>
                </a:lnTo>
                <a:lnTo>
                  <a:pt x="5712" y="4871"/>
                </a:lnTo>
                <a:lnTo>
                  <a:pt x="5663" y="4942"/>
                </a:lnTo>
                <a:lnTo>
                  <a:pt x="5604" y="5012"/>
                </a:lnTo>
                <a:lnTo>
                  <a:pt x="5535" y="5083"/>
                </a:lnTo>
                <a:lnTo>
                  <a:pt x="5540" y="5137"/>
                </a:lnTo>
                <a:lnTo>
                  <a:pt x="5542" y="5199"/>
                </a:lnTo>
                <a:lnTo>
                  <a:pt x="5540" y="5266"/>
                </a:lnTo>
                <a:lnTo>
                  <a:pt x="5529" y="5338"/>
                </a:lnTo>
                <a:lnTo>
                  <a:pt x="5512" y="5415"/>
                </a:lnTo>
                <a:lnTo>
                  <a:pt x="5485" y="5493"/>
                </a:lnTo>
                <a:lnTo>
                  <a:pt x="5447" y="5573"/>
                </a:lnTo>
                <a:lnTo>
                  <a:pt x="5403" y="5644"/>
                </a:lnTo>
                <a:lnTo>
                  <a:pt x="5350" y="5711"/>
                </a:lnTo>
                <a:lnTo>
                  <a:pt x="5289" y="5772"/>
                </a:lnTo>
                <a:lnTo>
                  <a:pt x="5222" y="5828"/>
                </a:lnTo>
                <a:lnTo>
                  <a:pt x="5146" y="5880"/>
                </a:lnTo>
                <a:lnTo>
                  <a:pt x="5062" y="5928"/>
                </a:lnTo>
                <a:lnTo>
                  <a:pt x="4971" y="5969"/>
                </a:lnTo>
                <a:lnTo>
                  <a:pt x="4872" y="6007"/>
                </a:lnTo>
                <a:lnTo>
                  <a:pt x="4766" y="6040"/>
                </a:lnTo>
                <a:lnTo>
                  <a:pt x="4652" y="6068"/>
                </a:lnTo>
                <a:lnTo>
                  <a:pt x="4548" y="6087"/>
                </a:lnTo>
                <a:lnTo>
                  <a:pt x="4436" y="6102"/>
                </a:lnTo>
                <a:lnTo>
                  <a:pt x="4317" y="6113"/>
                </a:lnTo>
                <a:lnTo>
                  <a:pt x="4190" y="6118"/>
                </a:lnTo>
                <a:lnTo>
                  <a:pt x="4056" y="6120"/>
                </a:lnTo>
                <a:lnTo>
                  <a:pt x="3920" y="6118"/>
                </a:lnTo>
                <a:lnTo>
                  <a:pt x="3777" y="6113"/>
                </a:lnTo>
                <a:lnTo>
                  <a:pt x="3628" y="6103"/>
                </a:lnTo>
                <a:lnTo>
                  <a:pt x="3496" y="6105"/>
                </a:lnTo>
                <a:lnTo>
                  <a:pt x="3363" y="6105"/>
                </a:lnTo>
                <a:lnTo>
                  <a:pt x="3233" y="6103"/>
                </a:lnTo>
                <a:lnTo>
                  <a:pt x="3106" y="6100"/>
                </a:lnTo>
                <a:lnTo>
                  <a:pt x="2982" y="6096"/>
                </a:lnTo>
                <a:lnTo>
                  <a:pt x="2861" y="6090"/>
                </a:lnTo>
                <a:lnTo>
                  <a:pt x="2745" y="6083"/>
                </a:lnTo>
                <a:lnTo>
                  <a:pt x="2633" y="6076"/>
                </a:lnTo>
                <a:lnTo>
                  <a:pt x="2527" y="6068"/>
                </a:lnTo>
                <a:lnTo>
                  <a:pt x="2427" y="6061"/>
                </a:lnTo>
                <a:lnTo>
                  <a:pt x="2333" y="6053"/>
                </a:lnTo>
                <a:lnTo>
                  <a:pt x="2250" y="6046"/>
                </a:lnTo>
                <a:lnTo>
                  <a:pt x="2171" y="6038"/>
                </a:lnTo>
                <a:lnTo>
                  <a:pt x="2104" y="6031"/>
                </a:lnTo>
                <a:lnTo>
                  <a:pt x="2047" y="6025"/>
                </a:lnTo>
                <a:lnTo>
                  <a:pt x="1998" y="6020"/>
                </a:lnTo>
                <a:lnTo>
                  <a:pt x="1961" y="6014"/>
                </a:lnTo>
                <a:lnTo>
                  <a:pt x="1935" y="6012"/>
                </a:lnTo>
                <a:lnTo>
                  <a:pt x="1920" y="6010"/>
                </a:lnTo>
                <a:lnTo>
                  <a:pt x="1620" y="5973"/>
                </a:lnTo>
                <a:lnTo>
                  <a:pt x="1566" y="6007"/>
                </a:lnTo>
                <a:lnTo>
                  <a:pt x="1507" y="6035"/>
                </a:lnTo>
                <a:lnTo>
                  <a:pt x="1445" y="6055"/>
                </a:lnTo>
                <a:lnTo>
                  <a:pt x="1380" y="6066"/>
                </a:lnTo>
                <a:lnTo>
                  <a:pt x="1313" y="6072"/>
                </a:lnTo>
                <a:lnTo>
                  <a:pt x="533" y="6072"/>
                </a:lnTo>
                <a:lnTo>
                  <a:pt x="453" y="6066"/>
                </a:lnTo>
                <a:lnTo>
                  <a:pt x="378" y="6049"/>
                </a:lnTo>
                <a:lnTo>
                  <a:pt x="307" y="6022"/>
                </a:lnTo>
                <a:lnTo>
                  <a:pt x="242" y="5986"/>
                </a:lnTo>
                <a:lnTo>
                  <a:pt x="183" y="5942"/>
                </a:lnTo>
                <a:lnTo>
                  <a:pt x="130" y="5888"/>
                </a:lnTo>
                <a:lnTo>
                  <a:pt x="86" y="5828"/>
                </a:lnTo>
                <a:lnTo>
                  <a:pt x="48" y="5763"/>
                </a:lnTo>
                <a:lnTo>
                  <a:pt x="22" y="5692"/>
                </a:lnTo>
                <a:lnTo>
                  <a:pt x="6" y="5618"/>
                </a:lnTo>
                <a:lnTo>
                  <a:pt x="0" y="5539"/>
                </a:lnTo>
                <a:lnTo>
                  <a:pt x="0" y="3458"/>
                </a:lnTo>
                <a:lnTo>
                  <a:pt x="6" y="3380"/>
                </a:lnTo>
                <a:lnTo>
                  <a:pt x="22" y="3305"/>
                </a:lnTo>
                <a:lnTo>
                  <a:pt x="48" y="3234"/>
                </a:lnTo>
                <a:lnTo>
                  <a:pt x="86" y="3169"/>
                </a:lnTo>
                <a:lnTo>
                  <a:pt x="130" y="3110"/>
                </a:lnTo>
                <a:lnTo>
                  <a:pt x="183" y="3058"/>
                </a:lnTo>
                <a:lnTo>
                  <a:pt x="242" y="3013"/>
                </a:lnTo>
                <a:lnTo>
                  <a:pt x="307" y="2976"/>
                </a:lnTo>
                <a:lnTo>
                  <a:pt x="378" y="2950"/>
                </a:lnTo>
                <a:lnTo>
                  <a:pt x="453" y="2933"/>
                </a:lnTo>
                <a:lnTo>
                  <a:pt x="533" y="2925"/>
                </a:lnTo>
                <a:lnTo>
                  <a:pt x="1313" y="2925"/>
                </a:lnTo>
                <a:lnTo>
                  <a:pt x="1380" y="2931"/>
                </a:lnTo>
                <a:lnTo>
                  <a:pt x="1445" y="2942"/>
                </a:lnTo>
                <a:lnTo>
                  <a:pt x="1508" y="2963"/>
                </a:lnTo>
                <a:lnTo>
                  <a:pt x="1566" y="2991"/>
                </a:lnTo>
                <a:lnTo>
                  <a:pt x="1602" y="2918"/>
                </a:lnTo>
                <a:lnTo>
                  <a:pt x="1644" y="2843"/>
                </a:lnTo>
                <a:lnTo>
                  <a:pt x="1693" y="2765"/>
                </a:lnTo>
                <a:lnTo>
                  <a:pt x="1751" y="2689"/>
                </a:lnTo>
                <a:lnTo>
                  <a:pt x="1818" y="2614"/>
                </a:lnTo>
                <a:lnTo>
                  <a:pt x="1823" y="2607"/>
                </a:lnTo>
                <a:lnTo>
                  <a:pt x="1831" y="2601"/>
                </a:lnTo>
                <a:lnTo>
                  <a:pt x="1838" y="2596"/>
                </a:lnTo>
                <a:lnTo>
                  <a:pt x="1898" y="2544"/>
                </a:lnTo>
                <a:lnTo>
                  <a:pt x="1959" y="2480"/>
                </a:lnTo>
                <a:lnTo>
                  <a:pt x="2022" y="2408"/>
                </a:lnTo>
                <a:lnTo>
                  <a:pt x="2084" y="2326"/>
                </a:lnTo>
                <a:lnTo>
                  <a:pt x="2145" y="2236"/>
                </a:lnTo>
                <a:lnTo>
                  <a:pt x="2209" y="2142"/>
                </a:lnTo>
                <a:lnTo>
                  <a:pt x="2268" y="2039"/>
                </a:lnTo>
                <a:lnTo>
                  <a:pt x="2330" y="1933"/>
                </a:lnTo>
                <a:lnTo>
                  <a:pt x="2389" y="1825"/>
                </a:lnTo>
                <a:lnTo>
                  <a:pt x="2447" y="1713"/>
                </a:lnTo>
                <a:lnTo>
                  <a:pt x="2503" y="1602"/>
                </a:lnTo>
                <a:lnTo>
                  <a:pt x="2557" y="1490"/>
                </a:lnTo>
                <a:lnTo>
                  <a:pt x="2607" y="1378"/>
                </a:lnTo>
                <a:lnTo>
                  <a:pt x="2658" y="1268"/>
                </a:lnTo>
                <a:lnTo>
                  <a:pt x="2704" y="1164"/>
                </a:lnTo>
                <a:lnTo>
                  <a:pt x="2747" y="1062"/>
                </a:lnTo>
                <a:lnTo>
                  <a:pt x="2786" y="967"/>
                </a:lnTo>
                <a:lnTo>
                  <a:pt x="2821" y="877"/>
                </a:lnTo>
                <a:lnTo>
                  <a:pt x="2853" y="795"/>
                </a:lnTo>
                <a:lnTo>
                  <a:pt x="2881" y="723"/>
                </a:lnTo>
                <a:lnTo>
                  <a:pt x="2877" y="682"/>
                </a:lnTo>
                <a:lnTo>
                  <a:pt x="2872" y="632"/>
                </a:lnTo>
                <a:lnTo>
                  <a:pt x="2870" y="578"/>
                </a:lnTo>
                <a:lnTo>
                  <a:pt x="2870" y="520"/>
                </a:lnTo>
                <a:lnTo>
                  <a:pt x="2872" y="458"/>
                </a:lnTo>
                <a:lnTo>
                  <a:pt x="2879" y="395"/>
                </a:lnTo>
                <a:lnTo>
                  <a:pt x="2888" y="334"/>
                </a:lnTo>
                <a:lnTo>
                  <a:pt x="2905" y="272"/>
                </a:lnTo>
                <a:lnTo>
                  <a:pt x="2926" y="215"/>
                </a:lnTo>
                <a:lnTo>
                  <a:pt x="2954" y="161"/>
                </a:lnTo>
                <a:lnTo>
                  <a:pt x="2989" y="112"/>
                </a:lnTo>
                <a:lnTo>
                  <a:pt x="3030" y="73"/>
                </a:lnTo>
                <a:lnTo>
                  <a:pt x="3075" y="41"/>
                </a:lnTo>
                <a:lnTo>
                  <a:pt x="3125" y="19"/>
                </a:lnTo>
                <a:lnTo>
                  <a:pt x="3179" y="4"/>
                </a:lnTo>
                <a:lnTo>
                  <a:pt x="3237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5" name="Freeform 24"/>
          <p:cNvSpPr>
            <a:spLocks noEditPoints="1"/>
          </p:cNvSpPr>
          <p:nvPr/>
        </p:nvSpPr>
        <p:spPr bwMode="auto">
          <a:xfrm>
            <a:off x="5976136" y="4218562"/>
            <a:ext cx="282782" cy="304076"/>
          </a:xfrm>
          <a:custGeom>
            <a:avLst/>
            <a:gdLst>
              <a:gd name="T0" fmla="*/ 4648 w 5790"/>
              <a:gd name="T1" fmla="*/ 5303 h 6228"/>
              <a:gd name="T2" fmla="*/ 4587 w 5790"/>
              <a:gd name="T3" fmla="*/ 5650 h 6228"/>
              <a:gd name="T4" fmla="*/ 4855 w 5790"/>
              <a:gd name="T5" fmla="*/ 5875 h 6228"/>
              <a:gd name="T6" fmla="*/ 5187 w 5790"/>
              <a:gd name="T7" fmla="*/ 5756 h 6228"/>
              <a:gd name="T8" fmla="*/ 5248 w 5790"/>
              <a:gd name="T9" fmla="*/ 5405 h 6228"/>
              <a:gd name="T10" fmla="*/ 4980 w 5790"/>
              <a:gd name="T11" fmla="*/ 5182 h 6228"/>
              <a:gd name="T12" fmla="*/ 1931 w 5790"/>
              <a:gd name="T13" fmla="*/ 5259 h 6228"/>
              <a:gd name="T14" fmla="*/ 1812 w 5790"/>
              <a:gd name="T15" fmla="*/ 5591 h 6228"/>
              <a:gd name="T16" fmla="*/ 2036 w 5790"/>
              <a:gd name="T17" fmla="*/ 5858 h 6228"/>
              <a:gd name="T18" fmla="*/ 2385 w 5790"/>
              <a:gd name="T19" fmla="*/ 5798 h 6228"/>
              <a:gd name="T20" fmla="*/ 2504 w 5790"/>
              <a:gd name="T21" fmla="*/ 5464 h 6228"/>
              <a:gd name="T22" fmla="*/ 2280 w 5790"/>
              <a:gd name="T23" fmla="*/ 5199 h 6228"/>
              <a:gd name="T24" fmla="*/ 1311 w 5790"/>
              <a:gd name="T25" fmla="*/ 3520 h 6228"/>
              <a:gd name="T26" fmla="*/ 1584 w 5790"/>
              <a:gd name="T27" fmla="*/ 3749 h 6228"/>
              <a:gd name="T28" fmla="*/ 5316 w 5790"/>
              <a:gd name="T29" fmla="*/ 3669 h 6228"/>
              <a:gd name="T30" fmla="*/ 5445 w 5790"/>
              <a:gd name="T31" fmla="*/ 2098 h 6228"/>
              <a:gd name="T32" fmla="*/ 1191 w 5790"/>
              <a:gd name="T33" fmla="*/ 416 h 6228"/>
              <a:gd name="T34" fmla="*/ 1214 w 5790"/>
              <a:gd name="T35" fmla="*/ 429 h 6228"/>
              <a:gd name="T36" fmla="*/ 1239 w 5790"/>
              <a:gd name="T37" fmla="*/ 450 h 6228"/>
              <a:gd name="T38" fmla="*/ 1264 w 5790"/>
              <a:gd name="T39" fmla="*/ 482 h 6228"/>
              <a:gd name="T40" fmla="*/ 1273 w 5790"/>
              <a:gd name="T41" fmla="*/ 499 h 6228"/>
              <a:gd name="T42" fmla="*/ 1283 w 5790"/>
              <a:gd name="T43" fmla="*/ 522 h 6228"/>
              <a:gd name="T44" fmla="*/ 1286 w 5790"/>
              <a:gd name="T45" fmla="*/ 539 h 6228"/>
              <a:gd name="T46" fmla="*/ 1290 w 5790"/>
              <a:gd name="T47" fmla="*/ 573 h 6228"/>
              <a:gd name="T48" fmla="*/ 5654 w 5790"/>
              <a:gd name="T49" fmla="*/ 1780 h 6228"/>
              <a:gd name="T50" fmla="*/ 5673 w 5790"/>
              <a:gd name="T51" fmla="*/ 1786 h 6228"/>
              <a:gd name="T52" fmla="*/ 5713 w 5790"/>
              <a:gd name="T53" fmla="*/ 1805 h 6228"/>
              <a:gd name="T54" fmla="*/ 5730 w 5790"/>
              <a:gd name="T55" fmla="*/ 1818 h 6228"/>
              <a:gd name="T56" fmla="*/ 5745 w 5790"/>
              <a:gd name="T57" fmla="*/ 1833 h 6228"/>
              <a:gd name="T58" fmla="*/ 5756 w 5790"/>
              <a:gd name="T59" fmla="*/ 1846 h 6228"/>
              <a:gd name="T60" fmla="*/ 5768 w 5790"/>
              <a:gd name="T61" fmla="*/ 1863 h 6228"/>
              <a:gd name="T62" fmla="*/ 5781 w 5790"/>
              <a:gd name="T63" fmla="*/ 1890 h 6228"/>
              <a:gd name="T64" fmla="*/ 5788 w 5790"/>
              <a:gd name="T65" fmla="*/ 1915 h 6228"/>
              <a:gd name="T66" fmla="*/ 5790 w 5790"/>
              <a:gd name="T67" fmla="*/ 1935 h 6228"/>
              <a:gd name="T68" fmla="*/ 5663 w 5790"/>
              <a:gd name="T69" fmla="*/ 3796 h 6228"/>
              <a:gd name="T70" fmla="*/ 5257 w 5790"/>
              <a:gd name="T71" fmla="*/ 4079 h 6228"/>
              <a:gd name="T72" fmla="*/ 1423 w 5790"/>
              <a:gd name="T73" fmla="*/ 4064 h 6228"/>
              <a:gd name="T74" fmla="*/ 1338 w 5790"/>
              <a:gd name="T75" fmla="*/ 4653 h 6228"/>
              <a:gd name="T76" fmla="*/ 1649 w 5790"/>
              <a:gd name="T77" fmla="*/ 4833 h 6228"/>
              <a:gd name="T78" fmla="*/ 5314 w 5790"/>
              <a:gd name="T79" fmla="*/ 4958 h 6228"/>
              <a:gd name="T80" fmla="*/ 5593 w 5790"/>
              <a:gd name="T81" fmla="*/ 5358 h 6228"/>
              <a:gd name="T82" fmla="*/ 5532 w 5790"/>
              <a:gd name="T83" fmla="*/ 5856 h 6228"/>
              <a:gd name="T84" fmla="*/ 5168 w 5790"/>
              <a:gd name="T85" fmla="*/ 6180 h 6228"/>
              <a:gd name="T86" fmla="*/ 4665 w 5790"/>
              <a:gd name="T87" fmla="*/ 6180 h 6228"/>
              <a:gd name="T88" fmla="*/ 4301 w 5790"/>
              <a:gd name="T89" fmla="*/ 5858 h 6228"/>
              <a:gd name="T90" fmla="*/ 4235 w 5790"/>
              <a:gd name="T91" fmla="*/ 5381 h 6228"/>
              <a:gd name="T92" fmla="*/ 2819 w 5790"/>
              <a:gd name="T93" fmla="*/ 5309 h 6228"/>
              <a:gd name="T94" fmla="*/ 2808 w 5790"/>
              <a:gd name="T95" fmla="*/ 5781 h 6228"/>
              <a:gd name="T96" fmla="*/ 2485 w 5790"/>
              <a:gd name="T97" fmla="*/ 6144 h 6228"/>
              <a:gd name="T98" fmla="*/ 1984 w 5790"/>
              <a:gd name="T99" fmla="*/ 6205 h 6228"/>
              <a:gd name="T100" fmla="*/ 1584 w 5790"/>
              <a:gd name="T101" fmla="*/ 5928 h 6228"/>
              <a:gd name="T102" fmla="*/ 1463 w 5790"/>
              <a:gd name="T103" fmla="*/ 5453 h 6228"/>
              <a:gd name="T104" fmla="*/ 1393 w 5790"/>
              <a:gd name="T105" fmla="*/ 5129 h 6228"/>
              <a:gd name="T106" fmla="*/ 1024 w 5790"/>
              <a:gd name="T107" fmla="*/ 4803 h 6228"/>
              <a:gd name="T108" fmla="*/ 104 w 5790"/>
              <a:gd name="T109" fmla="*/ 334 h 6228"/>
              <a:gd name="T110" fmla="*/ 2 w 5790"/>
              <a:gd name="T111" fmla="*/ 145 h 6228"/>
              <a:gd name="T112" fmla="*/ 161 w 5790"/>
              <a:gd name="T113" fmla="*/ 0 h 62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790" h="6228">
                <a:moveTo>
                  <a:pt x="4918" y="5176"/>
                </a:moveTo>
                <a:lnTo>
                  <a:pt x="4855" y="5182"/>
                </a:lnTo>
                <a:lnTo>
                  <a:pt x="4794" y="5199"/>
                </a:lnTo>
                <a:lnTo>
                  <a:pt x="4739" y="5225"/>
                </a:lnTo>
                <a:lnTo>
                  <a:pt x="4692" y="5259"/>
                </a:lnTo>
                <a:lnTo>
                  <a:pt x="4648" y="5303"/>
                </a:lnTo>
                <a:lnTo>
                  <a:pt x="4614" y="5350"/>
                </a:lnTo>
                <a:lnTo>
                  <a:pt x="4587" y="5405"/>
                </a:lnTo>
                <a:lnTo>
                  <a:pt x="4570" y="5466"/>
                </a:lnTo>
                <a:lnTo>
                  <a:pt x="4565" y="5529"/>
                </a:lnTo>
                <a:lnTo>
                  <a:pt x="4570" y="5591"/>
                </a:lnTo>
                <a:lnTo>
                  <a:pt x="4587" y="5650"/>
                </a:lnTo>
                <a:lnTo>
                  <a:pt x="4614" y="5705"/>
                </a:lnTo>
                <a:lnTo>
                  <a:pt x="4648" y="5754"/>
                </a:lnTo>
                <a:lnTo>
                  <a:pt x="4692" y="5798"/>
                </a:lnTo>
                <a:lnTo>
                  <a:pt x="4739" y="5832"/>
                </a:lnTo>
                <a:lnTo>
                  <a:pt x="4794" y="5858"/>
                </a:lnTo>
                <a:lnTo>
                  <a:pt x="4855" y="5875"/>
                </a:lnTo>
                <a:lnTo>
                  <a:pt x="4918" y="5881"/>
                </a:lnTo>
                <a:lnTo>
                  <a:pt x="4980" y="5875"/>
                </a:lnTo>
                <a:lnTo>
                  <a:pt x="5039" y="5858"/>
                </a:lnTo>
                <a:lnTo>
                  <a:pt x="5094" y="5832"/>
                </a:lnTo>
                <a:lnTo>
                  <a:pt x="5143" y="5798"/>
                </a:lnTo>
                <a:lnTo>
                  <a:pt x="5187" y="5756"/>
                </a:lnTo>
                <a:lnTo>
                  <a:pt x="5221" y="5707"/>
                </a:lnTo>
                <a:lnTo>
                  <a:pt x="5248" y="5652"/>
                </a:lnTo>
                <a:lnTo>
                  <a:pt x="5265" y="5591"/>
                </a:lnTo>
                <a:lnTo>
                  <a:pt x="5270" y="5529"/>
                </a:lnTo>
                <a:lnTo>
                  <a:pt x="5265" y="5464"/>
                </a:lnTo>
                <a:lnTo>
                  <a:pt x="5248" y="5405"/>
                </a:lnTo>
                <a:lnTo>
                  <a:pt x="5221" y="5350"/>
                </a:lnTo>
                <a:lnTo>
                  <a:pt x="5187" y="5301"/>
                </a:lnTo>
                <a:lnTo>
                  <a:pt x="5143" y="5259"/>
                </a:lnTo>
                <a:lnTo>
                  <a:pt x="5094" y="5225"/>
                </a:lnTo>
                <a:lnTo>
                  <a:pt x="5039" y="5199"/>
                </a:lnTo>
                <a:lnTo>
                  <a:pt x="4980" y="5182"/>
                </a:lnTo>
                <a:lnTo>
                  <a:pt x="4918" y="5176"/>
                </a:lnTo>
                <a:close/>
                <a:moveTo>
                  <a:pt x="2159" y="5176"/>
                </a:moveTo>
                <a:lnTo>
                  <a:pt x="2095" y="5182"/>
                </a:lnTo>
                <a:lnTo>
                  <a:pt x="2036" y="5199"/>
                </a:lnTo>
                <a:lnTo>
                  <a:pt x="1981" y="5225"/>
                </a:lnTo>
                <a:lnTo>
                  <a:pt x="1931" y="5259"/>
                </a:lnTo>
                <a:lnTo>
                  <a:pt x="1890" y="5303"/>
                </a:lnTo>
                <a:lnTo>
                  <a:pt x="1854" y="5350"/>
                </a:lnTo>
                <a:lnTo>
                  <a:pt x="1829" y="5405"/>
                </a:lnTo>
                <a:lnTo>
                  <a:pt x="1812" y="5466"/>
                </a:lnTo>
                <a:lnTo>
                  <a:pt x="1806" y="5529"/>
                </a:lnTo>
                <a:lnTo>
                  <a:pt x="1812" y="5591"/>
                </a:lnTo>
                <a:lnTo>
                  <a:pt x="1829" y="5650"/>
                </a:lnTo>
                <a:lnTo>
                  <a:pt x="1854" y="5705"/>
                </a:lnTo>
                <a:lnTo>
                  <a:pt x="1890" y="5754"/>
                </a:lnTo>
                <a:lnTo>
                  <a:pt x="1931" y="5798"/>
                </a:lnTo>
                <a:lnTo>
                  <a:pt x="1981" y="5832"/>
                </a:lnTo>
                <a:lnTo>
                  <a:pt x="2036" y="5858"/>
                </a:lnTo>
                <a:lnTo>
                  <a:pt x="2095" y="5875"/>
                </a:lnTo>
                <a:lnTo>
                  <a:pt x="2159" y="5881"/>
                </a:lnTo>
                <a:lnTo>
                  <a:pt x="2222" y="5875"/>
                </a:lnTo>
                <a:lnTo>
                  <a:pt x="2280" y="5858"/>
                </a:lnTo>
                <a:lnTo>
                  <a:pt x="2335" y="5832"/>
                </a:lnTo>
                <a:lnTo>
                  <a:pt x="2385" y="5798"/>
                </a:lnTo>
                <a:lnTo>
                  <a:pt x="2427" y="5756"/>
                </a:lnTo>
                <a:lnTo>
                  <a:pt x="2463" y="5707"/>
                </a:lnTo>
                <a:lnTo>
                  <a:pt x="2489" y="5652"/>
                </a:lnTo>
                <a:lnTo>
                  <a:pt x="2504" y="5591"/>
                </a:lnTo>
                <a:lnTo>
                  <a:pt x="2510" y="5529"/>
                </a:lnTo>
                <a:lnTo>
                  <a:pt x="2504" y="5464"/>
                </a:lnTo>
                <a:lnTo>
                  <a:pt x="2489" y="5405"/>
                </a:lnTo>
                <a:lnTo>
                  <a:pt x="2463" y="5350"/>
                </a:lnTo>
                <a:lnTo>
                  <a:pt x="2427" y="5301"/>
                </a:lnTo>
                <a:lnTo>
                  <a:pt x="2385" y="5259"/>
                </a:lnTo>
                <a:lnTo>
                  <a:pt x="2335" y="5225"/>
                </a:lnTo>
                <a:lnTo>
                  <a:pt x="2280" y="5199"/>
                </a:lnTo>
                <a:lnTo>
                  <a:pt x="2222" y="5182"/>
                </a:lnTo>
                <a:lnTo>
                  <a:pt x="2159" y="5176"/>
                </a:lnTo>
                <a:close/>
                <a:moveTo>
                  <a:pt x="1288" y="1528"/>
                </a:moveTo>
                <a:lnTo>
                  <a:pt x="1288" y="3395"/>
                </a:lnTo>
                <a:lnTo>
                  <a:pt x="1294" y="3459"/>
                </a:lnTo>
                <a:lnTo>
                  <a:pt x="1311" y="3520"/>
                </a:lnTo>
                <a:lnTo>
                  <a:pt x="1338" y="3577"/>
                </a:lnTo>
                <a:lnTo>
                  <a:pt x="1374" y="3626"/>
                </a:lnTo>
                <a:lnTo>
                  <a:pt x="1417" y="3669"/>
                </a:lnTo>
                <a:lnTo>
                  <a:pt x="1467" y="3705"/>
                </a:lnTo>
                <a:lnTo>
                  <a:pt x="1523" y="3732"/>
                </a:lnTo>
                <a:lnTo>
                  <a:pt x="1584" y="3749"/>
                </a:lnTo>
                <a:lnTo>
                  <a:pt x="1649" y="3755"/>
                </a:lnTo>
                <a:lnTo>
                  <a:pt x="5085" y="3755"/>
                </a:lnTo>
                <a:lnTo>
                  <a:pt x="5149" y="3749"/>
                </a:lnTo>
                <a:lnTo>
                  <a:pt x="5210" y="3732"/>
                </a:lnTo>
                <a:lnTo>
                  <a:pt x="5267" y="3705"/>
                </a:lnTo>
                <a:lnTo>
                  <a:pt x="5316" y="3669"/>
                </a:lnTo>
                <a:lnTo>
                  <a:pt x="5360" y="3626"/>
                </a:lnTo>
                <a:lnTo>
                  <a:pt x="5396" y="3577"/>
                </a:lnTo>
                <a:lnTo>
                  <a:pt x="5422" y="3520"/>
                </a:lnTo>
                <a:lnTo>
                  <a:pt x="5439" y="3457"/>
                </a:lnTo>
                <a:lnTo>
                  <a:pt x="5445" y="3393"/>
                </a:lnTo>
                <a:lnTo>
                  <a:pt x="5445" y="2098"/>
                </a:lnTo>
                <a:lnTo>
                  <a:pt x="1288" y="1528"/>
                </a:lnTo>
                <a:close/>
                <a:moveTo>
                  <a:pt x="161" y="0"/>
                </a:moveTo>
                <a:lnTo>
                  <a:pt x="201" y="4"/>
                </a:lnTo>
                <a:lnTo>
                  <a:pt x="239" y="16"/>
                </a:lnTo>
                <a:lnTo>
                  <a:pt x="1184" y="412"/>
                </a:lnTo>
                <a:lnTo>
                  <a:pt x="1191" y="416"/>
                </a:lnTo>
                <a:lnTo>
                  <a:pt x="1201" y="419"/>
                </a:lnTo>
                <a:lnTo>
                  <a:pt x="1203" y="421"/>
                </a:lnTo>
                <a:lnTo>
                  <a:pt x="1205" y="421"/>
                </a:lnTo>
                <a:lnTo>
                  <a:pt x="1207" y="423"/>
                </a:lnTo>
                <a:lnTo>
                  <a:pt x="1210" y="425"/>
                </a:lnTo>
                <a:lnTo>
                  <a:pt x="1214" y="429"/>
                </a:lnTo>
                <a:lnTo>
                  <a:pt x="1222" y="434"/>
                </a:lnTo>
                <a:lnTo>
                  <a:pt x="1224" y="436"/>
                </a:lnTo>
                <a:lnTo>
                  <a:pt x="1227" y="438"/>
                </a:lnTo>
                <a:lnTo>
                  <a:pt x="1231" y="442"/>
                </a:lnTo>
                <a:lnTo>
                  <a:pt x="1235" y="446"/>
                </a:lnTo>
                <a:lnTo>
                  <a:pt x="1239" y="450"/>
                </a:lnTo>
                <a:lnTo>
                  <a:pt x="1252" y="461"/>
                </a:lnTo>
                <a:lnTo>
                  <a:pt x="1254" y="465"/>
                </a:lnTo>
                <a:lnTo>
                  <a:pt x="1256" y="469"/>
                </a:lnTo>
                <a:lnTo>
                  <a:pt x="1260" y="476"/>
                </a:lnTo>
                <a:lnTo>
                  <a:pt x="1262" y="478"/>
                </a:lnTo>
                <a:lnTo>
                  <a:pt x="1264" y="482"/>
                </a:lnTo>
                <a:lnTo>
                  <a:pt x="1267" y="486"/>
                </a:lnTo>
                <a:lnTo>
                  <a:pt x="1269" y="489"/>
                </a:lnTo>
                <a:lnTo>
                  <a:pt x="1269" y="491"/>
                </a:lnTo>
                <a:lnTo>
                  <a:pt x="1271" y="493"/>
                </a:lnTo>
                <a:lnTo>
                  <a:pt x="1271" y="495"/>
                </a:lnTo>
                <a:lnTo>
                  <a:pt x="1273" y="499"/>
                </a:lnTo>
                <a:lnTo>
                  <a:pt x="1275" y="501"/>
                </a:lnTo>
                <a:lnTo>
                  <a:pt x="1277" y="505"/>
                </a:lnTo>
                <a:lnTo>
                  <a:pt x="1277" y="506"/>
                </a:lnTo>
                <a:lnTo>
                  <a:pt x="1279" y="508"/>
                </a:lnTo>
                <a:lnTo>
                  <a:pt x="1279" y="510"/>
                </a:lnTo>
                <a:lnTo>
                  <a:pt x="1283" y="522"/>
                </a:lnTo>
                <a:lnTo>
                  <a:pt x="1283" y="524"/>
                </a:lnTo>
                <a:lnTo>
                  <a:pt x="1283" y="525"/>
                </a:lnTo>
                <a:lnTo>
                  <a:pt x="1283" y="527"/>
                </a:lnTo>
                <a:lnTo>
                  <a:pt x="1284" y="531"/>
                </a:lnTo>
                <a:lnTo>
                  <a:pt x="1284" y="535"/>
                </a:lnTo>
                <a:lnTo>
                  <a:pt x="1286" y="539"/>
                </a:lnTo>
                <a:lnTo>
                  <a:pt x="1286" y="550"/>
                </a:lnTo>
                <a:lnTo>
                  <a:pt x="1288" y="552"/>
                </a:lnTo>
                <a:lnTo>
                  <a:pt x="1288" y="554"/>
                </a:lnTo>
                <a:lnTo>
                  <a:pt x="1290" y="560"/>
                </a:lnTo>
                <a:lnTo>
                  <a:pt x="1290" y="567"/>
                </a:lnTo>
                <a:lnTo>
                  <a:pt x="1290" y="573"/>
                </a:lnTo>
                <a:lnTo>
                  <a:pt x="1290" y="1179"/>
                </a:lnTo>
                <a:lnTo>
                  <a:pt x="5642" y="1780"/>
                </a:lnTo>
                <a:lnTo>
                  <a:pt x="5646" y="1780"/>
                </a:lnTo>
                <a:lnTo>
                  <a:pt x="5648" y="1780"/>
                </a:lnTo>
                <a:lnTo>
                  <a:pt x="5652" y="1780"/>
                </a:lnTo>
                <a:lnTo>
                  <a:pt x="5654" y="1780"/>
                </a:lnTo>
                <a:lnTo>
                  <a:pt x="5658" y="1782"/>
                </a:lnTo>
                <a:lnTo>
                  <a:pt x="5661" y="1782"/>
                </a:lnTo>
                <a:lnTo>
                  <a:pt x="5665" y="1784"/>
                </a:lnTo>
                <a:lnTo>
                  <a:pt x="5667" y="1784"/>
                </a:lnTo>
                <a:lnTo>
                  <a:pt x="5671" y="1784"/>
                </a:lnTo>
                <a:lnTo>
                  <a:pt x="5673" y="1786"/>
                </a:lnTo>
                <a:lnTo>
                  <a:pt x="5676" y="1788"/>
                </a:lnTo>
                <a:lnTo>
                  <a:pt x="5680" y="1788"/>
                </a:lnTo>
                <a:lnTo>
                  <a:pt x="5688" y="1791"/>
                </a:lnTo>
                <a:lnTo>
                  <a:pt x="5703" y="1799"/>
                </a:lnTo>
                <a:lnTo>
                  <a:pt x="5707" y="1803"/>
                </a:lnTo>
                <a:lnTo>
                  <a:pt x="5713" y="1805"/>
                </a:lnTo>
                <a:lnTo>
                  <a:pt x="5714" y="1807"/>
                </a:lnTo>
                <a:lnTo>
                  <a:pt x="5718" y="1808"/>
                </a:lnTo>
                <a:lnTo>
                  <a:pt x="5722" y="1810"/>
                </a:lnTo>
                <a:lnTo>
                  <a:pt x="5726" y="1814"/>
                </a:lnTo>
                <a:lnTo>
                  <a:pt x="5728" y="1816"/>
                </a:lnTo>
                <a:lnTo>
                  <a:pt x="5730" y="1818"/>
                </a:lnTo>
                <a:lnTo>
                  <a:pt x="5731" y="1820"/>
                </a:lnTo>
                <a:lnTo>
                  <a:pt x="5739" y="1825"/>
                </a:lnTo>
                <a:lnTo>
                  <a:pt x="5741" y="1827"/>
                </a:lnTo>
                <a:lnTo>
                  <a:pt x="5743" y="1827"/>
                </a:lnTo>
                <a:lnTo>
                  <a:pt x="5743" y="1831"/>
                </a:lnTo>
                <a:lnTo>
                  <a:pt x="5745" y="1833"/>
                </a:lnTo>
                <a:lnTo>
                  <a:pt x="5747" y="1835"/>
                </a:lnTo>
                <a:lnTo>
                  <a:pt x="5749" y="1837"/>
                </a:lnTo>
                <a:lnTo>
                  <a:pt x="5750" y="1839"/>
                </a:lnTo>
                <a:lnTo>
                  <a:pt x="5752" y="1841"/>
                </a:lnTo>
                <a:lnTo>
                  <a:pt x="5754" y="1843"/>
                </a:lnTo>
                <a:lnTo>
                  <a:pt x="5756" y="1846"/>
                </a:lnTo>
                <a:lnTo>
                  <a:pt x="5758" y="1848"/>
                </a:lnTo>
                <a:lnTo>
                  <a:pt x="5758" y="1850"/>
                </a:lnTo>
                <a:lnTo>
                  <a:pt x="5762" y="1854"/>
                </a:lnTo>
                <a:lnTo>
                  <a:pt x="5764" y="1858"/>
                </a:lnTo>
                <a:lnTo>
                  <a:pt x="5766" y="1860"/>
                </a:lnTo>
                <a:lnTo>
                  <a:pt x="5768" y="1863"/>
                </a:lnTo>
                <a:lnTo>
                  <a:pt x="5771" y="1871"/>
                </a:lnTo>
                <a:lnTo>
                  <a:pt x="5773" y="1875"/>
                </a:lnTo>
                <a:lnTo>
                  <a:pt x="5775" y="1879"/>
                </a:lnTo>
                <a:lnTo>
                  <a:pt x="5777" y="1882"/>
                </a:lnTo>
                <a:lnTo>
                  <a:pt x="5779" y="1886"/>
                </a:lnTo>
                <a:lnTo>
                  <a:pt x="5781" y="1890"/>
                </a:lnTo>
                <a:lnTo>
                  <a:pt x="5783" y="1894"/>
                </a:lnTo>
                <a:lnTo>
                  <a:pt x="5783" y="1897"/>
                </a:lnTo>
                <a:lnTo>
                  <a:pt x="5785" y="1901"/>
                </a:lnTo>
                <a:lnTo>
                  <a:pt x="5787" y="1907"/>
                </a:lnTo>
                <a:lnTo>
                  <a:pt x="5787" y="1911"/>
                </a:lnTo>
                <a:lnTo>
                  <a:pt x="5788" y="1915"/>
                </a:lnTo>
                <a:lnTo>
                  <a:pt x="5788" y="1918"/>
                </a:lnTo>
                <a:lnTo>
                  <a:pt x="5788" y="1922"/>
                </a:lnTo>
                <a:lnTo>
                  <a:pt x="5790" y="1924"/>
                </a:lnTo>
                <a:lnTo>
                  <a:pt x="5790" y="1928"/>
                </a:lnTo>
                <a:lnTo>
                  <a:pt x="5790" y="1932"/>
                </a:lnTo>
                <a:lnTo>
                  <a:pt x="5790" y="1935"/>
                </a:lnTo>
                <a:lnTo>
                  <a:pt x="5790" y="3395"/>
                </a:lnTo>
                <a:lnTo>
                  <a:pt x="5785" y="3482"/>
                </a:lnTo>
                <a:lnTo>
                  <a:pt x="5769" y="3567"/>
                </a:lnTo>
                <a:lnTo>
                  <a:pt x="5743" y="3649"/>
                </a:lnTo>
                <a:lnTo>
                  <a:pt x="5709" y="3726"/>
                </a:lnTo>
                <a:lnTo>
                  <a:pt x="5663" y="3796"/>
                </a:lnTo>
                <a:lnTo>
                  <a:pt x="5612" y="3863"/>
                </a:lnTo>
                <a:lnTo>
                  <a:pt x="5553" y="3921"/>
                </a:lnTo>
                <a:lnTo>
                  <a:pt x="5487" y="3973"/>
                </a:lnTo>
                <a:lnTo>
                  <a:pt x="5417" y="4018"/>
                </a:lnTo>
                <a:lnTo>
                  <a:pt x="5339" y="4052"/>
                </a:lnTo>
                <a:lnTo>
                  <a:pt x="5257" y="4079"/>
                </a:lnTo>
                <a:lnTo>
                  <a:pt x="5172" y="4094"/>
                </a:lnTo>
                <a:lnTo>
                  <a:pt x="5085" y="4100"/>
                </a:lnTo>
                <a:lnTo>
                  <a:pt x="1649" y="4100"/>
                </a:lnTo>
                <a:lnTo>
                  <a:pt x="1571" y="4096"/>
                </a:lnTo>
                <a:lnTo>
                  <a:pt x="1495" y="4084"/>
                </a:lnTo>
                <a:lnTo>
                  <a:pt x="1423" y="4064"/>
                </a:lnTo>
                <a:lnTo>
                  <a:pt x="1353" y="4037"/>
                </a:lnTo>
                <a:lnTo>
                  <a:pt x="1288" y="4003"/>
                </a:lnTo>
                <a:lnTo>
                  <a:pt x="1288" y="4471"/>
                </a:lnTo>
                <a:lnTo>
                  <a:pt x="1294" y="4535"/>
                </a:lnTo>
                <a:lnTo>
                  <a:pt x="1311" y="4596"/>
                </a:lnTo>
                <a:lnTo>
                  <a:pt x="1338" y="4653"/>
                </a:lnTo>
                <a:lnTo>
                  <a:pt x="1374" y="4704"/>
                </a:lnTo>
                <a:lnTo>
                  <a:pt x="1417" y="4748"/>
                </a:lnTo>
                <a:lnTo>
                  <a:pt x="1467" y="4782"/>
                </a:lnTo>
                <a:lnTo>
                  <a:pt x="1523" y="4810"/>
                </a:lnTo>
                <a:lnTo>
                  <a:pt x="1584" y="4827"/>
                </a:lnTo>
                <a:lnTo>
                  <a:pt x="1649" y="4833"/>
                </a:lnTo>
                <a:lnTo>
                  <a:pt x="4916" y="4833"/>
                </a:lnTo>
                <a:lnTo>
                  <a:pt x="5003" y="4837"/>
                </a:lnTo>
                <a:lnTo>
                  <a:pt x="5088" y="4854"/>
                </a:lnTo>
                <a:lnTo>
                  <a:pt x="5168" y="4879"/>
                </a:lnTo>
                <a:lnTo>
                  <a:pt x="5244" y="4915"/>
                </a:lnTo>
                <a:lnTo>
                  <a:pt x="5314" y="4958"/>
                </a:lnTo>
                <a:lnTo>
                  <a:pt x="5379" y="5009"/>
                </a:lnTo>
                <a:lnTo>
                  <a:pt x="5437" y="5066"/>
                </a:lnTo>
                <a:lnTo>
                  <a:pt x="5489" y="5132"/>
                </a:lnTo>
                <a:lnTo>
                  <a:pt x="5532" y="5203"/>
                </a:lnTo>
                <a:lnTo>
                  <a:pt x="5566" y="5278"/>
                </a:lnTo>
                <a:lnTo>
                  <a:pt x="5593" y="5358"/>
                </a:lnTo>
                <a:lnTo>
                  <a:pt x="5608" y="5443"/>
                </a:lnTo>
                <a:lnTo>
                  <a:pt x="5614" y="5530"/>
                </a:lnTo>
                <a:lnTo>
                  <a:pt x="5608" y="5618"/>
                </a:lnTo>
                <a:lnTo>
                  <a:pt x="5593" y="5701"/>
                </a:lnTo>
                <a:lnTo>
                  <a:pt x="5566" y="5781"/>
                </a:lnTo>
                <a:lnTo>
                  <a:pt x="5532" y="5856"/>
                </a:lnTo>
                <a:lnTo>
                  <a:pt x="5489" y="5928"/>
                </a:lnTo>
                <a:lnTo>
                  <a:pt x="5437" y="5993"/>
                </a:lnTo>
                <a:lnTo>
                  <a:pt x="5379" y="6050"/>
                </a:lnTo>
                <a:lnTo>
                  <a:pt x="5314" y="6101"/>
                </a:lnTo>
                <a:lnTo>
                  <a:pt x="5244" y="6144"/>
                </a:lnTo>
                <a:lnTo>
                  <a:pt x="5168" y="6180"/>
                </a:lnTo>
                <a:lnTo>
                  <a:pt x="5088" y="6205"/>
                </a:lnTo>
                <a:lnTo>
                  <a:pt x="5003" y="6222"/>
                </a:lnTo>
                <a:lnTo>
                  <a:pt x="4916" y="6228"/>
                </a:lnTo>
                <a:lnTo>
                  <a:pt x="4828" y="6222"/>
                </a:lnTo>
                <a:lnTo>
                  <a:pt x="4745" y="6205"/>
                </a:lnTo>
                <a:lnTo>
                  <a:pt x="4665" y="6180"/>
                </a:lnTo>
                <a:lnTo>
                  <a:pt x="4589" y="6144"/>
                </a:lnTo>
                <a:lnTo>
                  <a:pt x="4517" y="6103"/>
                </a:lnTo>
                <a:lnTo>
                  <a:pt x="4453" y="6052"/>
                </a:lnTo>
                <a:lnTo>
                  <a:pt x="4394" y="5993"/>
                </a:lnTo>
                <a:lnTo>
                  <a:pt x="4343" y="5928"/>
                </a:lnTo>
                <a:lnTo>
                  <a:pt x="4301" y="5858"/>
                </a:lnTo>
                <a:lnTo>
                  <a:pt x="4265" y="5782"/>
                </a:lnTo>
                <a:lnTo>
                  <a:pt x="4240" y="5701"/>
                </a:lnTo>
                <a:lnTo>
                  <a:pt x="4223" y="5618"/>
                </a:lnTo>
                <a:lnTo>
                  <a:pt x="4218" y="5530"/>
                </a:lnTo>
                <a:lnTo>
                  <a:pt x="4221" y="5455"/>
                </a:lnTo>
                <a:lnTo>
                  <a:pt x="4235" y="5381"/>
                </a:lnTo>
                <a:lnTo>
                  <a:pt x="4254" y="5309"/>
                </a:lnTo>
                <a:lnTo>
                  <a:pt x="4280" y="5242"/>
                </a:lnTo>
                <a:lnTo>
                  <a:pt x="4314" y="5178"/>
                </a:lnTo>
                <a:lnTo>
                  <a:pt x="2759" y="5178"/>
                </a:lnTo>
                <a:lnTo>
                  <a:pt x="2793" y="5240"/>
                </a:lnTo>
                <a:lnTo>
                  <a:pt x="2819" y="5309"/>
                </a:lnTo>
                <a:lnTo>
                  <a:pt x="2838" y="5381"/>
                </a:lnTo>
                <a:lnTo>
                  <a:pt x="2852" y="5455"/>
                </a:lnTo>
                <a:lnTo>
                  <a:pt x="2855" y="5530"/>
                </a:lnTo>
                <a:lnTo>
                  <a:pt x="2850" y="5618"/>
                </a:lnTo>
                <a:lnTo>
                  <a:pt x="2834" y="5701"/>
                </a:lnTo>
                <a:lnTo>
                  <a:pt x="2808" y="5781"/>
                </a:lnTo>
                <a:lnTo>
                  <a:pt x="2774" y="5856"/>
                </a:lnTo>
                <a:lnTo>
                  <a:pt x="2730" y="5928"/>
                </a:lnTo>
                <a:lnTo>
                  <a:pt x="2679" y="5993"/>
                </a:lnTo>
                <a:lnTo>
                  <a:pt x="2620" y="6050"/>
                </a:lnTo>
                <a:lnTo>
                  <a:pt x="2556" y="6101"/>
                </a:lnTo>
                <a:lnTo>
                  <a:pt x="2485" y="6144"/>
                </a:lnTo>
                <a:lnTo>
                  <a:pt x="2409" y="6180"/>
                </a:lnTo>
                <a:lnTo>
                  <a:pt x="2328" y="6205"/>
                </a:lnTo>
                <a:lnTo>
                  <a:pt x="2244" y="6222"/>
                </a:lnTo>
                <a:lnTo>
                  <a:pt x="2157" y="6228"/>
                </a:lnTo>
                <a:lnTo>
                  <a:pt x="2070" y="6222"/>
                </a:lnTo>
                <a:lnTo>
                  <a:pt x="1984" y="6205"/>
                </a:lnTo>
                <a:lnTo>
                  <a:pt x="1905" y="6180"/>
                </a:lnTo>
                <a:lnTo>
                  <a:pt x="1829" y="6144"/>
                </a:lnTo>
                <a:lnTo>
                  <a:pt x="1759" y="6103"/>
                </a:lnTo>
                <a:lnTo>
                  <a:pt x="1694" y="6052"/>
                </a:lnTo>
                <a:lnTo>
                  <a:pt x="1635" y="5993"/>
                </a:lnTo>
                <a:lnTo>
                  <a:pt x="1584" y="5928"/>
                </a:lnTo>
                <a:lnTo>
                  <a:pt x="1541" y="5858"/>
                </a:lnTo>
                <a:lnTo>
                  <a:pt x="1506" y="5782"/>
                </a:lnTo>
                <a:lnTo>
                  <a:pt x="1480" y="5701"/>
                </a:lnTo>
                <a:lnTo>
                  <a:pt x="1465" y="5618"/>
                </a:lnTo>
                <a:lnTo>
                  <a:pt x="1459" y="5530"/>
                </a:lnTo>
                <a:lnTo>
                  <a:pt x="1463" y="5453"/>
                </a:lnTo>
                <a:lnTo>
                  <a:pt x="1476" y="5377"/>
                </a:lnTo>
                <a:lnTo>
                  <a:pt x="1497" y="5305"/>
                </a:lnTo>
                <a:lnTo>
                  <a:pt x="1523" y="5237"/>
                </a:lnTo>
                <a:lnTo>
                  <a:pt x="1560" y="5172"/>
                </a:lnTo>
                <a:lnTo>
                  <a:pt x="1474" y="5155"/>
                </a:lnTo>
                <a:lnTo>
                  <a:pt x="1393" y="5129"/>
                </a:lnTo>
                <a:lnTo>
                  <a:pt x="1317" y="5093"/>
                </a:lnTo>
                <a:lnTo>
                  <a:pt x="1245" y="5049"/>
                </a:lnTo>
                <a:lnTo>
                  <a:pt x="1180" y="4998"/>
                </a:lnTo>
                <a:lnTo>
                  <a:pt x="1121" y="4939"/>
                </a:lnTo>
                <a:lnTo>
                  <a:pt x="1068" y="4873"/>
                </a:lnTo>
                <a:lnTo>
                  <a:pt x="1024" y="4803"/>
                </a:lnTo>
                <a:lnTo>
                  <a:pt x="990" y="4725"/>
                </a:lnTo>
                <a:lnTo>
                  <a:pt x="964" y="4645"/>
                </a:lnTo>
                <a:lnTo>
                  <a:pt x="949" y="4560"/>
                </a:lnTo>
                <a:lnTo>
                  <a:pt x="943" y="4471"/>
                </a:lnTo>
                <a:lnTo>
                  <a:pt x="943" y="687"/>
                </a:lnTo>
                <a:lnTo>
                  <a:pt x="104" y="334"/>
                </a:lnTo>
                <a:lnTo>
                  <a:pt x="70" y="313"/>
                </a:lnTo>
                <a:lnTo>
                  <a:pt x="42" y="289"/>
                </a:lnTo>
                <a:lnTo>
                  <a:pt x="19" y="256"/>
                </a:lnTo>
                <a:lnTo>
                  <a:pt x="6" y="222"/>
                </a:lnTo>
                <a:lnTo>
                  <a:pt x="0" y="184"/>
                </a:lnTo>
                <a:lnTo>
                  <a:pt x="2" y="145"/>
                </a:lnTo>
                <a:lnTo>
                  <a:pt x="13" y="107"/>
                </a:lnTo>
                <a:lnTo>
                  <a:pt x="32" y="72"/>
                </a:lnTo>
                <a:lnTo>
                  <a:pt x="59" y="44"/>
                </a:lnTo>
                <a:lnTo>
                  <a:pt x="89" y="21"/>
                </a:lnTo>
                <a:lnTo>
                  <a:pt x="125" y="8"/>
                </a:lnTo>
                <a:lnTo>
                  <a:pt x="16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DC9BAEF6-91C9-47FB-BEC9-6C2ACCB918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421D2364-3E79-4D30-BD58-6B94577A3361}"/>
              </a:ext>
            </a:extLst>
          </p:cNvPr>
          <p:cNvGrpSpPr/>
          <p:nvPr/>
        </p:nvGrpSpPr>
        <p:grpSpPr>
          <a:xfrm>
            <a:off x="3854329" y="3537980"/>
            <a:ext cx="3569471" cy="616039"/>
            <a:chOff x="3425299" y="489397"/>
            <a:chExt cx="3569471" cy="616039"/>
          </a:xfrm>
        </p:grpSpPr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xmlns="" id="{D8635059-64B3-427B-8474-43E654353DA5}"/>
                </a:ext>
              </a:extLst>
            </p:cNvPr>
            <p:cNvCxnSpPr>
              <a:cxnSpLocks/>
            </p:cNvCxnSpPr>
            <p:nvPr/>
          </p:nvCxnSpPr>
          <p:spPr>
            <a:xfrm>
              <a:off x="4280548" y="489397"/>
              <a:ext cx="1691785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EC57CD82-DB1C-4446-8992-538DD69D01C4}"/>
                </a:ext>
              </a:extLst>
            </p:cNvPr>
            <p:cNvCxnSpPr>
              <a:cxnSpLocks/>
            </p:cNvCxnSpPr>
            <p:nvPr/>
          </p:nvCxnSpPr>
          <p:spPr>
            <a:xfrm>
              <a:off x="4224270" y="1105436"/>
              <a:ext cx="1748063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xmlns="" id="{4573B69D-DC9E-4D56-AC72-F5F3244724FE}"/>
                </a:ext>
              </a:extLst>
            </p:cNvPr>
            <p:cNvSpPr/>
            <p:nvPr/>
          </p:nvSpPr>
          <p:spPr>
            <a:xfrm>
              <a:off x="3425299" y="633321"/>
              <a:ext cx="3569471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800" b="1" dirty="0">
                  <a:solidFill>
                    <a:schemeClr val="bg2">
                      <a:lumMod val="10000"/>
                    </a:schemeClr>
                  </a:solidFill>
                </a:rPr>
                <a:t>Purpose of Study</a:t>
              </a:r>
              <a:endParaRPr lang="en-GB" sz="28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9A7EFD1C-79BF-4B92-8C11-284DC0EEA6CC}"/>
              </a:ext>
            </a:extLst>
          </p:cNvPr>
          <p:cNvSpPr/>
          <p:nvPr/>
        </p:nvSpPr>
        <p:spPr>
          <a:xfrm>
            <a:off x="1703889" y="4032367"/>
            <a:ext cx="97448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 whether there is a shortage of artisans in the metal industry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the appropriateness of ARPL to address potential shortages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Z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Z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Z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17C6775F-2274-4CA5-908B-520B8BFDB63D}"/>
              </a:ext>
            </a:extLst>
          </p:cNvPr>
          <p:cNvGrpSpPr/>
          <p:nvPr/>
        </p:nvGrpSpPr>
        <p:grpSpPr>
          <a:xfrm>
            <a:off x="3682873" y="481025"/>
            <a:ext cx="3829227" cy="590817"/>
            <a:chOff x="8494469" y="425181"/>
            <a:chExt cx="8137360" cy="616039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D5AF97DB-5D3A-4607-B3A1-25379A49BD50}"/>
                </a:ext>
              </a:extLst>
            </p:cNvPr>
            <p:cNvCxnSpPr/>
            <p:nvPr/>
          </p:nvCxnSpPr>
          <p:spPr>
            <a:xfrm>
              <a:off x="10390610" y="425181"/>
              <a:ext cx="3902299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1FA9100E-E918-4435-9578-B24C8D5CAF53}"/>
                </a:ext>
              </a:extLst>
            </p:cNvPr>
            <p:cNvCxnSpPr/>
            <p:nvPr/>
          </p:nvCxnSpPr>
          <p:spPr>
            <a:xfrm>
              <a:off x="10334332" y="1041220"/>
              <a:ext cx="3902299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20CD4825-EEBF-4FC8-B376-6EC8C39AC73A}"/>
                </a:ext>
              </a:extLst>
            </p:cNvPr>
            <p:cNvSpPr/>
            <p:nvPr/>
          </p:nvSpPr>
          <p:spPr>
            <a:xfrm>
              <a:off x="8494469" y="546040"/>
              <a:ext cx="8137360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800" b="1" dirty="0">
                  <a:solidFill>
                    <a:schemeClr val="bg2">
                      <a:lumMod val="10000"/>
                    </a:schemeClr>
                  </a:solidFill>
                </a:rPr>
                <a:t>Questions</a:t>
              </a:r>
              <a:endParaRPr lang="en-GB" sz="28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4F43FD2B-51C1-457B-8092-7A3F4F21B3C1}"/>
              </a:ext>
            </a:extLst>
          </p:cNvPr>
          <p:cNvSpPr/>
          <p:nvPr/>
        </p:nvSpPr>
        <p:spPr>
          <a:xfrm>
            <a:off x="1502246" y="1678730"/>
            <a:ext cx="86868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GB" sz="2800" dirty="0">
                <a:solidFill>
                  <a:srgbClr val="FF0000"/>
                </a:solidFill>
              </a:rPr>
              <a:t>Is there [really] a shortage of artisans  in the Metal Industry?”</a:t>
            </a:r>
          </a:p>
        </p:txBody>
      </p:sp>
    </p:spTree>
    <p:extLst>
      <p:ext uri="{BB962C8B-B14F-4D97-AF65-F5344CB8AC3E}">
        <p14:creationId xmlns:p14="http://schemas.microsoft.com/office/powerpoint/2010/main" val="3045013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94CCE18-7CC0-428E-8FF8-12809DD9F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B95EA16A-D4A0-4015-AE37-074E34E19118}"/>
              </a:ext>
            </a:extLst>
          </p:cNvPr>
          <p:cNvGrpSpPr/>
          <p:nvPr/>
        </p:nvGrpSpPr>
        <p:grpSpPr>
          <a:xfrm>
            <a:off x="2090342" y="415776"/>
            <a:ext cx="7738863" cy="616039"/>
            <a:chOff x="3315191" y="489397"/>
            <a:chExt cx="6023517" cy="61603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40395084-C9CC-4B54-BFD0-EF73DD757299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489397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7CC6B1A2-A429-4DC7-9B07-7E18B09C9F95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1105436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7D4A5CA-196D-4E34-BF3A-BEC6E821D720}"/>
                </a:ext>
              </a:extLst>
            </p:cNvPr>
            <p:cNvSpPr/>
            <p:nvPr/>
          </p:nvSpPr>
          <p:spPr>
            <a:xfrm>
              <a:off x="3315191" y="591355"/>
              <a:ext cx="6023517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28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Conceptual Framework of the Research Study</a:t>
              </a:r>
              <a:endParaRPr lang="en-GB" sz="28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0144BFCF-84E0-471D-A27A-8E7D8821522A}"/>
              </a:ext>
            </a:extLst>
          </p:cNvPr>
          <p:cNvGrpSpPr/>
          <p:nvPr/>
        </p:nvGrpSpPr>
        <p:grpSpPr>
          <a:xfrm>
            <a:off x="1913113" y="1463042"/>
            <a:ext cx="7916092" cy="4493621"/>
            <a:chOff x="0" y="-493128"/>
            <a:chExt cx="5796501" cy="4473193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46289648-A490-47B1-9BBA-C9B4150C34A8}"/>
                </a:ext>
              </a:extLst>
            </p:cNvPr>
            <p:cNvGrpSpPr/>
            <p:nvPr/>
          </p:nvGrpSpPr>
          <p:grpSpPr>
            <a:xfrm>
              <a:off x="147633" y="-87391"/>
              <a:ext cx="5470235" cy="3659303"/>
              <a:chOff x="30151" y="-413722"/>
              <a:chExt cx="5494211" cy="4374825"/>
            </a:xfrm>
          </p:grpSpPr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xmlns="" id="{5759185E-8B64-4D87-B5E7-318FE262F223}"/>
                  </a:ext>
                </a:extLst>
              </p:cNvPr>
              <p:cNvGrpSpPr/>
              <p:nvPr/>
            </p:nvGrpSpPr>
            <p:grpSpPr>
              <a:xfrm>
                <a:off x="30151" y="-413722"/>
                <a:ext cx="5494211" cy="4374825"/>
                <a:chOff x="30151" y="-413722"/>
                <a:chExt cx="5494211" cy="4374825"/>
              </a:xfrm>
            </p:grpSpPr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xmlns="" id="{38EEB7C1-8E42-4B97-808E-D28731922837}"/>
                    </a:ext>
                  </a:extLst>
                </p:cNvPr>
                <p:cNvGrpSpPr/>
                <p:nvPr/>
              </p:nvGrpSpPr>
              <p:grpSpPr>
                <a:xfrm>
                  <a:off x="30151" y="-413722"/>
                  <a:ext cx="5494211" cy="4374825"/>
                  <a:chOff x="30151" y="-413746"/>
                  <a:chExt cx="5494531" cy="4375073"/>
                </a:xfrm>
              </p:grpSpPr>
              <p:grpSp>
                <p:nvGrpSpPr>
                  <p:cNvPr id="42" name="Group 41">
                    <a:extLst>
                      <a:ext uri="{FF2B5EF4-FFF2-40B4-BE49-F238E27FC236}">
                        <a16:creationId xmlns:a16="http://schemas.microsoft.com/office/drawing/2014/main" xmlns="" id="{ADE78DE7-64E5-4F87-AE3D-6AA5C04A80E7}"/>
                      </a:ext>
                    </a:extLst>
                  </p:cNvPr>
                  <p:cNvGrpSpPr/>
                  <p:nvPr/>
                </p:nvGrpSpPr>
                <p:grpSpPr>
                  <a:xfrm>
                    <a:off x="30151" y="-413746"/>
                    <a:ext cx="5494531" cy="3101072"/>
                    <a:chOff x="30151" y="-339859"/>
                    <a:chExt cx="5494531" cy="2547276"/>
                  </a:xfrm>
                </p:grpSpPr>
                <p:sp>
                  <p:nvSpPr>
                    <p:cNvPr id="44" name="Rectangle 43">
                      <a:extLst>
                        <a:ext uri="{FF2B5EF4-FFF2-40B4-BE49-F238E27FC236}">
                          <a16:creationId xmlns:a16="http://schemas.microsoft.com/office/drawing/2014/main" xmlns="" id="{9EC70EC7-8936-4C16-BA96-1C1B14B546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60798" y="-339859"/>
                      <a:ext cx="1647615" cy="1492214"/>
                    </a:xfrm>
                    <a:prstGeom prst="rect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31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kern="1200" dirty="0">
                          <a:solidFill>
                            <a:srgbClr val="FFFFFF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200" b="1" kern="1200" dirty="0">
                        <a:solidFill>
                          <a:srgbClr val="000000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200" b="1" dirty="0">
                        <a:solidFill>
                          <a:srgbClr val="000000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200" b="1" kern="1200" dirty="0">
                        <a:solidFill>
                          <a:srgbClr val="000000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200" b="1" dirty="0">
                        <a:solidFill>
                          <a:srgbClr val="000000"/>
                        </a:solidFill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ZA" sz="1400" b="1" kern="1200" dirty="0">
                        <a:solidFill>
                          <a:srgbClr val="000000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b="1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DRIVING ARTISAN SHORTAGES</a:t>
                      </a:r>
                      <a:endParaRPr lang="en-GB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of Economy</a:t>
                      </a:r>
                      <a:endParaRPr lang="en-GB" sz="1600" dirty="0"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Supply </a:t>
                      </a:r>
                      <a:r>
                        <a:rPr lang="en-ZA" sz="1600" dirty="0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Artisans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by training providers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400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74320" indent="-274320"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ZA" sz="900" b="1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900" b="1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5" name="Rectangle 44">
                      <a:extLst>
                        <a:ext uri="{FF2B5EF4-FFF2-40B4-BE49-F238E27FC236}">
                          <a16:creationId xmlns:a16="http://schemas.microsoft.com/office/drawing/2014/main" xmlns="" id="{FBFD1563-3D69-418C-8186-C78DDC929AA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0151" y="961719"/>
                      <a:ext cx="1776597" cy="1245698"/>
                    </a:xfrm>
                    <a:prstGeom prst="rect">
                      <a:avLst/>
                    </a:prstGeom>
                    <a:solidFill>
                      <a:srgbClr val="CCFF33"/>
                    </a:solidFill>
                    <a:ln w="31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b="1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ARTISAN SUPPLY</a:t>
                      </a:r>
                      <a:endParaRPr lang="en-GB" sz="1600" dirty="0"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Pass rates in </a:t>
                      </a: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Trade Tests annually</a:t>
                      </a:r>
                      <a:endParaRPr lang="en-GB" sz="1600" dirty="0"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xmlns="" id="{F9035D81-D85F-4760-8F97-BE4AFAE01DD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83951" y="925112"/>
                      <a:ext cx="1740731" cy="1264768"/>
                    </a:xfrm>
                    <a:prstGeom prst="rect">
                      <a:avLst/>
                    </a:prstGeom>
                    <a:solidFill>
                      <a:srgbClr val="CCFF33"/>
                    </a:solidFill>
                    <a:ln w="3175">
                      <a:solidFill>
                        <a:schemeClr val="bg1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b="1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ARTISAN DEMAND</a:t>
                      </a:r>
                      <a:endParaRPr lang="en-GB" sz="1600" dirty="0"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Hard-To-Fill Vacancies</a:t>
                      </a:r>
                      <a:endParaRPr lang="en-GB" sz="1600" dirty="0"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Wage changes</a:t>
                      </a:r>
                      <a:endParaRPr lang="en-GB" sz="1600" dirty="0"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Interviews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Labour Force Datasets</a:t>
                      </a:r>
                      <a:r>
                        <a:rPr lang="en-ZA" sz="1600" kern="1200" dirty="0">
                          <a:solidFill>
                            <a:srgbClr val="000000"/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600" dirty="0">
                        <a:effectLst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43" name="Flowchart: Connector 42">
                    <a:extLst>
                      <a:ext uri="{FF2B5EF4-FFF2-40B4-BE49-F238E27FC236}">
                        <a16:creationId xmlns:a16="http://schemas.microsoft.com/office/drawing/2014/main" xmlns="" id="{4F6CB6B3-7F40-42EE-AB27-314D1D8B41A0}"/>
                      </a:ext>
                    </a:extLst>
                  </p:cNvPr>
                  <p:cNvSpPr/>
                  <p:nvPr/>
                </p:nvSpPr>
                <p:spPr>
                  <a:xfrm>
                    <a:off x="1928871" y="2255479"/>
                    <a:ext cx="1741272" cy="1705848"/>
                  </a:xfrm>
                  <a:prstGeom prst="flowChartConnector">
                    <a:avLst/>
                  </a:prstGeom>
                  <a:noFill/>
                  <a:ln w="19050">
                    <a:solidFill>
                      <a:schemeClr val="bg1">
                        <a:lumMod val="50000"/>
                      </a:schemeClr>
                    </a:solidFill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endParaRPr lang="en-ZA" b="1" kern="1200" dirty="0">
                      <a:solidFill>
                        <a:srgbClr val="000000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endParaRPr lang="en-ZA" b="1" kern="1200" dirty="0">
                      <a:solidFill>
                        <a:srgbClr val="000000"/>
                      </a:solidFill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en-ZA" b="1" kern="1200" dirty="0">
                        <a:solidFill>
                          <a:srgbClr val="000000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ARTISAN IMBALANCES      </a:t>
                    </a:r>
                    <a:r>
                      <a:rPr lang="en-ZA" kern="1200" dirty="0">
                        <a:solidFill>
                          <a:srgbClr val="000000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Shortages or Surpluses</a:t>
                    </a:r>
                    <a:endParaRPr lang="en-GB" dirty="0">
                      <a:effectLst/>
                      <a:ea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en-ZA" sz="1050" kern="1200" dirty="0">
                        <a:solidFill>
                          <a:srgbClr val="000000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  <a:endParaRPr lang="en-GB" sz="1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en-ZA" sz="1000" kern="1200" dirty="0">
                        <a:solidFill>
                          <a:srgbClr val="000000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 </a:t>
                    </a:r>
                    <a:endParaRPr lang="en-GB" sz="1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en-ZA" sz="1000" kern="1200" dirty="0">
                        <a:solidFill>
                          <a:srgbClr val="000000"/>
                        </a:solidFill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 </a:t>
                    </a:r>
                    <a:endParaRPr lang="en-GB" sz="1400" dirty="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cxnSp>
              <p:nvCxnSpPr>
                <p:cNvPr id="24" name="Connector: Elbow 23">
                  <a:extLst>
                    <a:ext uri="{FF2B5EF4-FFF2-40B4-BE49-F238E27FC236}">
                      <a16:creationId xmlns:a16="http://schemas.microsoft.com/office/drawing/2014/main" xmlns="" id="{6BECD0BA-C723-4675-9ED8-79681C83FEE6}"/>
                    </a:ext>
                  </a:extLst>
                </p:cNvPr>
                <p:cNvCxnSpPr/>
                <p:nvPr/>
              </p:nvCxnSpPr>
              <p:spPr>
                <a:xfrm>
                  <a:off x="970068" y="2696076"/>
                  <a:ext cx="930303" cy="562425"/>
                </a:xfrm>
                <a:prstGeom prst="bentConnector3">
                  <a:avLst>
                    <a:gd name="adj1" fmla="val 2990"/>
                  </a:avLst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or: Elbow 24">
                  <a:extLst>
                    <a:ext uri="{FF2B5EF4-FFF2-40B4-BE49-F238E27FC236}">
                      <a16:creationId xmlns:a16="http://schemas.microsoft.com/office/drawing/2014/main" xmlns="" id="{205DC159-CEF7-49DC-933C-411BA718F2EF}"/>
                    </a:ext>
                  </a:extLst>
                </p:cNvPr>
                <p:cNvCxnSpPr/>
                <p:nvPr/>
              </p:nvCxnSpPr>
              <p:spPr>
                <a:xfrm flipH="1">
                  <a:off x="3679807" y="2688125"/>
                  <a:ext cx="985962" cy="593200"/>
                </a:xfrm>
                <a:prstGeom prst="bentConnector3">
                  <a:avLst>
                    <a:gd name="adj1" fmla="val 2990"/>
                  </a:avLst>
                </a:prstGeom>
                <a:ln w="571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xmlns="" id="{C118DFEF-29A3-4E76-ABC6-A6D4635E5B88}"/>
                  </a:ext>
                </a:extLst>
              </p:cNvPr>
              <p:cNvCxnSpPr/>
              <p:nvPr/>
            </p:nvCxnSpPr>
            <p:spPr>
              <a:xfrm flipH="1">
                <a:off x="1803299" y="1352306"/>
                <a:ext cx="176395" cy="41147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xmlns="" id="{E3FD2D8F-7517-483A-8433-3AF31AB7C97F}"/>
                  </a:ext>
                </a:extLst>
              </p:cNvPr>
              <p:cNvCxnSpPr/>
              <p:nvPr/>
            </p:nvCxnSpPr>
            <p:spPr>
              <a:xfrm>
                <a:off x="3589195" y="1360257"/>
                <a:ext cx="199097" cy="40038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0D58B4EA-C131-4FD1-8CE1-EA7D8973BE14}"/>
                </a:ext>
              </a:extLst>
            </p:cNvPr>
            <p:cNvSpPr/>
            <p:nvPr/>
          </p:nvSpPr>
          <p:spPr>
            <a:xfrm>
              <a:off x="0" y="-493128"/>
              <a:ext cx="5796501" cy="4473193"/>
            </a:xfrm>
            <a:prstGeom prst="rect">
              <a:avLst/>
            </a:prstGeom>
            <a:noFill/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4654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94CCE18-7CC0-428E-8FF8-12809DD9F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B95EA16A-D4A0-4015-AE37-074E34E19118}"/>
              </a:ext>
            </a:extLst>
          </p:cNvPr>
          <p:cNvGrpSpPr/>
          <p:nvPr/>
        </p:nvGrpSpPr>
        <p:grpSpPr>
          <a:xfrm>
            <a:off x="2090342" y="415776"/>
            <a:ext cx="8869395" cy="616039"/>
            <a:chOff x="3315191" y="489397"/>
            <a:chExt cx="6903463" cy="61603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xmlns="" id="{40395084-C9CC-4B54-BFD0-EF73DD757299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489397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7CC6B1A2-A429-4DC7-9B07-7E18B09C9F95}"/>
                </a:ext>
              </a:extLst>
            </p:cNvPr>
            <p:cNvCxnSpPr>
              <a:cxnSpLocks/>
            </p:cNvCxnSpPr>
            <p:nvPr/>
          </p:nvCxnSpPr>
          <p:spPr>
            <a:xfrm>
              <a:off x="4946157" y="1105436"/>
              <a:ext cx="290788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7D4A5CA-196D-4E34-BF3A-BEC6E821D720}"/>
                </a:ext>
              </a:extLst>
            </p:cNvPr>
            <p:cNvSpPr/>
            <p:nvPr/>
          </p:nvSpPr>
          <p:spPr>
            <a:xfrm>
              <a:off x="3315191" y="591355"/>
              <a:ext cx="6903463" cy="4121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>
                  <a:solidFill>
                    <a:schemeClr val="tx1"/>
                  </a:solidFill>
                </a:rPr>
                <a:t>Occupational Changes in Metal Industry (1999-2018)</a:t>
              </a:r>
              <a:endParaRPr lang="en-GB" sz="4000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xmlns="" id="{B4E1EBAB-714E-4D49-A723-EE350D06D0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8201345"/>
              </p:ext>
            </p:extLst>
          </p:nvPr>
        </p:nvGraphicFramePr>
        <p:xfrm>
          <a:off x="770890" y="1031814"/>
          <a:ext cx="9836150" cy="5512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peech Bubble: Oval 1">
            <a:extLst>
              <a:ext uri="{FF2B5EF4-FFF2-40B4-BE49-F238E27FC236}">
                <a16:creationId xmlns:a16="http://schemas.microsoft.com/office/drawing/2014/main" xmlns="" id="{4ED2148D-A74A-486C-ADE6-0F1C6387A4D2}"/>
              </a:ext>
            </a:extLst>
          </p:cNvPr>
          <p:cNvSpPr/>
          <p:nvPr/>
        </p:nvSpPr>
        <p:spPr>
          <a:xfrm>
            <a:off x="10267406" y="2416629"/>
            <a:ext cx="1724297" cy="1175657"/>
          </a:xfrm>
          <a:prstGeom prst="wedgeEllipseCallout">
            <a:avLst>
              <a:gd name="adj1" fmla="val -69080"/>
              <a:gd name="adj2" fmla="val 54722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>
                <a:solidFill>
                  <a:srgbClr val="FF0000"/>
                </a:solidFill>
              </a:rPr>
              <a:t>Artisans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254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DF43591-5347-401A-B9E0-D4A1EFD5F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582026"/>
              </p:ext>
            </p:extLst>
          </p:nvPr>
        </p:nvGraphicFramePr>
        <p:xfrm>
          <a:off x="1247684" y="3403218"/>
          <a:ext cx="8843192" cy="3239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3442">
                  <a:extLst>
                    <a:ext uri="{9D8B030D-6E8A-4147-A177-3AD203B41FA5}">
                      <a16:colId xmlns:a16="http://schemas.microsoft.com/office/drawing/2014/main" xmlns="" val="3428445416"/>
                    </a:ext>
                  </a:extLst>
                </a:gridCol>
                <a:gridCol w="4519750">
                  <a:extLst>
                    <a:ext uri="{9D8B030D-6E8A-4147-A177-3AD203B41FA5}">
                      <a16:colId xmlns:a16="http://schemas.microsoft.com/office/drawing/2014/main" xmlns="" val="2116120562"/>
                    </a:ext>
                  </a:extLst>
                </a:gridCol>
              </a:tblGrid>
              <a:tr h="3239243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GB" sz="3200" b="1" dirty="0">
                          <a:solidFill>
                            <a:srgbClr val="FF0000"/>
                          </a:solidFill>
                          <a:effectLst/>
                        </a:rPr>
                        <a:t>Artisans        38 891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en-GB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Managers                9 925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GB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Professionals          1 221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endParaRPr lang="en-GB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Technicians             7 666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Clerks                       -3 812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en-GB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Sales &amp; service        2 644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en-GB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Operators               22 693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en-GB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r>
                        <a:rPr lang="en-GB" sz="2400" b="0" dirty="0">
                          <a:solidFill>
                            <a:schemeClr val="tx1"/>
                          </a:solidFill>
                          <a:effectLst/>
                        </a:rPr>
                        <a:t>Elementary            21 903</a:t>
                      </a:r>
                      <a:endParaRPr lang="en-GB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667228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7A90F50F-E8D4-4549-B55B-926C8077B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3275" y="906709"/>
            <a:ext cx="855549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</a:pPr>
            <a:r>
              <a:rPr kumimoji="0" lang="en-GB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Employment increased between 1999 to 2018 by the following: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xmlns="" id="{54423D96-4F3F-4F1F-9D4A-11EE5F286EB0}"/>
              </a:ext>
            </a:extLst>
          </p:cNvPr>
          <p:cNvSpPr/>
          <p:nvPr/>
        </p:nvSpPr>
        <p:spPr>
          <a:xfrm>
            <a:off x="979714" y="2226403"/>
            <a:ext cx="4310743" cy="830997"/>
          </a:xfrm>
          <a:prstGeom prst="wedgeEllipseCallout">
            <a:avLst>
              <a:gd name="adj1" fmla="val -11425"/>
              <a:gd name="adj2" fmla="val 9079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800" b="1" dirty="0"/>
              <a:t>33 Metal Industry Trades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07404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4AEA3D35-D05C-4E0F-BDCD-45FCEDA76EBB}"/>
              </a:ext>
            </a:extLst>
          </p:cNvPr>
          <p:cNvGrpSpPr/>
          <p:nvPr/>
        </p:nvGrpSpPr>
        <p:grpSpPr>
          <a:xfrm>
            <a:off x="2129530" y="1783081"/>
            <a:ext cx="7738863" cy="2312125"/>
            <a:chOff x="2116467" y="1116875"/>
            <a:chExt cx="7738863" cy="2312125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44C4BF46-7234-46DC-9432-457106246164}"/>
                </a:ext>
              </a:extLst>
            </p:cNvPr>
            <p:cNvCxnSpPr>
              <a:cxnSpLocks/>
            </p:cNvCxnSpPr>
            <p:nvPr/>
          </p:nvCxnSpPr>
          <p:spPr>
            <a:xfrm>
              <a:off x="4214948" y="1116875"/>
              <a:ext cx="37359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FD379CF8-4791-47CB-8377-E608709AEFBF}"/>
                </a:ext>
              </a:extLst>
            </p:cNvPr>
            <p:cNvCxnSpPr>
              <a:cxnSpLocks/>
            </p:cNvCxnSpPr>
            <p:nvPr/>
          </p:nvCxnSpPr>
          <p:spPr>
            <a:xfrm>
              <a:off x="4214948" y="3429000"/>
              <a:ext cx="37359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C77B77E9-042E-4157-A695-79D1270AE969}"/>
                </a:ext>
              </a:extLst>
            </p:cNvPr>
            <p:cNvSpPr/>
            <p:nvPr/>
          </p:nvSpPr>
          <p:spPr>
            <a:xfrm>
              <a:off x="2116467" y="1413728"/>
              <a:ext cx="7738863" cy="171843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altLang="en-US" sz="3200" b="1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3200" b="1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Methodology for Determining Artisan Imbalances in Metal Industry </a:t>
              </a:r>
              <a:endParaRPr lang="en-GB" altLang="en-US" sz="3200" b="1" dirty="0"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3200" dirty="0">
                  <a:solidFill>
                    <a:schemeClr val="tx1"/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(Surpluses / Shortages)</a:t>
              </a:r>
              <a:endParaRPr lang="en-GB" altLang="en-US" sz="3200" dirty="0">
                <a:solidFill>
                  <a:schemeClr val="tx1"/>
                </a:solidFill>
              </a:endParaRPr>
            </a:p>
            <a:p>
              <a:pPr algn="ctr"/>
              <a:endParaRPr lang="en-GB" sz="3600" b="1" dirty="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251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894CCE18-7CC0-428E-8FF8-12809DD9F29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2" y="146805"/>
            <a:ext cx="886499" cy="15047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FA349A64-974B-43C2-9343-4C8B1267868C}"/>
              </a:ext>
            </a:extLst>
          </p:cNvPr>
          <p:cNvGrpSpPr/>
          <p:nvPr/>
        </p:nvGrpSpPr>
        <p:grpSpPr>
          <a:xfrm>
            <a:off x="1461874" y="421487"/>
            <a:ext cx="9099309" cy="2173638"/>
            <a:chOff x="1659345" y="1416505"/>
            <a:chExt cx="9099309" cy="217363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xmlns="" id="{E339DF98-DA4E-42A1-8921-1CDAF0A5916B}"/>
                </a:ext>
              </a:extLst>
            </p:cNvPr>
            <p:cNvSpPr/>
            <p:nvPr/>
          </p:nvSpPr>
          <p:spPr>
            <a:xfrm>
              <a:off x="1659345" y="1416505"/>
              <a:ext cx="9099309" cy="470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>
              <a:spAutoFit/>
            </a:bodyPr>
            <a:lstStyle/>
            <a:p>
              <a:pPr marR="259080">
                <a:lnSpc>
                  <a:spcPct val="107000"/>
                </a:lnSpc>
                <a:spcAft>
                  <a:spcPts val="800"/>
                </a:spcAft>
              </a:pPr>
              <a:r>
                <a:rPr lang="en-GB" sz="2400" b="1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Artisan Employment Growth / Scenarios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AF98E600-0205-4AC9-AC3D-FA8DC8384A96}"/>
                </a:ext>
              </a:extLst>
            </p:cNvPr>
            <p:cNvSpPr/>
            <p:nvPr/>
          </p:nvSpPr>
          <p:spPr>
            <a:xfrm>
              <a:off x="1659345" y="2853788"/>
              <a:ext cx="8412117" cy="7363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marR="259080" lvl="0" indent="-342900" algn="just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</a:pPr>
              <a:r>
                <a:rPr lang="en-GB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Determine the artisan employment growth in the metal industry between 2014 to 2018.</a:t>
              </a:r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4228AFDD-3CCD-472D-8AD1-7954FF0D74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362811"/>
              </p:ext>
            </p:extLst>
          </p:nvPr>
        </p:nvGraphicFramePr>
        <p:xfrm>
          <a:off x="1021921" y="2876551"/>
          <a:ext cx="9692718" cy="19490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1051">
                  <a:extLst>
                    <a:ext uri="{9D8B030D-6E8A-4147-A177-3AD203B41FA5}">
                      <a16:colId xmlns:a16="http://schemas.microsoft.com/office/drawing/2014/main" xmlns="" val="3530157201"/>
                    </a:ext>
                  </a:extLst>
                </a:gridCol>
                <a:gridCol w="1655855">
                  <a:extLst>
                    <a:ext uri="{9D8B030D-6E8A-4147-A177-3AD203B41FA5}">
                      <a16:colId xmlns:a16="http://schemas.microsoft.com/office/drawing/2014/main" xmlns="" val="1632292045"/>
                    </a:ext>
                  </a:extLst>
                </a:gridCol>
                <a:gridCol w="1614110">
                  <a:extLst>
                    <a:ext uri="{9D8B030D-6E8A-4147-A177-3AD203B41FA5}">
                      <a16:colId xmlns:a16="http://schemas.microsoft.com/office/drawing/2014/main" xmlns="" val="1495902498"/>
                    </a:ext>
                  </a:extLst>
                </a:gridCol>
                <a:gridCol w="1001862">
                  <a:extLst>
                    <a:ext uri="{9D8B030D-6E8A-4147-A177-3AD203B41FA5}">
                      <a16:colId xmlns:a16="http://schemas.microsoft.com/office/drawing/2014/main" xmlns="" val="2211982766"/>
                    </a:ext>
                  </a:extLst>
                </a:gridCol>
                <a:gridCol w="1153682">
                  <a:extLst>
                    <a:ext uri="{9D8B030D-6E8A-4147-A177-3AD203B41FA5}">
                      <a16:colId xmlns:a16="http://schemas.microsoft.com/office/drawing/2014/main" xmlns="" val="2513620142"/>
                    </a:ext>
                  </a:extLst>
                </a:gridCol>
                <a:gridCol w="1154924">
                  <a:extLst>
                    <a:ext uri="{9D8B030D-6E8A-4147-A177-3AD203B41FA5}">
                      <a16:colId xmlns:a16="http://schemas.microsoft.com/office/drawing/2014/main" xmlns="" val="1449006727"/>
                    </a:ext>
                  </a:extLst>
                </a:gridCol>
                <a:gridCol w="1121234">
                  <a:extLst>
                    <a:ext uri="{9D8B030D-6E8A-4147-A177-3AD203B41FA5}">
                      <a16:colId xmlns:a16="http://schemas.microsoft.com/office/drawing/2014/main" xmlns="" val="1227129088"/>
                    </a:ext>
                  </a:extLst>
                </a:gridCol>
              </a:tblGrid>
              <a:tr h="5148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Artisan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Employment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Artisan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Employment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Change in Employment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2014-2018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Change 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</a:rPr>
                        <a:t>Forecast Scenarios 2018 - 2022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95048796"/>
                  </a:ext>
                </a:extLst>
              </a:tr>
              <a:tr h="69479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9%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12%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15% 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9018707"/>
                  </a:ext>
                </a:extLst>
              </a:tr>
              <a:tr h="5721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102 561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111 828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9 267</a:t>
                      </a:r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</a:rPr>
                        <a:t>+9%</a:t>
                      </a:r>
                      <a:endParaRPr lang="en-GB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121 983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(10 065)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125 247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(13 419) 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dirty="0"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128 602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2950" algn="l"/>
                        </a:tabLst>
                      </a:pPr>
                      <a:r>
                        <a:rPr lang="en-GB" sz="2000" dirty="0"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(16 774) 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431485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9EDADEDF-8C23-4A13-AE50-883532659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450" y="3118535"/>
            <a:ext cx="59111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GB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98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6A91DA3-354D-4E66-9838-ED930CADF354}"/>
              </a:ext>
            </a:extLst>
          </p:cNvPr>
          <p:cNvSpPr/>
          <p:nvPr/>
        </p:nvSpPr>
        <p:spPr>
          <a:xfrm>
            <a:off x="914401" y="403136"/>
            <a:ext cx="7772400" cy="47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378460" marR="259080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 a Typology to Categorise Artisan Imbalances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F57BCB20-8131-4F61-B367-3E007E567E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539942"/>
              </p:ext>
            </p:extLst>
          </p:nvPr>
        </p:nvGraphicFramePr>
        <p:xfrm>
          <a:off x="1021921" y="1404580"/>
          <a:ext cx="10460330" cy="5050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6851">
                  <a:extLst>
                    <a:ext uri="{9D8B030D-6E8A-4147-A177-3AD203B41FA5}">
                      <a16:colId xmlns:a16="http://schemas.microsoft.com/office/drawing/2014/main" xmlns="" val="2033999939"/>
                    </a:ext>
                  </a:extLst>
                </a:gridCol>
                <a:gridCol w="5203479">
                  <a:extLst>
                    <a:ext uri="{9D8B030D-6E8A-4147-A177-3AD203B41FA5}">
                      <a16:colId xmlns:a16="http://schemas.microsoft.com/office/drawing/2014/main" xmlns="" val="3740930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CATEGORY A: EXCESSIVE DEMAND FOR ARTISANS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CATEGORY B: MODERATE DEMAND FOR ARTISANS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5226768"/>
                  </a:ext>
                </a:extLst>
              </a:tr>
              <a:tr h="7899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Meaning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There is an excessive demand for, or shortage                   of, artisans in a metal trade.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Between 7 and 10 points qualifies a metal trade for this category.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Meaning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800" dirty="0">
                          <a:effectLst/>
                        </a:rPr>
                        <a:t>There is a moderate demand for artisans in a metal trade.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Score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800" dirty="0">
                          <a:effectLst/>
                        </a:rPr>
                        <a:t>Between 4 and 6 points qualifies a metal trade for this category.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3996269"/>
                  </a:ext>
                </a:extLst>
              </a:tr>
              <a:tr h="95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CATEGORY C: LOW DEMAND FOR ARTISAN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effectLst/>
                        </a:rPr>
                        <a:t>CATEGORY D: NO DEMAND FOR ARTISANS</a:t>
                      </a:r>
                      <a:endParaRPr lang="en-GB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9501924"/>
                  </a:ext>
                </a:extLst>
              </a:tr>
              <a:tr h="952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Meaning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There is a low demand for artisans in a metal trade.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</a:rPr>
                        <a:t>Score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Between 1 and 3 points qualifies a metal trade for this category.</a:t>
                      </a:r>
                    </a:p>
                    <a:p>
                      <a:pPr marL="20256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Meaning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800" dirty="0">
                          <a:effectLst/>
                        </a:rPr>
                        <a:t>There is no demand for artisans in a metal trade.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effectLst/>
                        </a:rPr>
                        <a:t>Score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800" dirty="0">
                          <a:effectLst/>
                        </a:rPr>
                        <a:t>0 points qualifies a metal trade for this category.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7079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01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A29C6683C8F499803157A89E946EC" ma:contentTypeVersion="0" ma:contentTypeDescription="Create a new document." ma:contentTypeScope="" ma:versionID="700c3f1e76ca5270f482949fafdd384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2B4070-5085-441E-A137-FF41E77D8A4C}"/>
</file>

<file path=customXml/itemProps2.xml><?xml version="1.0" encoding="utf-8"?>
<ds:datastoreItem xmlns:ds="http://schemas.openxmlformats.org/officeDocument/2006/customXml" ds:itemID="{A8256F95-EFEC-4C4E-A1AE-E63FBB371B29}"/>
</file>

<file path=customXml/itemProps3.xml><?xml version="1.0" encoding="utf-8"?>
<ds:datastoreItem xmlns:ds="http://schemas.openxmlformats.org/officeDocument/2006/customXml" ds:itemID="{AC1F8F32-74AE-4D17-8EB3-421E2C9DFE65}"/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738</Words>
  <Application>Microsoft Office PowerPoint</Application>
  <PresentationFormat>Widescreen</PresentationFormat>
  <Paragraphs>280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Hoosen Rasool</dc:creator>
  <cp:lastModifiedBy>Hosea Morapedi, Head Office, Strategy &amp; Research</cp:lastModifiedBy>
  <cp:revision>201</cp:revision>
  <dcterms:created xsi:type="dcterms:W3CDTF">2014-06-05T20:54:27Z</dcterms:created>
  <dcterms:modified xsi:type="dcterms:W3CDTF">2019-06-11T07:20:41Z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0x0101001D2A29C6683C8F499803157A89E946EC</vt:lpwstr>
  </property>
</Properties>
</file>