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3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notesSlides/notesSlide3.xml" ContentType="application/vnd.openxmlformats-officedocument.presentationml.notesSlide+xml"/>
  <Override PartName="/ppt/diagrams/colors1.xml" ContentType="application/vnd.openxmlformats-officedocument.drawingml.diagramColors+xml"/>
  <Override PartName="/ppt/theme/theme1.xml" ContentType="application/vnd.openxmlformats-officedocument.theme+xml"/>
  <Override PartName="/ppt/notesMasters/notesMaster1.xml" ContentType="application/vnd.openxmlformats-officedocument.presentationml.notesMaster+xml"/>
  <Override PartName="/ppt/charts/chart13.xml" ContentType="application/vnd.openxmlformats-officedocument.drawingml.chart+xml"/>
  <Override PartName="/ppt/diagrams/drawing1.xml" ContentType="application/vnd.ms-office.drawingml.diagramDrawing+xml"/>
  <Override PartName="/ppt/charts/chart12.xml" ContentType="application/vnd.openxmlformats-officedocument.drawingml.chart+xml"/>
  <Override PartName="/ppt/charts/chart10.xml" ContentType="application/vnd.openxmlformats-officedocument.drawingml.chart+xml"/>
  <Override PartName="/ppt/theme/theme2.xml" ContentType="application/vnd.openxmlformats-officedocument.theme+xml"/>
  <Override PartName="/ppt/charts/chart1.xml" ContentType="application/vnd.openxmlformats-officedocument.drawingml.chart+xml"/>
  <Override PartName="/ppt/diagrams/layout1.xml" ContentType="application/vnd.openxmlformats-officedocument.drawingml.diagramLayout+xml"/>
  <Override PartName="/ppt/diagrams/quickStyle1.xml" ContentType="application/vnd.openxmlformats-officedocument.drawingml.diagram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9.xml" ContentType="application/vnd.openxmlformats-officedocument.drawingml.chart+xml"/>
  <Override PartName="/ppt/charts/chart8.xml" ContentType="application/vnd.openxmlformats-officedocument.drawingml.chart+xml"/>
  <Override PartName="/ppt/charts/chart7.xml" ContentType="application/vnd.openxmlformats-officedocument.drawingml.chart+xml"/>
  <Override PartName="/ppt/charts/chart11.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5" r:id="rId9"/>
    <p:sldId id="263"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46"/>
    <p:restoredTop sz="92388"/>
  </p:normalViewPr>
  <p:slideViewPr>
    <p:cSldViewPr snapToGrid="0" snapToObjects="1">
      <p:cViewPr varScale="1">
        <p:scale>
          <a:sx n="87" d="100"/>
          <a:sy n="87" d="100"/>
        </p:scale>
        <p:origin x="200"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25" Type="http://schemas.openxmlformats.org/officeDocument/2006/relationships/slide" Target="slides/slide24.xml"/><Relationship Id="rId7" Type="http://schemas.openxmlformats.org/officeDocument/2006/relationships/slide" Target="slides/slide6.xml"/><Relationship Id="rId33"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customXml" Target="../customXml/item1.xml"/><Relationship Id="rId20" Type="http://schemas.openxmlformats.org/officeDocument/2006/relationships/slide" Target="slides/slide19.xml"/><Relationship Id="rId29" Type="http://schemas.openxmlformats.org/officeDocument/2006/relationships/slide" Target="slides/slide28.xml"/><Relationship Id="rId2" Type="http://schemas.openxmlformats.org/officeDocument/2006/relationships/slide" Target="slides/slide1.xml"/><Relationship Id="rId16" Type="http://schemas.openxmlformats.org/officeDocument/2006/relationships/slide" Target="slides/slide15.xml"/><Relationship Id="rId24" Type="http://schemas.openxmlformats.org/officeDocument/2006/relationships/slide" Target="slides/slide23.xml"/><Relationship Id="rId1" Type="http://schemas.openxmlformats.org/officeDocument/2006/relationships/slideMaster" Target="slideMasters/slideMaster1.xml"/><Relationship Id="rId32" Type="http://schemas.openxmlformats.org/officeDocument/2006/relationships/slide" Target="slides/slide3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ableStyles" Target="tableStyles.xml"/><Relationship Id="rId40" Type="http://schemas.openxmlformats.org/officeDocument/2006/relationships/customXml" Target="../customXml/item3.xml"/><Relationship Id="rId23" Type="http://schemas.openxmlformats.org/officeDocument/2006/relationships/slide" Target="slides/slide22.xml"/><Relationship Id="rId28" Type="http://schemas.openxmlformats.org/officeDocument/2006/relationships/slide" Target="slides/slide27.xml"/><Relationship Id="rId5" Type="http://schemas.openxmlformats.org/officeDocument/2006/relationships/slide" Target="slides/slide4.xml"/><Relationship Id="rId36" Type="http://schemas.openxmlformats.org/officeDocument/2006/relationships/theme" Target="theme/theme1.xml"/><Relationship Id="rId15" Type="http://schemas.openxmlformats.org/officeDocument/2006/relationships/slide" Target="slides/slide14.xml"/><Relationship Id="rId31" Type="http://schemas.openxmlformats.org/officeDocument/2006/relationships/slide" Target="slides/slide30.xml"/><Relationship Id="rId10" Type="http://schemas.openxmlformats.org/officeDocument/2006/relationships/slide" Target="slides/slide9.xml"/><Relationship Id="rId19" Type="http://schemas.openxmlformats.org/officeDocument/2006/relationships/slide" Target="slides/slide18.xml"/><Relationship Id="rId22" Type="http://schemas.openxmlformats.org/officeDocument/2006/relationships/slide" Target="slides/slide21.xml"/><Relationship Id="rId27" Type="http://schemas.openxmlformats.org/officeDocument/2006/relationships/slide" Target="slides/slide26.xml"/><Relationship Id="rId4" Type="http://schemas.openxmlformats.org/officeDocument/2006/relationships/slide" Target="slides/slide3.xml"/><Relationship Id="rId30" Type="http://schemas.openxmlformats.org/officeDocument/2006/relationships/slide" Target="slides/slide29.xml"/><Relationship Id="rId9" Type="http://schemas.openxmlformats.org/officeDocument/2006/relationships/slide" Target="slides/slide8.xml"/><Relationship Id="rId35" Type="http://schemas.openxmlformats.org/officeDocument/2006/relationships/viewProps" Target="viewProps.xml"/><Relationship Id="rId14" Type="http://schemas.openxmlformats.org/officeDocument/2006/relationships/slide" Target="slides/slide13.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Users\macbook\Desktop\merseta%20analysis%20chamber%2030%20oct%202017%20(Autosaved)%20(Autosav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GENDER</a:t>
            </a:r>
          </a:p>
        </c:rich>
      </c:tx>
      <c:layout/>
      <c:overlay val="0"/>
      <c:spPr>
        <a:noFill/>
        <a:ln>
          <a:noFill/>
        </a:ln>
        <a:effectLst/>
      </c:spPr>
    </c:title>
    <c:autoTitleDeleted val="0"/>
    <c:plotArea>
      <c:layout/>
      <c:barChart>
        <c:barDir val="col"/>
        <c:grouping val="clustered"/>
        <c:varyColors val="0"/>
        <c:ser>
          <c:idx val="0"/>
          <c:order val="0"/>
          <c:tx>
            <c:strRef>
              <c:f>'Combined analysis'!$C$4</c:f>
              <c:strCache>
                <c:ptCount val="1"/>
                <c:pt idx="0">
                  <c:v>Male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analysis'!$D$3:$H$3</c:f>
              <c:strCache>
                <c:ptCount val="5"/>
                <c:pt idx="0">
                  <c:v>Motor Retail </c:v>
                </c:pt>
                <c:pt idx="1">
                  <c:v>Plastics</c:v>
                </c:pt>
                <c:pt idx="2">
                  <c:v>Automobile</c:v>
                </c:pt>
                <c:pt idx="3">
                  <c:v>New Tyre</c:v>
                </c:pt>
                <c:pt idx="4">
                  <c:v>Metal</c:v>
                </c:pt>
              </c:strCache>
            </c:strRef>
          </c:cat>
          <c:val>
            <c:numRef>
              <c:f>'Combined analysis'!$D$4:$H$4</c:f>
              <c:numCache>
                <c:formatCode>General</c:formatCode>
                <c:ptCount val="5"/>
                <c:pt idx="0">
                  <c:v>7.0</c:v>
                </c:pt>
                <c:pt idx="1">
                  <c:v>8.0</c:v>
                </c:pt>
                <c:pt idx="2">
                  <c:v>9.0</c:v>
                </c:pt>
                <c:pt idx="3">
                  <c:v>10.0</c:v>
                </c:pt>
                <c:pt idx="4">
                  <c:v>9.0</c:v>
                </c:pt>
              </c:numCache>
            </c:numRef>
          </c:val>
        </c:ser>
        <c:ser>
          <c:idx val="1"/>
          <c:order val="1"/>
          <c:tx>
            <c:strRef>
              <c:f>'Combined analysis'!$C$5</c:f>
              <c:strCache>
                <c:ptCount val="1"/>
                <c:pt idx="0">
                  <c:v>Female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analysis'!$D$3:$H$3</c:f>
              <c:strCache>
                <c:ptCount val="5"/>
                <c:pt idx="0">
                  <c:v>Motor Retail </c:v>
                </c:pt>
                <c:pt idx="1">
                  <c:v>Plastics</c:v>
                </c:pt>
                <c:pt idx="2">
                  <c:v>Automobile</c:v>
                </c:pt>
                <c:pt idx="3">
                  <c:v>New Tyre</c:v>
                </c:pt>
                <c:pt idx="4">
                  <c:v>Metal</c:v>
                </c:pt>
              </c:strCache>
            </c:strRef>
          </c:cat>
          <c:val>
            <c:numRef>
              <c:f>'Combined analysis'!$D$5:$H$5</c:f>
              <c:numCache>
                <c:formatCode>General</c:formatCode>
                <c:ptCount val="5"/>
                <c:pt idx="0">
                  <c:v>4.0</c:v>
                </c:pt>
                <c:pt idx="1">
                  <c:v>2.0</c:v>
                </c:pt>
                <c:pt idx="2">
                  <c:v>6.0</c:v>
                </c:pt>
                <c:pt idx="3">
                  <c:v>3.0</c:v>
                </c:pt>
                <c:pt idx="4">
                  <c:v>3.0</c:v>
                </c:pt>
              </c:numCache>
            </c:numRef>
          </c:val>
        </c:ser>
        <c:dLbls>
          <c:showLegendKey val="0"/>
          <c:showVal val="0"/>
          <c:showCatName val="0"/>
          <c:showSerName val="0"/>
          <c:showPercent val="0"/>
          <c:showBubbleSize val="0"/>
        </c:dLbls>
        <c:gapWidth val="219"/>
        <c:overlap val="-27"/>
        <c:axId val="-1745078384"/>
        <c:axId val="-1745076064"/>
      </c:barChart>
      <c:catAx>
        <c:axId val="-174507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076064"/>
        <c:crosses val="autoZero"/>
        <c:auto val="1"/>
        <c:lblAlgn val="ctr"/>
        <c:lblOffset val="100"/>
        <c:noMultiLvlLbl val="0"/>
      </c:catAx>
      <c:valAx>
        <c:axId val="-1745076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078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RESEARCH</a:t>
            </a:r>
          </a:p>
        </c:rich>
      </c:tx>
      <c:layout/>
      <c:overlay val="0"/>
      <c:spPr>
        <a:noFill/>
        <a:ln>
          <a:noFill/>
        </a:ln>
        <a:effectLst/>
      </c:spPr>
    </c:title>
    <c:autoTitleDeleted val="0"/>
    <c:plotArea>
      <c:layout/>
      <c:barChart>
        <c:barDir val="col"/>
        <c:grouping val="clustered"/>
        <c:varyColors val="0"/>
        <c:ser>
          <c:idx val="0"/>
          <c:order val="0"/>
          <c:tx>
            <c:strRef>
              <c:f>'Combined analysis'!$C$190</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analysis'!$B$191:$B$195</c:f>
              <c:strCache>
                <c:ptCount val="5"/>
                <c:pt idx="0">
                  <c:v>1 Outstanding</c:v>
                </c:pt>
                <c:pt idx="1">
                  <c:v>2 Good</c:v>
                </c:pt>
                <c:pt idx="2">
                  <c:v>3 Not sure</c:v>
                </c:pt>
                <c:pt idx="3">
                  <c:v>4 Needs improvement</c:v>
                </c:pt>
                <c:pt idx="4">
                  <c:v>5 Poor</c:v>
                </c:pt>
              </c:strCache>
            </c:strRef>
          </c:cat>
          <c:val>
            <c:numRef>
              <c:f>'Combined analysis'!$C$191:$C$195</c:f>
              <c:numCache>
                <c:formatCode>General</c:formatCode>
                <c:ptCount val="5"/>
                <c:pt idx="0">
                  <c:v>5.0</c:v>
                </c:pt>
                <c:pt idx="1">
                  <c:v>1.0</c:v>
                </c:pt>
                <c:pt idx="2">
                  <c:v>1.0</c:v>
                </c:pt>
                <c:pt idx="3">
                  <c:v>1.0</c:v>
                </c:pt>
                <c:pt idx="4">
                  <c:v>0.0</c:v>
                </c:pt>
              </c:numCache>
            </c:numRef>
          </c:val>
        </c:ser>
        <c:ser>
          <c:idx val="1"/>
          <c:order val="1"/>
          <c:tx>
            <c:strRef>
              <c:f>'Combined analysis'!$D$190</c:f>
              <c:strCache>
                <c:ptCount val="1"/>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analysis'!$B$191:$B$195</c:f>
              <c:strCache>
                <c:ptCount val="5"/>
                <c:pt idx="0">
                  <c:v>1 Outstanding</c:v>
                </c:pt>
                <c:pt idx="1">
                  <c:v>2 Good</c:v>
                </c:pt>
                <c:pt idx="2">
                  <c:v>3 Not sure</c:v>
                </c:pt>
                <c:pt idx="3">
                  <c:v>4 Needs improvement</c:v>
                </c:pt>
                <c:pt idx="4">
                  <c:v>5 Poor</c:v>
                </c:pt>
              </c:strCache>
            </c:strRef>
          </c:cat>
          <c:val>
            <c:numRef>
              <c:f>'Combined analysis'!$D$191:$D$195</c:f>
              <c:numCache>
                <c:formatCode>General</c:formatCode>
                <c:ptCount val="5"/>
                <c:pt idx="0">
                  <c:v>6.0</c:v>
                </c:pt>
                <c:pt idx="1">
                  <c:v>4.0</c:v>
                </c:pt>
                <c:pt idx="2">
                  <c:v>1.0</c:v>
                </c:pt>
                <c:pt idx="3">
                  <c:v>0.0</c:v>
                </c:pt>
                <c:pt idx="4">
                  <c:v>0.0</c:v>
                </c:pt>
              </c:numCache>
            </c:numRef>
          </c:val>
        </c:ser>
        <c:ser>
          <c:idx val="2"/>
          <c:order val="2"/>
          <c:tx>
            <c:strRef>
              <c:f>'Combined analysis'!$E$190</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analysis'!$B$191:$B$195</c:f>
              <c:strCache>
                <c:ptCount val="5"/>
                <c:pt idx="0">
                  <c:v>1 Outstanding</c:v>
                </c:pt>
                <c:pt idx="1">
                  <c:v>2 Good</c:v>
                </c:pt>
                <c:pt idx="2">
                  <c:v>3 Not sure</c:v>
                </c:pt>
                <c:pt idx="3">
                  <c:v>4 Needs improvement</c:v>
                </c:pt>
                <c:pt idx="4">
                  <c:v>5 Poor</c:v>
                </c:pt>
              </c:strCache>
            </c:strRef>
          </c:cat>
          <c:val>
            <c:numRef>
              <c:f>'Combined analysis'!$E$191:$E$195</c:f>
              <c:numCache>
                <c:formatCode>General</c:formatCode>
                <c:ptCount val="5"/>
                <c:pt idx="0">
                  <c:v>8.0</c:v>
                </c:pt>
                <c:pt idx="1">
                  <c:v>4.0</c:v>
                </c:pt>
                <c:pt idx="2">
                  <c:v>3.0</c:v>
                </c:pt>
                <c:pt idx="3">
                  <c:v>0.0</c:v>
                </c:pt>
                <c:pt idx="4">
                  <c:v>0.0</c:v>
                </c:pt>
              </c:numCache>
            </c:numRef>
          </c:val>
        </c:ser>
        <c:ser>
          <c:idx val="3"/>
          <c:order val="3"/>
          <c:tx>
            <c:strRef>
              <c:f>'Combined analysis'!$F$190</c:f>
              <c:strCache>
                <c:ptCount val="1"/>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analysis'!$B$191:$B$195</c:f>
              <c:strCache>
                <c:ptCount val="5"/>
                <c:pt idx="0">
                  <c:v>1 Outstanding</c:v>
                </c:pt>
                <c:pt idx="1">
                  <c:v>2 Good</c:v>
                </c:pt>
                <c:pt idx="2">
                  <c:v>3 Not sure</c:v>
                </c:pt>
                <c:pt idx="3">
                  <c:v>4 Needs improvement</c:v>
                </c:pt>
                <c:pt idx="4">
                  <c:v>5 Poor</c:v>
                </c:pt>
              </c:strCache>
            </c:strRef>
          </c:cat>
          <c:val>
            <c:numRef>
              <c:f>'Combined analysis'!$F$191:$F$195</c:f>
              <c:numCache>
                <c:formatCode>General</c:formatCode>
                <c:ptCount val="5"/>
                <c:pt idx="0">
                  <c:v>5.0</c:v>
                </c:pt>
                <c:pt idx="1">
                  <c:v>7.0</c:v>
                </c:pt>
                <c:pt idx="2">
                  <c:v>0.0</c:v>
                </c:pt>
                <c:pt idx="3">
                  <c:v>1.0</c:v>
                </c:pt>
                <c:pt idx="4">
                  <c:v>0.0</c:v>
                </c:pt>
              </c:numCache>
            </c:numRef>
          </c:val>
        </c:ser>
        <c:ser>
          <c:idx val="4"/>
          <c:order val="4"/>
          <c:tx>
            <c:strRef>
              <c:f>'Combined analysis'!$G$190</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analysis'!$B$191:$B$195</c:f>
              <c:strCache>
                <c:ptCount val="5"/>
                <c:pt idx="0">
                  <c:v>1 Outstanding</c:v>
                </c:pt>
                <c:pt idx="1">
                  <c:v>2 Good</c:v>
                </c:pt>
                <c:pt idx="2">
                  <c:v>3 Not sure</c:v>
                </c:pt>
                <c:pt idx="3">
                  <c:v>4 Needs improvement</c:v>
                </c:pt>
                <c:pt idx="4">
                  <c:v>5 Poor</c:v>
                </c:pt>
              </c:strCache>
            </c:strRef>
          </c:cat>
          <c:val>
            <c:numRef>
              <c:f>'Combined analysis'!$G$191:$G$195</c:f>
              <c:numCache>
                <c:formatCode>General</c:formatCode>
                <c:ptCount val="5"/>
                <c:pt idx="0">
                  <c:v>7.0</c:v>
                </c:pt>
                <c:pt idx="1">
                  <c:v>3.0</c:v>
                </c:pt>
                <c:pt idx="2">
                  <c:v>1.0</c:v>
                </c:pt>
                <c:pt idx="3">
                  <c:v>0.0</c:v>
                </c:pt>
                <c:pt idx="4">
                  <c:v>1.0</c:v>
                </c:pt>
              </c:numCache>
            </c:numRef>
          </c:val>
        </c:ser>
        <c:dLbls>
          <c:showLegendKey val="0"/>
          <c:showVal val="0"/>
          <c:showCatName val="0"/>
          <c:showSerName val="0"/>
          <c:showPercent val="0"/>
          <c:showBubbleSize val="0"/>
        </c:dLbls>
        <c:gapWidth val="150"/>
        <c:axId val="-1745544288"/>
        <c:axId val="-1745541456"/>
      </c:barChart>
      <c:lineChart>
        <c:grouping val="standard"/>
        <c:varyColors val="0"/>
        <c:ser>
          <c:idx val="5"/>
          <c:order val="5"/>
          <c:tx>
            <c:strRef>
              <c:f>'Combined analysis'!$H$190</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analysis'!$B$191:$B$195</c:f>
              <c:strCache>
                <c:ptCount val="5"/>
                <c:pt idx="0">
                  <c:v>1 Outstanding</c:v>
                </c:pt>
                <c:pt idx="1">
                  <c:v>2 Good</c:v>
                </c:pt>
                <c:pt idx="2">
                  <c:v>3 Not sure</c:v>
                </c:pt>
                <c:pt idx="3">
                  <c:v>4 Needs improvement</c:v>
                </c:pt>
                <c:pt idx="4">
                  <c:v>5 Poor</c:v>
                </c:pt>
              </c:strCache>
            </c:strRef>
          </c:cat>
          <c:val>
            <c:numRef>
              <c:f>'Combined analysis'!$H$191:$H$195</c:f>
              <c:numCache>
                <c:formatCode>General</c:formatCode>
                <c:ptCount val="5"/>
                <c:pt idx="0">
                  <c:v>31.0</c:v>
                </c:pt>
                <c:pt idx="1">
                  <c:v>19.0</c:v>
                </c:pt>
                <c:pt idx="2">
                  <c:v>6.0</c:v>
                </c:pt>
                <c:pt idx="3">
                  <c:v>2.0</c:v>
                </c:pt>
                <c:pt idx="4">
                  <c:v>1.0</c:v>
                </c:pt>
              </c:numCache>
            </c:numRef>
          </c:val>
          <c:smooth val="0"/>
        </c:ser>
        <c:dLbls>
          <c:showLegendKey val="0"/>
          <c:showVal val="0"/>
          <c:showCatName val="0"/>
          <c:showSerName val="0"/>
          <c:showPercent val="0"/>
          <c:showBubbleSize val="0"/>
        </c:dLbls>
        <c:marker val="1"/>
        <c:smooth val="0"/>
        <c:axId val="-1745544288"/>
        <c:axId val="-1745541456"/>
      </c:lineChart>
      <c:catAx>
        <c:axId val="-174554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541456"/>
        <c:crosses val="autoZero"/>
        <c:auto val="1"/>
        <c:lblAlgn val="ctr"/>
        <c:lblOffset val="100"/>
        <c:noMultiLvlLbl val="0"/>
      </c:catAx>
      <c:valAx>
        <c:axId val="-1745541456"/>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5442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POLICIES</a:t>
            </a:r>
          </a:p>
        </c:rich>
      </c:tx>
      <c:layout/>
      <c:overlay val="0"/>
      <c:spPr>
        <a:noFill/>
        <a:ln>
          <a:noFill/>
        </a:ln>
        <a:effectLst/>
      </c:spPr>
    </c:title>
    <c:autoTitleDeleted val="0"/>
    <c:plotArea>
      <c:layout/>
      <c:barChart>
        <c:barDir val="col"/>
        <c:grouping val="clustered"/>
        <c:varyColors val="0"/>
        <c:ser>
          <c:idx val="0"/>
          <c:order val="0"/>
          <c:tx>
            <c:strRef>
              <c:f>'Combined analysis'!$C$206</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analysis'!$B$207:$B$211</c:f>
              <c:strCache>
                <c:ptCount val="5"/>
                <c:pt idx="0">
                  <c:v>1 Outstanding</c:v>
                </c:pt>
                <c:pt idx="1">
                  <c:v>2 Good</c:v>
                </c:pt>
                <c:pt idx="2">
                  <c:v>3 Not sure</c:v>
                </c:pt>
                <c:pt idx="3">
                  <c:v>4 Needs improvement</c:v>
                </c:pt>
                <c:pt idx="4">
                  <c:v>5 Poor</c:v>
                </c:pt>
              </c:strCache>
            </c:strRef>
          </c:cat>
          <c:val>
            <c:numRef>
              <c:f>'Combined analysis'!$C$207:$C$211</c:f>
              <c:numCache>
                <c:formatCode>General</c:formatCode>
                <c:ptCount val="5"/>
                <c:pt idx="0">
                  <c:v>16.0</c:v>
                </c:pt>
                <c:pt idx="1">
                  <c:v>7.0</c:v>
                </c:pt>
                <c:pt idx="2">
                  <c:v>5.0</c:v>
                </c:pt>
                <c:pt idx="3">
                  <c:v>3.0</c:v>
                </c:pt>
                <c:pt idx="4">
                  <c:v>0.0</c:v>
                </c:pt>
              </c:numCache>
            </c:numRef>
          </c:val>
        </c:ser>
        <c:ser>
          <c:idx val="1"/>
          <c:order val="1"/>
          <c:tx>
            <c:strRef>
              <c:f>'Combined analysis'!$D$206</c:f>
              <c:strCache>
                <c:ptCount val="1"/>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analysis'!$B$207:$B$211</c:f>
              <c:strCache>
                <c:ptCount val="5"/>
                <c:pt idx="0">
                  <c:v>1 Outstanding</c:v>
                </c:pt>
                <c:pt idx="1">
                  <c:v>2 Good</c:v>
                </c:pt>
                <c:pt idx="2">
                  <c:v>3 Not sure</c:v>
                </c:pt>
                <c:pt idx="3">
                  <c:v>4 Needs improvement</c:v>
                </c:pt>
                <c:pt idx="4">
                  <c:v>5 Poor</c:v>
                </c:pt>
              </c:strCache>
            </c:strRef>
          </c:cat>
          <c:val>
            <c:numRef>
              <c:f>'Combined analysis'!$D$207:$D$211</c:f>
              <c:numCache>
                <c:formatCode>General</c:formatCode>
                <c:ptCount val="5"/>
                <c:pt idx="0">
                  <c:v>19.0</c:v>
                </c:pt>
                <c:pt idx="1">
                  <c:v>13.0</c:v>
                </c:pt>
                <c:pt idx="2">
                  <c:v>4.0</c:v>
                </c:pt>
                <c:pt idx="3">
                  <c:v>2.0</c:v>
                </c:pt>
                <c:pt idx="4">
                  <c:v>1.0</c:v>
                </c:pt>
              </c:numCache>
            </c:numRef>
          </c:val>
        </c:ser>
        <c:ser>
          <c:idx val="2"/>
          <c:order val="2"/>
          <c:tx>
            <c:strRef>
              <c:f>'Combined analysis'!$E$206</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analysis'!$B$207:$B$211</c:f>
              <c:strCache>
                <c:ptCount val="5"/>
                <c:pt idx="0">
                  <c:v>1 Outstanding</c:v>
                </c:pt>
                <c:pt idx="1">
                  <c:v>2 Good</c:v>
                </c:pt>
                <c:pt idx="2">
                  <c:v>3 Not sure</c:v>
                </c:pt>
                <c:pt idx="3">
                  <c:v>4 Needs improvement</c:v>
                </c:pt>
                <c:pt idx="4">
                  <c:v>5 Poor</c:v>
                </c:pt>
              </c:strCache>
            </c:strRef>
          </c:cat>
          <c:val>
            <c:numRef>
              <c:f>'Combined analysis'!$E$207:$E$211</c:f>
              <c:numCache>
                <c:formatCode>General</c:formatCode>
                <c:ptCount val="5"/>
                <c:pt idx="0">
                  <c:v>31.0</c:v>
                </c:pt>
                <c:pt idx="1">
                  <c:v>25.0</c:v>
                </c:pt>
                <c:pt idx="2">
                  <c:v>3.0</c:v>
                </c:pt>
                <c:pt idx="3">
                  <c:v>1.0</c:v>
                </c:pt>
                <c:pt idx="4">
                  <c:v>0.0</c:v>
                </c:pt>
              </c:numCache>
            </c:numRef>
          </c:val>
        </c:ser>
        <c:ser>
          <c:idx val="3"/>
          <c:order val="3"/>
          <c:tx>
            <c:strRef>
              <c:f>'Combined analysis'!$F$206</c:f>
              <c:strCache>
                <c:ptCount val="1"/>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analysis'!$B$207:$B$211</c:f>
              <c:strCache>
                <c:ptCount val="5"/>
                <c:pt idx="0">
                  <c:v>1 Outstanding</c:v>
                </c:pt>
                <c:pt idx="1">
                  <c:v>2 Good</c:v>
                </c:pt>
                <c:pt idx="2">
                  <c:v>3 Not sure</c:v>
                </c:pt>
                <c:pt idx="3">
                  <c:v>4 Needs improvement</c:v>
                </c:pt>
                <c:pt idx="4">
                  <c:v>5 Poor</c:v>
                </c:pt>
              </c:strCache>
            </c:strRef>
          </c:cat>
          <c:val>
            <c:numRef>
              <c:f>'Combined analysis'!$F$207:$F$211</c:f>
              <c:numCache>
                <c:formatCode>General</c:formatCode>
                <c:ptCount val="5"/>
                <c:pt idx="0">
                  <c:v>15.0</c:v>
                </c:pt>
                <c:pt idx="1">
                  <c:v>17.0</c:v>
                </c:pt>
                <c:pt idx="2">
                  <c:v>7.0</c:v>
                </c:pt>
                <c:pt idx="3">
                  <c:v>10.0</c:v>
                </c:pt>
                <c:pt idx="4">
                  <c:v>0.0</c:v>
                </c:pt>
              </c:numCache>
            </c:numRef>
          </c:val>
        </c:ser>
        <c:ser>
          <c:idx val="4"/>
          <c:order val="4"/>
          <c:tx>
            <c:strRef>
              <c:f>'Combined analysis'!$G$206</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analysis'!$B$207:$B$211</c:f>
              <c:strCache>
                <c:ptCount val="5"/>
                <c:pt idx="0">
                  <c:v>1 Outstanding</c:v>
                </c:pt>
                <c:pt idx="1">
                  <c:v>2 Good</c:v>
                </c:pt>
                <c:pt idx="2">
                  <c:v>3 Not sure</c:v>
                </c:pt>
                <c:pt idx="3">
                  <c:v>4 Needs improvement</c:v>
                </c:pt>
                <c:pt idx="4">
                  <c:v>5 Poor</c:v>
                </c:pt>
              </c:strCache>
            </c:strRef>
          </c:cat>
          <c:val>
            <c:numRef>
              <c:f>'Combined analysis'!$G$207:$G$211</c:f>
              <c:numCache>
                <c:formatCode>General</c:formatCode>
                <c:ptCount val="5"/>
                <c:pt idx="0">
                  <c:v>22.0</c:v>
                </c:pt>
                <c:pt idx="1">
                  <c:v>16.0</c:v>
                </c:pt>
                <c:pt idx="2">
                  <c:v>6.0</c:v>
                </c:pt>
                <c:pt idx="3">
                  <c:v>3.0</c:v>
                </c:pt>
                <c:pt idx="4">
                  <c:v>0.0</c:v>
                </c:pt>
              </c:numCache>
            </c:numRef>
          </c:val>
        </c:ser>
        <c:dLbls>
          <c:showLegendKey val="0"/>
          <c:showVal val="0"/>
          <c:showCatName val="0"/>
          <c:showSerName val="0"/>
          <c:showPercent val="0"/>
          <c:showBubbleSize val="0"/>
        </c:dLbls>
        <c:gapWidth val="219"/>
        <c:overlap val="-27"/>
        <c:axId val="-1745483296"/>
        <c:axId val="-1745480464"/>
      </c:barChart>
      <c:lineChart>
        <c:grouping val="standard"/>
        <c:varyColors val="0"/>
        <c:ser>
          <c:idx val="5"/>
          <c:order val="5"/>
          <c:tx>
            <c:strRef>
              <c:f>'Combined analysis'!$H$206</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analysis'!$B$207:$B$211</c:f>
              <c:strCache>
                <c:ptCount val="5"/>
                <c:pt idx="0">
                  <c:v>1 Outstanding</c:v>
                </c:pt>
                <c:pt idx="1">
                  <c:v>2 Good</c:v>
                </c:pt>
                <c:pt idx="2">
                  <c:v>3 Not sure</c:v>
                </c:pt>
                <c:pt idx="3">
                  <c:v>4 Needs improvement</c:v>
                </c:pt>
                <c:pt idx="4">
                  <c:v>5 Poor</c:v>
                </c:pt>
              </c:strCache>
            </c:strRef>
          </c:cat>
          <c:val>
            <c:numRef>
              <c:f>'Combined analysis'!$H$207:$H$211</c:f>
              <c:numCache>
                <c:formatCode>General</c:formatCode>
                <c:ptCount val="5"/>
                <c:pt idx="0">
                  <c:v>103.0</c:v>
                </c:pt>
                <c:pt idx="1">
                  <c:v>78.0</c:v>
                </c:pt>
                <c:pt idx="2">
                  <c:v>25.0</c:v>
                </c:pt>
                <c:pt idx="3">
                  <c:v>19.0</c:v>
                </c:pt>
                <c:pt idx="4">
                  <c:v>1.0</c:v>
                </c:pt>
              </c:numCache>
            </c:numRef>
          </c:val>
          <c:smooth val="0"/>
        </c:ser>
        <c:dLbls>
          <c:showLegendKey val="0"/>
          <c:showVal val="0"/>
          <c:showCatName val="0"/>
          <c:showSerName val="0"/>
          <c:showPercent val="0"/>
          <c:showBubbleSize val="0"/>
        </c:dLbls>
        <c:marker val="1"/>
        <c:smooth val="0"/>
        <c:axId val="-1745483296"/>
        <c:axId val="-1745480464"/>
      </c:lineChart>
      <c:catAx>
        <c:axId val="-1745483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480464"/>
        <c:crosses val="autoZero"/>
        <c:auto val="1"/>
        <c:lblAlgn val="ctr"/>
        <c:lblOffset val="100"/>
        <c:noMultiLvlLbl val="0"/>
      </c:catAx>
      <c:valAx>
        <c:axId val="-1745480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483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MONITORING</a:t>
            </a:r>
          </a:p>
        </c:rich>
      </c:tx>
      <c:layout/>
      <c:overlay val="0"/>
      <c:spPr>
        <a:noFill/>
        <a:ln>
          <a:noFill/>
        </a:ln>
        <a:effectLst/>
      </c:spPr>
    </c:title>
    <c:autoTitleDeleted val="0"/>
    <c:plotArea>
      <c:layout/>
      <c:barChart>
        <c:barDir val="col"/>
        <c:grouping val="clustered"/>
        <c:varyColors val="0"/>
        <c:ser>
          <c:idx val="0"/>
          <c:order val="0"/>
          <c:tx>
            <c:strRef>
              <c:f>'Combined analysis'!$C$221</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analysis'!$B$222:$B$226</c:f>
              <c:strCache>
                <c:ptCount val="5"/>
                <c:pt idx="0">
                  <c:v>1 Outstanding</c:v>
                </c:pt>
                <c:pt idx="1">
                  <c:v>2 Good</c:v>
                </c:pt>
                <c:pt idx="2">
                  <c:v>3 Not sure</c:v>
                </c:pt>
                <c:pt idx="3">
                  <c:v>4 Needs improvement</c:v>
                </c:pt>
                <c:pt idx="4">
                  <c:v>5 Poor</c:v>
                </c:pt>
              </c:strCache>
            </c:strRef>
          </c:cat>
          <c:val>
            <c:numRef>
              <c:f>'Combined analysis'!$C$222:$C$226</c:f>
              <c:numCache>
                <c:formatCode>General</c:formatCode>
                <c:ptCount val="5"/>
                <c:pt idx="0">
                  <c:v>30.0</c:v>
                </c:pt>
                <c:pt idx="1">
                  <c:v>14.0</c:v>
                </c:pt>
                <c:pt idx="2">
                  <c:v>1.0</c:v>
                </c:pt>
                <c:pt idx="3">
                  <c:v>5.0</c:v>
                </c:pt>
                <c:pt idx="4">
                  <c:v>3.0</c:v>
                </c:pt>
              </c:numCache>
            </c:numRef>
          </c:val>
        </c:ser>
        <c:ser>
          <c:idx val="1"/>
          <c:order val="1"/>
          <c:tx>
            <c:strRef>
              <c:f>'Combined analysis'!$D$221</c:f>
              <c:strCache>
                <c:ptCount val="1"/>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analysis'!$B$222:$B$226</c:f>
              <c:strCache>
                <c:ptCount val="5"/>
                <c:pt idx="0">
                  <c:v>1 Outstanding</c:v>
                </c:pt>
                <c:pt idx="1">
                  <c:v>2 Good</c:v>
                </c:pt>
                <c:pt idx="2">
                  <c:v>3 Not sure</c:v>
                </c:pt>
                <c:pt idx="3">
                  <c:v>4 Needs improvement</c:v>
                </c:pt>
                <c:pt idx="4">
                  <c:v>5 Poor</c:v>
                </c:pt>
              </c:strCache>
            </c:strRef>
          </c:cat>
          <c:val>
            <c:numRef>
              <c:f>'Combined analysis'!$D$222:$D$226</c:f>
              <c:numCache>
                <c:formatCode>General</c:formatCode>
                <c:ptCount val="5"/>
                <c:pt idx="0">
                  <c:v>38.0</c:v>
                </c:pt>
                <c:pt idx="1">
                  <c:v>26.0</c:v>
                </c:pt>
                <c:pt idx="2">
                  <c:v>6.0</c:v>
                </c:pt>
                <c:pt idx="3">
                  <c:v>2.0</c:v>
                </c:pt>
                <c:pt idx="4">
                  <c:v>2.0</c:v>
                </c:pt>
              </c:numCache>
            </c:numRef>
          </c:val>
        </c:ser>
        <c:ser>
          <c:idx val="2"/>
          <c:order val="2"/>
          <c:tx>
            <c:strRef>
              <c:f>'Combined analysis'!$E$221</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analysis'!$B$222:$B$226</c:f>
              <c:strCache>
                <c:ptCount val="5"/>
                <c:pt idx="0">
                  <c:v>1 Outstanding</c:v>
                </c:pt>
                <c:pt idx="1">
                  <c:v>2 Good</c:v>
                </c:pt>
                <c:pt idx="2">
                  <c:v>3 Not sure</c:v>
                </c:pt>
                <c:pt idx="3">
                  <c:v>4 Needs improvement</c:v>
                </c:pt>
                <c:pt idx="4">
                  <c:v>5 Poor</c:v>
                </c:pt>
              </c:strCache>
            </c:strRef>
          </c:cat>
          <c:val>
            <c:numRef>
              <c:f>'Combined analysis'!$E$222:$E$226</c:f>
              <c:numCache>
                <c:formatCode>General</c:formatCode>
                <c:ptCount val="5"/>
                <c:pt idx="0">
                  <c:v>46.0</c:v>
                </c:pt>
                <c:pt idx="1">
                  <c:v>42.0</c:v>
                </c:pt>
                <c:pt idx="2">
                  <c:v>6.0</c:v>
                </c:pt>
                <c:pt idx="3">
                  <c:v>4.0</c:v>
                </c:pt>
                <c:pt idx="4">
                  <c:v>1.0</c:v>
                </c:pt>
              </c:numCache>
            </c:numRef>
          </c:val>
        </c:ser>
        <c:ser>
          <c:idx val="3"/>
          <c:order val="3"/>
          <c:tx>
            <c:strRef>
              <c:f>'Combined analysis'!$F$221</c:f>
              <c:strCache>
                <c:ptCount val="1"/>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analysis'!$B$222:$B$226</c:f>
              <c:strCache>
                <c:ptCount val="5"/>
                <c:pt idx="0">
                  <c:v>1 Outstanding</c:v>
                </c:pt>
                <c:pt idx="1">
                  <c:v>2 Good</c:v>
                </c:pt>
                <c:pt idx="2">
                  <c:v>3 Not sure</c:v>
                </c:pt>
                <c:pt idx="3">
                  <c:v>4 Needs improvement</c:v>
                </c:pt>
                <c:pt idx="4">
                  <c:v>5 Poor</c:v>
                </c:pt>
              </c:strCache>
            </c:strRef>
          </c:cat>
          <c:val>
            <c:numRef>
              <c:f>'Combined analysis'!$F$222:$F$226</c:f>
              <c:numCache>
                <c:formatCode>General</c:formatCode>
                <c:ptCount val="5"/>
                <c:pt idx="0">
                  <c:v>26.0</c:v>
                </c:pt>
                <c:pt idx="1">
                  <c:v>17.0</c:v>
                </c:pt>
                <c:pt idx="2">
                  <c:v>18.0</c:v>
                </c:pt>
                <c:pt idx="3">
                  <c:v>14.0</c:v>
                </c:pt>
                <c:pt idx="4">
                  <c:v>10.0</c:v>
                </c:pt>
              </c:numCache>
            </c:numRef>
          </c:val>
        </c:ser>
        <c:ser>
          <c:idx val="4"/>
          <c:order val="4"/>
          <c:tx>
            <c:strRef>
              <c:f>'Combined analysis'!$G$221</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analysis'!$B$222:$B$226</c:f>
              <c:strCache>
                <c:ptCount val="5"/>
                <c:pt idx="0">
                  <c:v>1 Outstanding</c:v>
                </c:pt>
                <c:pt idx="1">
                  <c:v>2 Good</c:v>
                </c:pt>
                <c:pt idx="2">
                  <c:v>3 Not sure</c:v>
                </c:pt>
                <c:pt idx="3">
                  <c:v>4 Needs improvement</c:v>
                </c:pt>
                <c:pt idx="4">
                  <c:v>5 Poor</c:v>
                </c:pt>
              </c:strCache>
            </c:strRef>
          </c:cat>
          <c:val>
            <c:numRef>
              <c:f>'Combined analysis'!$G$222:$G$226</c:f>
              <c:numCache>
                <c:formatCode>General</c:formatCode>
                <c:ptCount val="5"/>
                <c:pt idx="0">
                  <c:v>35.0</c:v>
                </c:pt>
                <c:pt idx="1">
                  <c:v>24.0</c:v>
                </c:pt>
                <c:pt idx="2">
                  <c:v>11.0</c:v>
                </c:pt>
                <c:pt idx="3">
                  <c:v>4.0</c:v>
                </c:pt>
                <c:pt idx="4">
                  <c:v>3.0</c:v>
                </c:pt>
              </c:numCache>
            </c:numRef>
          </c:val>
        </c:ser>
        <c:dLbls>
          <c:showLegendKey val="0"/>
          <c:showVal val="0"/>
          <c:showCatName val="0"/>
          <c:showSerName val="0"/>
          <c:showPercent val="0"/>
          <c:showBubbleSize val="0"/>
        </c:dLbls>
        <c:gapWidth val="219"/>
        <c:overlap val="-27"/>
        <c:axId val="-1745814832"/>
        <c:axId val="-1745812000"/>
      </c:barChart>
      <c:lineChart>
        <c:grouping val="standard"/>
        <c:varyColors val="0"/>
        <c:ser>
          <c:idx val="5"/>
          <c:order val="5"/>
          <c:tx>
            <c:strRef>
              <c:f>'Combined analysis'!$H$221</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analysis'!$B$222:$B$226</c:f>
              <c:strCache>
                <c:ptCount val="5"/>
                <c:pt idx="0">
                  <c:v>1 Outstanding</c:v>
                </c:pt>
                <c:pt idx="1">
                  <c:v>2 Good</c:v>
                </c:pt>
                <c:pt idx="2">
                  <c:v>3 Not sure</c:v>
                </c:pt>
                <c:pt idx="3">
                  <c:v>4 Needs improvement</c:v>
                </c:pt>
                <c:pt idx="4">
                  <c:v>5 Poor</c:v>
                </c:pt>
              </c:strCache>
            </c:strRef>
          </c:cat>
          <c:val>
            <c:numRef>
              <c:f>'Combined analysis'!$H$222:$H$226</c:f>
              <c:numCache>
                <c:formatCode>General</c:formatCode>
                <c:ptCount val="5"/>
                <c:pt idx="0">
                  <c:v>175.0</c:v>
                </c:pt>
                <c:pt idx="1">
                  <c:v>123.0</c:v>
                </c:pt>
                <c:pt idx="2">
                  <c:v>42.0</c:v>
                </c:pt>
                <c:pt idx="3">
                  <c:v>29.0</c:v>
                </c:pt>
                <c:pt idx="4">
                  <c:v>19.0</c:v>
                </c:pt>
              </c:numCache>
            </c:numRef>
          </c:val>
          <c:smooth val="0"/>
        </c:ser>
        <c:dLbls>
          <c:showLegendKey val="0"/>
          <c:showVal val="0"/>
          <c:showCatName val="0"/>
          <c:showSerName val="0"/>
          <c:showPercent val="0"/>
          <c:showBubbleSize val="0"/>
        </c:dLbls>
        <c:marker val="1"/>
        <c:smooth val="0"/>
        <c:axId val="-1745814832"/>
        <c:axId val="-1745812000"/>
      </c:lineChart>
      <c:catAx>
        <c:axId val="-1745814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812000"/>
        <c:crosses val="autoZero"/>
        <c:auto val="1"/>
        <c:lblAlgn val="ctr"/>
        <c:lblOffset val="100"/>
        <c:noMultiLvlLbl val="0"/>
      </c:catAx>
      <c:valAx>
        <c:axId val="-1745812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814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MANAGEMENT OF CHAMBERS</a:t>
            </a:r>
          </a:p>
        </c:rich>
      </c:tx>
      <c:layout/>
      <c:overlay val="0"/>
      <c:spPr>
        <a:noFill/>
        <a:ln>
          <a:noFill/>
        </a:ln>
        <a:effectLst/>
      </c:spPr>
    </c:title>
    <c:autoTitleDeleted val="0"/>
    <c:plotArea>
      <c:layout/>
      <c:barChart>
        <c:barDir val="col"/>
        <c:grouping val="clustered"/>
        <c:varyColors val="0"/>
        <c:ser>
          <c:idx val="0"/>
          <c:order val="0"/>
          <c:tx>
            <c:strRef>
              <c:f>'Combined analysis'!$C$237</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analysis'!$B$238:$B$242</c:f>
              <c:strCache>
                <c:ptCount val="5"/>
                <c:pt idx="0">
                  <c:v>1 Outstanding</c:v>
                </c:pt>
                <c:pt idx="1">
                  <c:v>2 Good</c:v>
                </c:pt>
                <c:pt idx="2">
                  <c:v>3 Not sure</c:v>
                </c:pt>
                <c:pt idx="3">
                  <c:v>4 Needs improvement</c:v>
                </c:pt>
                <c:pt idx="4">
                  <c:v>5 Poor</c:v>
                </c:pt>
              </c:strCache>
            </c:strRef>
          </c:cat>
          <c:val>
            <c:numRef>
              <c:f>'Combined analysis'!$C$238:$C$242</c:f>
              <c:numCache>
                <c:formatCode>General</c:formatCode>
                <c:ptCount val="5"/>
                <c:pt idx="0">
                  <c:v>105.0</c:v>
                </c:pt>
                <c:pt idx="1">
                  <c:v>43.0</c:v>
                </c:pt>
                <c:pt idx="2">
                  <c:v>25.0</c:v>
                </c:pt>
                <c:pt idx="3">
                  <c:v>10.0</c:v>
                </c:pt>
                <c:pt idx="4">
                  <c:v>2.0</c:v>
                </c:pt>
              </c:numCache>
            </c:numRef>
          </c:val>
        </c:ser>
        <c:ser>
          <c:idx val="1"/>
          <c:order val="1"/>
          <c:tx>
            <c:strRef>
              <c:f>'Combined analysis'!$D$237</c:f>
              <c:strCache>
                <c:ptCount val="1"/>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analysis'!$B$238:$B$242</c:f>
              <c:strCache>
                <c:ptCount val="5"/>
                <c:pt idx="0">
                  <c:v>1 Outstanding</c:v>
                </c:pt>
                <c:pt idx="1">
                  <c:v>2 Good</c:v>
                </c:pt>
                <c:pt idx="2">
                  <c:v>3 Not sure</c:v>
                </c:pt>
                <c:pt idx="3">
                  <c:v>4 Needs improvement</c:v>
                </c:pt>
                <c:pt idx="4">
                  <c:v>5 Poor</c:v>
                </c:pt>
              </c:strCache>
            </c:strRef>
          </c:cat>
          <c:val>
            <c:numRef>
              <c:f>'Combined analysis'!$D$238:$D$242</c:f>
              <c:numCache>
                <c:formatCode>General</c:formatCode>
                <c:ptCount val="5"/>
                <c:pt idx="0">
                  <c:v>166.0</c:v>
                </c:pt>
                <c:pt idx="1">
                  <c:v>41.0</c:v>
                </c:pt>
                <c:pt idx="2">
                  <c:v>25.0</c:v>
                </c:pt>
                <c:pt idx="3">
                  <c:v>1.0</c:v>
                </c:pt>
                <c:pt idx="4">
                  <c:v>3.0</c:v>
                </c:pt>
              </c:numCache>
            </c:numRef>
          </c:val>
        </c:ser>
        <c:ser>
          <c:idx val="2"/>
          <c:order val="2"/>
          <c:tx>
            <c:strRef>
              <c:f>'Combined analysis'!$E$237</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analysis'!$B$238:$B$242</c:f>
              <c:strCache>
                <c:ptCount val="5"/>
                <c:pt idx="0">
                  <c:v>1 Outstanding</c:v>
                </c:pt>
                <c:pt idx="1">
                  <c:v>2 Good</c:v>
                </c:pt>
                <c:pt idx="2">
                  <c:v>3 Not sure</c:v>
                </c:pt>
                <c:pt idx="3">
                  <c:v>4 Needs improvement</c:v>
                </c:pt>
                <c:pt idx="4">
                  <c:v>5 Poor</c:v>
                </c:pt>
              </c:strCache>
            </c:strRef>
          </c:cat>
          <c:val>
            <c:numRef>
              <c:f>'Combined analysis'!$E$238:$E$242</c:f>
              <c:numCache>
                <c:formatCode>General</c:formatCode>
                <c:ptCount val="5"/>
                <c:pt idx="0">
                  <c:v>215.0</c:v>
                </c:pt>
                <c:pt idx="1">
                  <c:v>64.0</c:v>
                </c:pt>
                <c:pt idx="2">
                  <c:v>27.0</c:v>
                </c:pt>
                <c:pt idx="3">
                  <c:v>3.0</c:v>
                </c:pt>
                <c:pt idx="4">
                  <c:v>7.0</c:v>
                </c:pt>
              </c:numCache>
            </c:numRef>
          </c:val>
        </c:ser>
        <c:ser>
          <c:idx val="3"/>
          <c:order val="3"/>
          <c:tx>
            <c:strRef>
              <c:f>'Combined analysis'!$F$237</c:f>
              <c:strCache>
                <c:ptCount val="1"/>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analysis'!$B$238:$B$242</c:f>
              <c:strCache>
                <c:ptCount val="5"/>
                <c:pt idx="0">
                  <c:v>1 Outstanding</c:v>
                </c:pt>
                <c:pt idx="1">
                  <c:v>2 Good</c:v>
                </c:pt>
                <c:pt idx="2">
                  <c:v>3 Not sure</c:v>
                </c:pt>
                <c:pt idx="3">
                  <c:v>4 Needs improvement</c:v>
                </c:pt>
                <c:pt idx="4">
                  <c:v>5 Poor</c:v>
                </c:pt>
              </c:strCache>
            </c:strRef>
          </c:cat>
          <c:val>
            <c:numRef>
              <c:f>'Combined analysis'!$F$238:$F$242</c:f>
              <c:numCache>
                <c:formatCode>General</c:formatCode>
                <c:ptCount val="5"/>
                <c:pt idx="0">
                  <c:v>114.0</c:v>
                </c:pt>
                <c:pt idx="1">
                  <c:v>79.0</c:v>
                </c:pt>
                <c:pt idx="2">
                  <c:v>30.0</c:v>
                </c:pt>
                <c:pt idx="3">
                  <c:v>16.0</c:v>
                </c:pt>
                <c:pt idx="4">
                  <c:v>11.0</c:v>
                </c:pt>
              </c:numCache>
            </c:numRef>
          </c:val>
        </c:ser>
        <c:ser>
          <c:idx val="4"/>
          <c:order val="4"/>
          <c:tx>
            <c:strRef>
              <c:f>'Combined analysis'!$G$237</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analysis'!$B$238:$B$242</c:f>
              <c:strCache>
                <c:ptCount val="5"/>
                <c:pt idx="0">
                  <c:v>1 Outstanding</c:v>
                </c:pt>
                <c:pt idx="1">
                  <c:v>2 Good</c:v>
                </c:pt>
                <c:pt idx="2">
                  <c:v>3 Not sure</c:v>
                </c:pt>
                <c:pt idx="3">
                  <c:v>4 Needs improvement</c:v>
                </c:pt>
                <c:pt idx="4">
                  <c:v>5 Poor</c:v>
                </c:pt>
              </c:strCache>
            </c:strRef>
          </c:cat>
          <c:val>
            <c:numRef>
              <c:f>'Combined analysis'!$G$238:$G$242</c:f>
              <c:numCache>
                <c:formatCode>General</c:formatCode>
                <c:ptCount val="5"/>
                <c:pt idx="0">
                  <c:v>156.0</c:v>
                </c:pt>
                <c:pt idx="1">
                  <c:v>48.0</c:v>
                </c:pt>
                <c:pt idx="2">
                  <c:v>29.0</c:v>
                </c:pt>
                <c:pt idx="3">
                  <c:v>11.0</c:v>
                </c:pt>
                <c:pt idx="4">
                  <c:v>7.0</c:v>
                </c:pt>
              </c:numCache>
            </c:numRef>
          </c:val>
        </c:ser>
        <c:dLbls>
          <c:showLegendKey val="0"/>
          <c:showVal val="0"/>
          <c:showCatName val="0"/>
          <c:showSerName val="0"/>
          <c:showPercent val="0"/>
          <c:showBubbleSize val="0"/>
        </c:dLbls>
        <c:gapWidth val="219"/>
        <c:overlap val="-27"/>
        <c:axId val="-1385810112"/>
        <c:axId val="-1361756528"/>
      </c:barChart>
      <c:lineChart>
        <c:grouping val="standard"/>
        <c:varyColors val="0"/>
        <c:ser>
          <c:idx val="5"/>
          <c:order val="5"/>
          <c:tx>
            <c:strRef>
              <c:f>'Combined analysis'!$H$237</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analysis'!$B$238:$B$242</c:f>
              <c:strCache>
                <c:ptCount val="5"/>
                <c:pt idx="0">
                  <c:v>1 Outstanding</c:v>
                </c:pt>
                <c:pt idx="1">
                  <c:v>2 Good</c:v>
                </c:pt>
                <c:pt idx="2">
                  <c:v>3 Not sure</c:v>
                </c:pt>
                <c:pt idx="3">
                  <c:v>4 Needs improvement</c:v>
                </c:pt>
                <c:pt idx="4">
                  <c:v>5 Poor</c:v>
                </c:pt>
              </c:strCache>
            </c:strRef>
          </c:cat>
          <c:val>
            <c:numRef>
              <c:f>'Combined analysis'!$H$238:$H$242</c:f>
              <c:numCache>
                <c:formatCode>General</c:formatCode>
                <c:ptCount val="5"/>
                <c:pt idx="0">
                  <c:v>756.0</c:v>
                </c:pt>
                <c:pt idx="1">
                  <c:v>275.0</c:v>
                </c:pt>
                <c:pt idx="2">
                  <c:v>136.0</c:v>
                </c:pt>
                <c:pt idx="3">
                  <c:v>41.0</c:v>
                </c:pt>
                <c:pt idx="4">
                  <c:v>30.0</c:v>
                </c:pt>
              </c:numCache>
            </c:numRef>
          </c:val>
          <c:smooth val="0"/>
        </c:ser>
        <c:dLbls>
          <c:showLegendKey val="0"/>
          <c:showVal val="0"/>
          <c:showCatName val="0"/>
          <c:showSerName val="0"/>
          <c:showPercent val="0"/>
          <c:showBubbleSize val="0"/>
        </c:dLbls>
        <c:marker val="1"/>
        <c:smooth val="0"/>
        <c:axId val="-1385810112"/>
        <c:axId val="-1361756528"/>
      </c:lineChart>
      <c:catAx>
        <c:axId val="-138581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1756528"/>
        <c:crosses val="autoZero"/>
        <c:auto val="1"/>
        <c:lblAlgn val="ctr"/>
        <c:lblOffset val="100"/>
        <c:noMultiLvlLbl val="0"/>
      </c:catAx>
      <c:valAx>
        <c:axId val="-1361756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5810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AGE GROUP</a:t>
            </a:r>
          </a:p>
        </c:rich>
      </c:tx>
      <c:layout/>
      <c:overlay val="0"/>
      <c:spPr>
        <a:noFill/>
        <a:ln>
          <a:noFill/>
        </a:ln>
        <a:effectLst/>
      </c:spPr>
    </c:title>
    <c:autoTitleDeleted val="0"/>
    <c:plotArea>
      <c:layout/>
      <c:barChart>
        <c:barDir val="col"/>
        <c:grouping val="clustered"/>
        <c:varyColors val="0"/>
        <c:ser>
          <c:idx val="0"/>
          <c:order val="0"/>
          <c:tx>
            <c:strRef>
              <c:f>'Combined analysis'!$C$24:$C$25</c:f>
              <c:strCache>
                <c:ptCount val="2"/>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analysis'!$B$26:$B$31</c:f>
              <c:strCache>
                <c:ptCount val="6"/>
                <c:pt idx="0">
                  <c:v>18-24 years</c:v>
                </c:pt>
                <c:pt idx="1">
                  <c:v>25-34 years</c:v>
                </c:pt>
                <c:pt idx="2">
                  <c:v>35-44 years</c:v>
                </c:pt>
                <c:pt idx="3">
                  <c:v>45-54 years</c:v>
                </c:pt>
                <c:pt idx="4">
                  <c:v>55-64 years</c:v>
                </c:pt>
                <c:pt idx="5">
                  <c:v>65+</c:v>
                </c:pt>
              </c:strCache>
            </c:strRef>
          </c:cat>
          <c:val>
            <c:numRef>
              <c:f>'Combined analysis'!$C$26:$C$31</c:f>
              <c:numCache>
                <c:formatCode>General</c:formatCode>
                <c:ptCount val="6"/>
                <c:pt idx="0">
                  <c:v>0.0</c:v>
                </c:pt>
                <c:pt idx="1">
                  <c:v>0.0</c:v>
                </c:pt>
                <c:pt idx="2">
                  <c:v>3.0</c:v>
                </c:pt>
                <c:pt idx="3">
                  <c:v>5.0</c:v>
                </c:pt>
                <c:pt idx="4">
                  <c:v>3.0</c:v>
                </c:pt>
                <c:pt idx="5">
                  <c:v>1.0</c:v>
                </c:pt>
              </c:numCache>
            </c:numRef>
          </c:val>
        </c:ser>
        <c:ser>
          <c:idx val="1"/>
          <c:order val="1"/>
          <c:tx>
            <c:strRef>
              <c:f>'Combined analysis'!$D$24:$D$25</c:f>
              <c:strCache>
                <c:ptCount val="2"/>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analysis'!$B$26:$B$31</c:f>
              <c:strCache>
                <c:ptCount val="6"/>
                <c:pt idx="0">
                  <c:v>18-24 years</c:v>
                </c:pt>
                <c:pt idx="1">
                  <c:v>25-34 years</c:v>
                </c:pt>
                <c:pt idx="2">
                  <c:v>35-44 years</c:v>
                </c:pt>
                <c:pt idx="3">
                  <c:v>45-54 years</c:v>
                </c:pt>
                <c:pt idx="4">
                  <c:v>55-64 years</c:v>
                </c:pt>
                <c:pt idx="5">
                  <c:v>65+</c:v>
                </c:pt>
              </c:strCache>
            </c:strRef>
          </c:cat>
          <c:val>
            <c:numRef>
              <c:f>'Combined analysis'!$D$26:$D$31</c:f>
              <c:numCache>
                <c:formatCode>General</c:formatCode>
                <c:ptCount val="6"/>
                <c:pt idx="0">
                  <c:v>0.0</c:v>
                </c:pt>
                <c:pt idx="1">
                  <c:v>1.0</c:v>
                </c:pt>
                <c:pt idx="2">
                  <c:v>3.0</c:v>
                </c:pt>
                <c:pt idx="3">
                  <c:v>4.0</c:v>
                </c:pt>
                <c:pt idx="4">
                  <c:v>2.0</c:v>
                </c:pt>
                <c:pt idx="5">
                  <c:v>0.0</c:v>
                </c:pt>
              </c:numCache>
            </c:numRef>
          </c:val>
        </c:ser>
        <c:ser>
          <c:idx val="2"/>
          <c:order val="2"/>
          <c:tx>
            <c:strRef>
              <c:f>'Combined analysis'!$E$24:$E$25</c:f>
              <c:strCache>
                <c:ptCount val="2"/>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analysis'!$B$26:$B$31</c:f>
              <c:strCache>
                <c:ptCount val="6"/>
                <c:pt idx="0">
                  <c:v>18-24 years</c:v>
                </c:pt>
                <c:pt idx="1">
                  <c:v>25-34 years</c:v>
                </c:pt>
                <c:pt idx="2">
                  <c:v>35-44 years</c:v>
                </c:pt>
                <c:pt idx="3">
                  <c:v>45-54 years</c:v>
                </c:pt>
                <c:pt idx="4">
                  <c:v>55-64 years</c:v>
                </c:pt>
                <c:pt idx="5">
                  <c:v>65+</c:v>
                </c:pt>
              </c:strCache>
            </c:strRef>
          </c:cat>
          <c:val>
            <c:numRef>
              <c:f>'Combined analysis'!$E$26:$E$31</c:f>
              <c:numCache>
                <c:formatCode>General</c:formatCode>
                <c:ptCount val="6"/>
                <c:pt idx="0">
                  <c:v>0.0</c:v>
                </c:pt>
                <c:pt idx="1">
                  <c:v>2.0</c:v>
                </c:pt>
                <c:pt idx="2">
                  <c:v>7.0</c:v>
                </c:pt>
                <c:pt idx="3">
                  <c:v>5.0</c:v>
                </c:pt>
                <c:pt idx="4">
                  <c:v>1.0</c:v>
                </c:pt>
                <c:pt idx="5">
                  <c:v>0.0</c:v>
                </c:pt>
              </c:numCache>
            </c:numRef>
          </c:val>
        </c:ser>
        <c:ser>
          <c:idx val="3"/>
          <c:order val="3"/>
          <c:tx>
            <c:strRef>
              <c:f>'Combined analysis'!$F$24:$F$25</c:f>
              <c:strCache>
                <c:ptCount val="2"/>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analysis'!$B$26:$B$31</c:f>
              <c:strCache>
                <c:ptCount val="6"/>
                <c:pt idx="0">
                  <c:v>18-24 years</c:v>
                </c:pt>
                <c:pt idx="1">
                  <c:v>25-34 years</c:v>
                </c:pt>
                <c:pt idx="2">
                  <c:v>35-44 years</c:v>
                </c:pt>
                <c:pt idx="3">
                  <c:v>45-54 years</c:v>
                </c:pt>
                <c:pt idx="4">
                  <c:v>55-64 years</c:v>
                </c:pt>
                <c:pt idx="5">
                  <c:v>65+</c:v>
                </c:pt>
              </c:strCache>
            </c:strRef>
          </c:cat>
          <c:val>
            <c:numRef>
              <c:f>'Combined analysis'!$F$26:$F$31</c:f>
              <c:numCache>
                <c:formatCode>General</c:formatCode>
                <c:ptCount val="6"/>
                <c:pt idx="0">
                  <c:v>0.0</c:v>
                </c:pt>
                <c:pt idx="1">
                  <c:v>1.0</c:v>
                </c:pt>
                <c:pt idx="2">
                  <c:v>3.0</c:v>
                </c:pt>
                <c:pt idx="3">
                  <c:v>6.0</c:v>
                </c:pt>
                <c:pt idx="4">
                  <c:v>2.0</c:v>
                </c:pt>
                <c:pt idx="5">
                  <c:v>0.0</c:v>
                </c:pt>
              </c:numCache>
            </c:numRef>
          </c:val>
        </c:ser>
        <c:ser>
          <c:idx val="4"/>
          <c:order val="4"/>
          <c:tx>
            <c:strRef>
              <c:f>'Combined analysis'!$G$24:$G$25</c:f>
              <c:strCache>
                <c:ptCount val="2"/>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analysis'!$B$26:$B$31</c:f>
              <c:strCache>
                <c:ptCount val="6"/>
                <c:pt idx="0">
                  <c:v>18-24 years</c:v>
                </c:pt>
                <c:pt idx="1">
                  <c:v>25-34 years</c:v>
                </c:pt>
                <c:pt idx="2">
                  <c:v>35-44 years</c:v>
                </c:pt>
                <c:pt idx="3">
                  <c:v>45-54 years</c:v>
                </c:pt>
                <c:pt idx="4">
                  <c:v>55-64 years</c:v>
                </c:pt>
                <c:pt idx="5">
                  <c:v>65+</c:v>
                </c:pt>
              </c:strCache>
            </c:strRef>
          </c:cat>
          <c:val>
            <c:numRef>
              <c:f>'Combined analysis'!$G$26:$G$31</c:f>
              <c:numCache>
                <c:formatCode>General</c:formatCode>
                <c:ptCount val="6"/>
                <c:pt idx="0">
                  <c:v>0.0</c:v>
                </c:pt>
                <c:pt idx="1">
                  <c:v>1.0</c:v>
                </c:pt>
                <c:pt idx="2">
                  <c:v>0.0</c:v>
                </c:pt>
                <c:pt idx="3">
                  <c:v>8.0</c:v>
                </c:pt>
                <c:pt idx="4">
                  <c:v>4.0</c:v>
                </c:pt>
                <c:pt idx="5">
                  <c:v>0.0</c:v>
                </c:pt>
              </c:numCache>
            </c:numRef>
          </c:val>
        </c:ser>
        <c:ser>
          <c:idx val="5"/>
          <c:order val="5"/>
          <c:tx>
            <c:strRef>
              <c:f>'Combined analysis'!$H$24:$H$25</c:f>
              <c:strCache>
                <c:ptCount val="2"/>
                <c:pt idx="0">
                  <c:v>Total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analysis'!$B$26:$B$31</c:f>
              <c:strCache>
                <c:ptCount val="6"/>
                <c:pt idx="0">
                  <c:v>18-24 years</c:v>
                </c:pt>
                <c:pt idx="1">
                  <c:v>25-34 years</c:v>
                </c:pt>
                <c:pt idx="2">
                  <c:v>35-44 years</c:v>
                </c:pt>
                <c:pt idx="3">
                  <c:v>45-54 years</c:v>
                </c:pt>
                <c:pt idx="4">
                  <c:v>55-64 years</c:v>
                </c:pt>
                <c:pt idx="5">
                  <c:v>65+</c:v>
                </c:pt>
              </c:strCache>
            </c:strRef>
          </c:cat>
          <c:val>
            <c:numRef>
              <c:f>'Combined analysis'!$H$26:$H$31</c:f>
              <c:numCache>
                <c:formatCode>General</c:formatCode>
                <c:ptCount val="6"/>
                <c:pt idx="0">
                  <c:v>0.0</c:v>
                </c:pt>
                <c:pt idx="1">
                  <c:v>5.0</c:v>
                </c:pt>
                <c:pt idx="2">
                  <c:v>16.0</c:v>
                </c:pt>
                <c:pt idx="3">
                  <c:v>28.0</c:v>
                </c:pt>
                <c:pt idx="4">
                  <c:v>12.0</c:v>
                </c:pt>
                <c:pt idx="5">
                  <c:v>1.0</c:v>
                </c:pt>
              </c:numCache>
            </c:numRef>
          </c:val>
        </c:ser>
        <c:dLbls>
          <c:showLegendKey val="0"/>
          <c:showVal val="0"/>
          <c:showCatName val="0"/>
          <c:showSerName val="0"/>
          <c:showPercent val="0"/>
          <c:showBubbleSize val="0"/>
        </c:dLbls>
        <c:gapWidth val="219"/>
        <c:overlap val="-27"/>
        <c:axId val="-1477805888"/>
        <c:axId val="-1360236880"/>
      </c:barChart>
      <c:catAx>
        <c:axId val="-147780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0236880"/>
        <c:crosses val="autoZero"/>
        <c:auto val="1"/>
        <c:lblAlgn val="ctr"/>
        <c:lblOffset val="100"/>
        <c:noMultiLvlLbl val="0"/>
      </c:catAx>
      <c:valAx>
        <c:axId val="-1360236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805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RACE</a:t>
            </a:r>
            <a:r>
              <a:rPr lang="en-US" baseline="0"/>
              <a:t> GROUPS</a:t>
            </a:r>
            <a:endParaRPr lang="en-US"/>
          </a:p>
        </c:rich>
      </c:tx>
      <c:layout/>
      <c:overlay val="0"/>
      <c:spPr>
        <a:noFill/>
        <a:ln>
          <a:noFill/>
        </a:ln>
        <a:effectLst/>
      </c:spPr>
    </c:title>
    <c:autoTitleDeleted val="0"/>
    <c:plotArea>
      <c:layout/>
      <c:barChart>
        <c:barDir val="col"/>
        <c:grouping val="clustered"/>
        <c:varyColors val="0"/>
        <c:ser>
          <c:idx val="0"/>
          <c:order val="0"/>
          <c:tx>
            <c:strRef>
              <c:f>'Combined analysis'!$B$133</c:f>
              <c:strCache>
                <c:ptCount val="1"/>
                <c:pt idx="0">
                  <c:v>AFRICAN BLACK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analysis'!$C$132:$H$132</c:f>
              <c:strCache>
                <c:ptCount val="6"/>
                <c:pt idx="0">
                  <c:v>Motor Retail</c:v>
                </c:pt>
                <c:pt idx="1">
                  <c:v>Plastics</c:v>
                </c:pt>
                <c:pt idx="2">
                  <c:v>Automobile</c:v>
                </c:pt>
                <c:pt idx="3">
                  <c:v>New Tyre</c:v>
                </c:pt>
                <c:pt idx="4">
                  <c:v>Metal</c:v>
                </c:pt>
                <c:pt idx="5">
                  <c:v>Total</c:v>
                </c:pt>
              </c:strCache>
            </c:strRef>
          </c:cat>
          <c:val>
            <c:numRef>
              <c:f>'Combined analysis'!$C$133:$H$133</c:f>
              <c:numCache>
                <c:formatCode>General</c:formatCode>
                <c:ptCount val="6"/>
                <c:pt idx="0">
                  <c:v>1.0</c:v>
                </c:pt>
                <c:pt idx="1">
                  <c:v>6.0</c:v>
                </c:pt>
                <c:pt idx="2">
                  <c:v>9.0</c:v>
                </c:pt>
                <c:pt idx="3">
                  <c:v>7.0</c:v>
                </c:pt>
                <c:pt idx="4">
                  <c:v>5.0</c:v>
                </c:pt>
                <c:pt idx="5">
                  <c:v>28.0</c:v>
                </c:pt>
              </c:numCache>
            </c:numRef>
          </c:val>
        </c:ser>
        <c:ser>
          <c:idx val="1"/>
          <c:order val="1"/>
          <c:tx>
            <c:strRef>
              <c:f>'Combined analysis'!$B$134</c:f>
              <c:strCache>
                <c:ptCount val="1"/>
                <c:pt idx="0">
                  <c:v>COLOURED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analysis'!$C$132:$H$132</c:f>
              <c:strCache>
                <c:ptCount val="6"/>
                <c:pt idx="0">
                  <c:v>Motor Retail</c:v>
                </c:pt>
                <c:pt idx="1">
                  <c:v>Plastics</c:v>
                </c:pt>
                <c:pt idx="2">
                  <c:v>Automobile</c:v>
                </c:pt>
                <c:pt idx="3">
                  <c:v>New Tyre</c:v>
                </c:pt>
                <c:pt idx="4">
                  <c:v>Metal</c:v>
                </c:pt>
                <c:pt idx="5">
                  <c:v>Total</c:v>
                </c:pt>
              </c:strCache>
            </c:strRef>
          </c:cat>
          <c:val>
            <c:numRef>
              <c:f>'Combined analysis'!$C$134:$H$134</c:f>
              <c:numCache>
                <c:formatCode>General</c:formatCode>
                <c:ptCount val="6"/>
                <c:pt idx="0">
                  <c:v>3.0</c:v>
                </c:pt>
                <c:pt idx="1">
                  <c:v>2.0</c:v>
                </c:pt>
                <c:pt idx="2">
                  <c:v>1.0</c:v>
                </c:pt>
                <c:pt idx="3">
                  <c:v>2.0</c:v>
                </c:pt>
                <c:pt idx="4">
                  <c:v>1.0</c:v>
                </c:pt>
                <c:pt idx="5">
                  <c:v>9.0</c:v>
                </c:pt>
              </c:numCache>
            </c:numRef>
          </c:val>
        </c:ser>
        <c:ser>
          <c:idx val="2"/>
          <c:order val="2"/>
          <c:tx>
            <c:strRef>
              <c:f>'Combined analysis'!$B$135</c:f>
              <c:strCache>
                <c:ptCount val="1"/>
                <c:pt idx="0">
                  <c:v>INDIAN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analysis'!$C$132:$H$132</c:f>
              <c:strCache>
                <c:ptCount val="6"/>
                <c:pt idx="0">
                  <c:v>Motor Retail</c:v>
                </c:pt>
                <c:pt idx="1">
                  <c:v>Plastics</c:v>
                </c:pt>
                <c:pt idx="2">
                  <c:v>Automobile</c:v>
                </c:pt>
                <c:pt idx="3">
                  <c:v>New Tyre</c:v>
                </c:pt>
                <c:pt idx="4">
                  <c:v>Metal</c:v>
                </c:pt>
                <c:pt idx="5">
                  <c:v>Total</c:v>
                </c:pt>
              </c:strCache>
            </c:strRef>
          </c:cat>
          <c:val>
            <c:numRef>
              <c:f>'Combined analysis'!$C$135:$H$135</c:f>
              <c:numCache>
                <c:formatCode>General</c:formatCode>
                <c:ptCount val="6"/>
                <c:pt idx="0">
                  <c:v>0.0</c:v>
                </c:pt>
                <c:pt idx="1">
                  <c:v>0.0</c:v>
                </c:pt>
                <c:pt idx="2">
                  <c:v>1.0</c:v>
                </c:pt>
                <c:pt idx="3">
                  <c:v>0.0</c:v>
                </c:pt>
                <c:pt idx="4">
                  <c:v>0.0</c:v>
                </c:pt>
                <c:pt idx="5">
                  <c:v>1.0</c:v>
                </c:pt>
              </c:numCache>
            </c:numRef>
          </c:val>
        </c:ser>
        <c:ser>
          <c:idx val="3"/>
          <c:order val="3"/>
          <c:tx>
            <c:strRef>
              <c:f>'Combined analysis'!$B$136</c:f>
              <c:strCache>
                <c:ptCount val="1"/>
                <c:pt idx="0">
                  <c:v>WHITE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analysis'!$C$132:$H$132</c:f>
              <c:strCache>
                <c:ptCount val="6"/>
                <c:pt idx="0">
                  <c:v>Motor Retail</c:v>
                </c:pt>
                <c:pt idx="1">
                  <c:v>Plastics</c:v>
                </c:pt>
                <c:pt idx="2">
                  <c:v>Automobile</c:v>
                </c:pt>
                <c:pt idx="3">
                  <c:v>New Tyre</c:v>
                </c:pt>
                <c:pt idx="4">
                  <c:v>Metal</c:v>
                </c:pt>
                <c:pt idx="5">
                  <c:v>Total</c:v>
                </c:pt>
              </c:strCache>
            </c:strRef>
          </c:cat>
          <c:val>
            <c:numRef>
              <c:f>'Combined analysis'!$C$136:$H$136</c:f>
              <c:numCache>
                <c:formatCode>General</c:formatCode>
                <c:ptCount val="6"/>
                <c:pt idx="0">
                  <c:v>4.0</c:v>
                </c:pt>
                <c:pt idx="1">
                  <c:v>3.0</c:v>
                </c:pt>
                <c:pt idx="2">
                  <c:v>3.0</c:v>
                </c:pt>
                <c:pt idx="3">
                  <c:v>3.0</c:v>
                </c:pt>
                <c:pt idx="4">
                  <c:v>6.0</c:v>
                </c:pt>
                <c:pt idx="5">
                  <c:v>19.0</c:v>
                </c:pt>
              </c:numCache>
            </c:numRef>
          </c:val>
        </c:ser>
        <c:ser>
          <c:idx val="4"/>
          <c:order val="4"/>
          <c:tx>
            <c:strRef>
              <c:f>'Combined analysis'!$B$137</c:f>
              <c:strCache>
                <c:ptCount val="1"/>
                <c:pt idx="0">
                  <c:v>OTHER</c:v>
                </c:pt>
              </c:strCache>
            </c:strRef>
          </c:tx>
          <c:spPr>
            <a:solidFill>
              <a:schemeClr val="accent5"/>
            </a:solidFill>
            <a:ln>
              <a:noFill/>
            </a:ln>
            <a:effectLst/>
          </c:spPr>
          <c:invertIfNegative val="0"/>
          <c:cat>
            <c:strRef>
              <c:f>'Combined analysis'!$C$132:$H$132</c:f>
              <c:strCache>
                <c:ptCount val="6"/>
                <c:pt idx="0">
                  <c:v>Motor Retail</c:v>
                </c:pt>
                <c:pt idx="1">
                  <c:v>Plastics</c:v>
                </c:pt>
                <c:pt idx="2">
                  <c:v>Automobile</c:v>
                </c:pt>
                <c:pt idx="3">
                  <c:v>New Tyre</c:v>
                </c:pt>
                <c:pt idx="4">
                  <c:v>Metal</c:v>
                </c:pt>
                <c:pt idx="5">
                  <c:v>Total</c:v>
                </c:pt>
              </c:strCache>
            </c:strRef>
          </c:cat>
          <c:val>
            <c:numRef>
              <c:f>'Combined analysis'!$C$137:$H$137</c:f>
              <c:numCache>
                <c:formatCode>General</c:formatCode>
                <c:ptCount val="6"/>
                <c:pt idx="0">
                  <c:v>0.0</c:v>
                </c:pt>
                <c:pt idx="1">
                  <c:v>0.0</c:v>
                </c:pt>
                <c:pt idx="2">
                  <c:v>0.0</c:v>
                </c:pt>
                <c:pt idx="3">
                  <c:v>0.0</c:v>
                </c:pt>
                <c:pt idx="4">
                  <c:v>0.0</c:v>
                </c:pt>
                <c:pt idx="5">
                  <c:v>0.0</c:v>
                </c:pt>
              </c:numCache>
            </c:numRef>
          </c:val>
        </c:ser>
        <c:dLbls>
          <c:showLegendKey val="0"/>
          <c:showVal val="0"/>
          <c:showCatName val="0"/>
          <c:showSerName val="0"/>
          <c:showPercent val="0"/>
          <c:showBubbleSize val="0"/>
        </c:dLbls>
        <c:gapWidth val="219"/>
        <c:overlap val="-27"/>
        <c:axId val="-1362888784"/>
        <c:axId val="-1477747264"/>
      </c:barChart>
      <c:lineChart>
        <c:grouping val="standard"/>
        <c:varyColors val="0"/>
        <c:ser>
          <c:idx val="5"/>
          <c:order val="5"/>
          <c:tx>
            <c:strRef>
              <c:f>'Combined analysis'!$B$138</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analysis'!$C$132:$H$132</c:f>
              <c:strCache>
                <c:ptCount val="6"/>
                <c:pt idx="0">
                  <c:v>Motor Retail</c:v>
                </c:pt>
                <c:pt idx="1">
                  <c:v>Plastics</c:v>
                </c:pt>
                <c:pt idx="2">
                  <c:v>Automobile</c:v>
                </c:pt>
                <c:pt idx="3">
                  <c:v>New Tyre</c:v>
                </c:pt>
                <c:pt idx="4">
                  <c:v>Metal</c:v>
                </c:pt>
                <c:pt idx="5">
                  <c:v>Total</c:v>
                </c:pt>
              </c:strCache>
            </c:strRef>
          </c:cat>
          <c:val>
            <c:numRef>
              <c:f>'Combined analysis'!$C$138:$H$138</c:f>
              <c:numCache>
                <c:formatCode>General</c:formatCode>
                <c:ptCount val="6"/>
                <c:pt idx="0">
                  <c:v>8.0</c:v>
                </c:pt>
                <c:pt idx="1">
                  <c:v>11.0</c:v>
                </c:pt>
                <c:pt idx="2">
                  <c:v>14.0</c:v>
                </c:pt>
                <c:pt idx="3">
                  <c:v>12.0</c:v>
                </c:pt>
                <c:pt idx="4">
                  <c:v>12.0</c:v>
                </c:pt>
                <c:pt idx="5">
                  <c:v>57.0</c:v>
                </c:pt>
              </c:numCache>
            </c:numRef>
          </c:val>
          <c:smooth val="0"/>
        </c:ser>
        <c:dLbls>
          <c:showLegendKey val="0"/>
          <c:showVal val="0"/>
          <c:showCatName val="0"/>
          <c:showSerName val="0"/>
          <c:showPercent val="0"/>
          <c:showBubbleSize val="0"/>
        </c:dLbls>
        <c:marker val="1"/>
        <c:smooth val="0"/>
        <c:axId val="-1362888784"/>
        <c:axId val="-1477747264"/>
      </c:lineChart>
      <c:catAx>
        <c:axId val="-136288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747264"/>
        <c:crosses val="autoZero"/>
        <c:auto val="1"/>
        <c:lblAlgn val="ctr"/>
        <c:lblOffset val="100"/>
        <c:noMultiLvlLbl val="0"/>
      </c:catAx>
      <c:valAx>
        <c:axId val="-1477747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2888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NQF LEVELS</a:t>
            </a:r>
          </a:p>
        </c:rich>
      </c:tx>
      <c:layout/>
      <c:overlay val="0"/>
      <c:spPr>
        <a:noFill/>
        <a:ln>
          <a:noFill/>
        </a:ln>
        <a:effectLst/>
      </c:spPr>
    </c:title>
    <c:autoTitleDeleted val="0"/>
    <c:plotArea>
      <c:layout/>
      <c:barChart>
        <c:barDir val="col"/>
        <c:grouping val="clustered"/>
        <c:varyColors val="0"/>
        <c:ser>
          <c:idx val="0"/>
          <c:order val="0"/>
          <c:tx>
            <c:strRef>
              <c:f>'Combined analysis'!$C$47</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analysis'!$B$48:$B$58</c:f>
              <c:strCache>
                <c:ptCount val="11"/>
                <c:pt idx="0">
                  <c:v>NQF 1</c:v>
                </c:pt>
                <c:pt idx="1">
                  <c:v>NQF 2</c:v>
                </c:pt>
                <c:pt idx="2">
                  <c:v>NQF 3</c:v>
                </c:pt>
                <c:pt idx="3">
                  <c:v>NQF 4</c:v>
                </c:pt>
                <c:pt idx="4">
                  <c:v>NQF 5</c:v>
                </c:pt>
                <c:pt idx="5">
                  <c:v>NQF 6</c:v>
                </c:pt>
                <c:pt idx="6">
                  <c:v>NQF 7</c:v>
                </c:pt>
                <c:pt idx="7">
                  <c:v>NQF 8</c:v>
                </c:pt>
                <c:pt idx="8">
                  <c:v>NQF 9</c:v>
                </c:pt>
                <c:pt idx="9">
                  <c:v>NQF 10</c:v>
                </c:pt>
                <c:pt idx="10">
                  <c:v>Total</c:v>
                </c:pt>
              </c:strCache>
            </c:strRef>
          </c:cat>
          <c:val>
            <c:numRef>
              <c:f>'Combined analysis'!$C$48:$C$58</c:f>
              <c:numCache>
                <c:formatCode>General</c:formatCode>
                <c:ptCount val="11"/>
                <c:pt idx="0">
                  <c:v>0.0</c:v>
                </c:pt>
                <c:pt idx="1">
                  <c:v>0.0</c:v>
                </c:pt>
                <c:pt idx="2">
                  <c:v>0.0</c:v>
                </c:pt>
                <c:pt idx="3">
                  <c:v>2.0</c:v>
                </c:pt>
                <c:pt idx="4">
                  <c:v>1.0</c:v>
                </c:pt>
                <c:pt idx="5">
                  <c:v>2.0</c:v>
                </c:pt>
                <c:pt idx="6">
                  <c:v>3.0</c:v>
                </c:pt>
                <c:pt idx="7">
                  <c:v>2.0</c:v>
                </c:pt>
                <c:pt idx="8">
                  <c:v>1.0</c:v>
                </c:pt>
                <c:pt idx="9">
                  <c:v>0.0</c:v>
                </c:pt>
              </c:numCache>
            </c:numRef>
          </c:val>
        </c:ser>
        <c:ser>
          <c:idx val="1"/>
          <c:order val="1"/>
          <c:tx>
            <c:strRef>
              <c:f>'Combined analysis'!$D$47</c:f>
              <c:strCache>
                <c:ptCount val="1"/>
                <c:pt idx="0">
                  <c:v>Plastics</c:v>
                </c:pt>
              </c:strCache>
            </c:strRef>
          </c:tx>
          <c:spPr>
            <a:solidFill>
              <a:schemeClr val="accent2"/>
            </a:solidFill>
            <a:ln>
              <a:noFill/>
            </a:ln>
            <a:effectLst/>
          </c:spPr>
          <c:invertIfNegative val="0"/>
          <c:cat>
            <c:strRef>
              <c:f>'Combined analysis'!$B$48:$B$58</c:f>
              <c:strCache>
                <c:ptCount val="11"/>
                <c:pt idx="0">
                  <c:v>NQF 1</c:v>
                </c:pt>
                <c:pt idx="1">
                  <c:v>NQF 2</c:v>
                </c:pt>
                <c:pt idx="2">
                  <c:v>NQF 3</c:v>
                </c:pt>
                <c:pt idx="3">
                  <c:v>NQF 4</c:v>
                </c:pt>
                <c:pt idx="4">
                  <c:v>NQF 5</c:v>
                </c:pt>
                <c:pt idx="5">
                  <c:v>NQF 6</c:v>
                </c:pt>
                <c:pt idx="6">
                  <c:v>NQF 7</c:v>
                </c:pt>
                <c:pt idx="7">
                  <c:v>NQF 8</c:v>
                </c:pt>
                <c:pt idx="8">
                  <c:v>NQF 9</c:v>
                </c:pt>
                <c:pt idx="9">
                  <c:v>NQF 10</c:v>
                </c:pt>
                <c:pt idx="10">
                  <c:v>Total</c:v>
                </c:pt>
              </c:strCache>
            </c:strRef>
          </c:cat>
          <c:val>
            <c:numRef>
              <c:f>'Combined analysis'!$D$48:$D$58</c:f>
              <c:numCache>
                <c:formatCode>General</c:formatCode>
                <c:ptCount val="11"/>
                <c:pt idx="0">
                  <c:v>0.0</c:v>
                </c:pt>
                <c:pt idx="1">
                  <c:v>0.0</c:v>
                </c:pt>
                <c:pt idx="2">
                  <c:v>1.0</c:v>
                </c:pt>
                <c:pt idx="3">
                  <c:v>1.0</c:v>
                </c:pt>
                <c:pt idx="4">
                  <c:v>5.0</c:v>
                </c:pt>
                <c:pt idx="5">
                  <c:v>1.0</c:v>
                </c:pt>
                <c:pt idx="6">
                  <c:v>0.0</c:v>
                </c:pt>
                <c:pt idx="7">
                  <c:v>1.0</c:v>
                </c:pt>
                <c:pt idx="8">
                  <c:v>1.0</c:v>
                </c:pt>
                <c:pt idx="9">
                  <c:v>0.0</c:v>
                </c:pt>
              </c:numCache>
            </c:numRef>
          </c:val>
        </c:ser>
        <c:ser>
          <c:idx val="2"/>
          <c:order val="2"/>
          <c:tx>
            <c:strRef>
              <c:f>'Combined analysis'!$E$47</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analysis'!$B$48:$B$58</c:f>
              <c:strCache>
                <c:ptCount val="11"/>
                <c:pt idx="0">
                  <c:v>NQF 1</c:v>
                </c:pt>
                <c:pt idx="1">
                  <c:v>NQF 2</c:v>
                </c:pt>
                <c:pt idx="2">
                  <c:v>NQF 3</c:v>
                </c:pt>
                <c:pt idx="3">
                  <c:v>NQF 4</c:v>
                </c:pt>
                <c:pt idx="4">
                  <c:v>NQF 5</c:v>
                </c:pt>
                <c:pt idx="5">
                  <c:v>NQF 6</c:v>
                </c:pt>
                <c:pt idx="6">
                  <c:v>NQF 7</c:v>
                </c:pt>
                <c:pt idx="7">
                  <c:v>NQF 8</c:v>
                </c:pt>
                <c:pt idx="8">
                  <c:v>NQF 9</c:v>
                </c:pt>
                <c:pt idx="9">
                  <c:v>NQF 10</c:v>
                </c:pt>
                <c:pt idx="10">
                  <c:v>Total</c:v>
                </c:pt>
              </c:strCache>
            </c:strRef>
          </c:cat>
          <c:val>
            <c:numRef>
              <c:f>'Combined analysis'!$E$48:$E$58</c:f>
              <c:numCache>
                <c:formatCode>General</c:formatCode>
                <c:ptCount val="11"/>
                <c:pt idx="0">
                  <c:v>0.0</c:v>
                </c:pt>
                <c:pt idx="1">
                  <c:v>0.0</c:v>
                </c:pt>
                <c:pt idx="2">
                  <c:v>0.0</c:v>
                </c:pt>
                <c:pt idx="3">
                  <c:v>4.0</c:v>
                </c:pt>
                <c:pt idx="4">
                  <c:v>2.0</c:v>
                </c:pt>
                <c:pt idx="5">
                  <c:v>2.0</c:v>
                </c:pt>
                <c:pt idx="6">
                  <c:v>4.0</c:v>
                </c:pt>
                <c:pt idx="7">
                  <c:v>0.0</c:v>
                </c:pt>
                <c:pt idx="8">
                  <c:v>2.0</c:v>
                </c:pt>
                <c:pt idx="9">
                  <c:v>0.0</c:v>
                </c:pt>
              </c:numCache>
            </c:numRef>
          </c:val>
        </c:ser>
        <c:ser>
          <c:idx val="3"/>
          <c:order val="3"/>
          <c:tx>
            <c:strRef>
              <c:f>'Combined analysis'!$F$47</c:f>
              <c:strCache>
                <c:ptCount val="1"/>
                <c:pt idx="0">
                  <c:v>New Tyre</c:v>
                </c:pt>
              </c:strCache>
            </c:strRef>
          </c:tx>
          <c:spPr>
            <a:solidFill>
              <a:schemeClr val="accent4"/>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'Combined analysis'!$B$48:$B$58</c:f>
              <c:strCache>
                <c:ptCount val="11"/>
                <c:pt idx="0">
                  <c:v>NQF 1</c:v>
                </c:pt>
                <c:pt idx="1">
                  <c:v>NQF 2</c:v>
                </c:pt>
                <c:pt idx="2">
                  <c:v>NQF 3</c:v>
                </c:pt>
                <c:pt idx="3">
                  <c:v>NQF 4</c:v>
                </c:pt>
                <c:pt idx="4">
                  <c:v>NQF 5</c:v>
                </c:pt>
                <c:pt idx="5">
                  <c:v>NQF 6</c:v>
                </c:pt>
                <c:pt idx="6">
                  <c:v>NQF 7</c:v>
                </c:pt>
                <c:pt idx="7">
                  <c:v>NQF 8</c:v>
                </c:pt>
                <c:pt idx="8">
                  <c:v>NQF 9</c:v>
                </c:pt>
                <c:pt idx="9">
                  <c:v>NQF 10</c:v>
                </c:pt>
                <c:pt idx="10">
                  <c:v>Total</c:v>
                </c:pt>
              </c:strCache>
            </c:strRef>
          </c:cat>
          <c:val>
            <c:numRef>
              <c:f>'Combined analysis'!$F$48:$F$58</c:f>
              <c:numCache>
                <c:formatCode>General</c:formatCode>
                <c:ptCount val="11"/>
                <c:pt idx="0">
                  <c:v>0.0</c:v>
                </c:pt>
                <c:pt idx="1">
                  <c:v>0.0</c:v>
                </c:pt>
                <c:pt idx="2">
                  <c:v>0.0</c:v>
                </c:pt>
                <c:pt idx="3">
                  <c:v>8.0</c:v>
                </c:pt>
                <c:pt idx="4">
                  <c:v>2.0</c:v>
                </c:pt>
                <c:pt idx="5">
                  <c:v>0.0</c:v>
                </c:pt>
                <c:pt idx="6">
                  <c:v>0.0</c:v>
                </c:pt>
                <c:pt idx="7">
                  <c:v>2.0</c:v>
                </c:pt>
                <c:pt idx="8">
                  <c:v>1.0</c:v>
                </c:pt>
                <c:pt idx="9">
                  <c:v>0.0</c:v>
                </c:pt>
              </c:numCache>
            </c:numRef>
          </c:val>
        </c:ser>
        <c:ser>
          <c:idx val="4"/>
          <c:order val="4"/>
          <c:tx>
            <c:strRef>
              <c:f>'Combined analysis'!$G$47</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analysis'!$B$48:$B$58</c:f>
              <c:strCache>
                <c:ptCount val="11"/>
                <c:pt idx="0">
                  <c:v>NQF 1</c:v>
                </c:pt>
                <c:pt idx="1">
                  <c:v>NQF 2</c:v>
                </c:pt>
                <c:pt idx="2">
                  <c:v>NQF 3</c:v>
                </c:pt>
                <c:pt idx="3">
                  <c:v>NQF 4</c:v>
                </c:pt>
                <c:pt idx="4">
                  <c:v>NQF 5</c:v>
                </c:pt>
                <c:pt idx="5">
                  <c:v>NQF 6</c:v>
                </c:pt>
                <c:pt idx="6">
                  <c:v>NQF 7</c:v>
                </c:pt>
                <c:pt idx="7">
                  <c:v>NQF 8</c:v>
                </c:pt>
                <c:pt idx="8">
                  <c:v>NQF 9</c:v>
                </c:pt>
                <c:pt idx="9">
                  <c:v>NQF 10</c:v>
                </c:pt>
                <c:pt idx="10">
                  <c:v>Total</c:v>
                </c:pt>
              </c:strCache>
            </c:strRef>
          </c:cat>
          <c:val>
            <c:numRef>
              <c:f>'Combined analysis'!$G$48:$G$58</c:f>
              <c:numCache>
                <c:formatCode>General</c:formatCode>
                <c:ptCount val="11"/>
                <c:pt idx="0">
                  <c:v>0.0</c:v>
                </c:pt>
                <c:pt idx="1">
                  <c:v>0.0</c:v>
                </c:pt>
                <c:pt idx="2">
                  <c:v>0.0</c:v>
                </c:pt>
                <c:pt idx="3">
                  <c:v>3.0</c:v>
                </c:pt>
                <c:pt idx="4">
                  <c:v>1.0</c:v>
                </c:pt>
                <c:pt idx="5">
                  <c:v>1.0</c:v>
                </c:pt>
                <c:pt idx="6">
                  <c:v>1.0</c:v>
                </c:pt>
                <c:pt idx="7">
                  <c:v>5.0</c:v>
                </c:pt>
                <c:pt idx="8">
                  <c:v>0.0</c:v>
                </c:pt>
                <c:pt idx="9">
                  <c:v>0.0</c:v>
                </c:pt>
              </c:numCache>
            </c:numRef>
          </c:val>
        </c:ser>
        <c:ser>
          <c:idx val="5"/>
          <c:order val="5"/>
          <c:tx>
            <c:strRef>
              <c:f>'Combined analysis'!$H$47</c:f>
              <c:strCache>
                <c:ptCount val="1"/>
                <c:pt idx="0">
                  <c:v>Total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analysis'!$B$48:$B$58</c:f>
              <c:strCache>
                <c:ptCount val="11"/>
                <c:pt idx="0">
                  <c:v>NQF 1</c:v>
                </c:pt>
                <c:pt idx="1">
                  <c:v>NQF 2</c:v>
                </c:pt>
                <c:pt idx="2">
                  <c:v>NQF 3</c:v>
                </c:pt>
                <c:pt idx="3">
                  <c:v>NQF 4</c:v>
                </c:pt>
                <c:pt idx="4">
                  <c:v>NQF 5</c:v>
                </c:pt>
                <c:pt idx="5">
                  <c:v>NQF 6</c:v>
                </c:pt>
                <c:pt idx="6">
                  <c:v>NQF 7</c:v>
                </c:pt>
                <c:pt idx="7">
                  <c:v>NQF 8</c:v>
                </c:pt>
                <c:pt idx="8">
                  <c:v>NQF 9</c:v>
                </c:pt>
                <c:pt idx="9">
                  <c:v>NQF 10</c:v>
                </c:pt>
                <c:pt idx="10">
                  <c:v>Total</c:v>
                </c:pt>
              </c:strCache>
            </c:strRef>
          </c:cat>
          <c:val>
            <c:numRef>
              <c:f>'Combined analysis'!$H$48:$H$58</c:f>
              <c:numCache>
                <c:formatCode>General</c:formatCode>
                <c:ptCount val="11"/>
                <c:pt idx="0">
                  <c:v>0.0</c:v>
                </c:pt>
                <c:pt idx="1">
                  <c:v>0.0</c:v>
                </c:pt>
                <c:pt idx="2">
                  <c:v>1.0</c:v>
                </c:pt>
                <c:pt idx="3">
                  <c:v>18.0</c:v>
                </c:pt>
                <c:pt idx="4">
                  <c:v>11.0</c:v>
                </c:pt>
                <c:pt idx="5">
                  <c:v>6.0</c:v>
                </c:pt>
                <c:pt idx="6">
                  <c:v>8.0</c:v>
                </c:pt>
                <c:pt idx="7">
                  <c:v>10.0</c:v>
                </c:pt>
                <c:pt idx="8">
                  <c:v>5.0</c:v>
                </c:pt>
                <c:pt idx="9">
                  <c:v>0.0</c:v>
                </c:pt>
                <c:pt idx="10">
                  <c:v>59.0</c:v>
                </c:pt>
              </c:numCache>
            </c:numRef>
          </c:val>
        </c:ser>
        <c:dLbls>
          <c:showLegendKey val="0"/>
          <c:showVal val="0"/>
          <c:showCatName val="0"/>
          <c:showSerName val="0"/>
          <c:showPercent val="0"/>
          <c:showBubbleSize val="0"/>
        </c:dLbls>
        <c:gapWidth val="219"/>
        <c:overlap val="-27"/>
        <c:axId val="-1304560928"/>
        <c:axId val="-1305155088"/>
      </c:barChart>
      <c:catAx>
        <c:axId val="-1304560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5155088"/>
        <c:crosses val="autoZero"/>
        <c:auto val="1"/>
        <c:lblAlgn val="ctr"/>
        <c:lblOffset val="100"/>
        <c:noMultiLvlLbl val="0"/>
      </c:catAx>
      <c:valAx>
        <c:axId val="-1305155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4560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YEARS</a:t>
            </a:r>
            <a:r>
              <a:rPr lang="en-US" baseline="0"/>
              <a:t> OF EXPERIENCE</a:t>
            </a:r>
            <a:endParaRPr lang="en-US"/>
          </a:p>
        </c:rich>
      </c:tx>
      <c:layout/>
      <c:overlay val="0"/>
      <c:spPr>
        <a:noFill/>
        <a:ln>
          <a:noFill/>
        </a:ln>
        <a:effectLst/>
      </c:spPr>
    </c:title>
    <c:autoTitleDeleted val="0"/>
    <c:plotArea>
      <c:layout/>
      <c:barChart>
        <c:barDir val="col"/>
        <c:grouping val="clustered"/>
        <c:varyColors val="0"/>
        <c:ser>
          <c:idx val="0"/>
          <c:order val="0"/>
          <c:tx>
            <c:strRef>
              <c:f>'Combined analysis'!$C$63</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analysis'!$B$64:$B$70</c:f>
              <c:strCache>
                <c:ptCount val="7"/>
                <c:pt idx="0">
                  <c:v>1-10 years</c:v>
                </c:pt>
                <c:pt idx="1">
                  <c:v>11-20 years</c:v>
                </c:pt>
                <c:pt idx="2">
                  <c:v>21-30 years</c:v>
                </c:pt>
                <c:pt idx="3">
                  <c:v>31-40 years</c:v>
                </c:pt>
                <c:pt idx="4">
                  <c:v>41-50 years</c:v>
                </c:pt>
                <c:pt idx="5">
                  <c:v>51-60 years</c:v>
                </c:pt>
                <c:pt idx="6">
                  <c:v>Total</c:v>
                </c:pt>
              </c:strCache>
            </c:strRef>
          </c:cat>
          <c:val>
            <c:numRef>
              <c:f>'Combined analysis'!$C$64:$C$70</c:f>
              <c:numCache>
                <c:formatCode>General</c:formatCode>
                <c:ptCount val="7"/>
                <c:pt idx="0">
                  <c:v>1.0</c:v>
                </c:pt>
                <c:pt idx="1">
                  <c:v>1.0</c:v>
                </c:pt>
                <c:pt idx="2">
                  <c:v>4.0</c:v>
                </c:pt>
                <c:pt idx="3">
                  <c:v>2.0</c:v>
                </c:pt>
                <c:pt idx="4">
                  <c:v>1.0</c:v>
                </c:pt>
                <c:pt idx="5">
                  <c:v>0.0</c:v>
                </c:pt>
                <c:pt idx="6">
                  <c:v>9.0</c:v>
                </c:pt>
              </c:numCache>
            </c:numRef>
          </c:val>
        </c:ser>
        <c:ser>
          <c:idx val="1"/>
          <c:order val="1"/>
          <c:tx>
            <c:strRef>
              <c:f>'Combined analysis'!$D$63</c:f>
              <c:strCache>
                <c:ptCount val="1"/>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analysis'!$B$64:$B$70</c:f>
              <c:strCache>
                <c:ptCount val="7"/>
                <c:pt idx="0">
                  <c:v>1-10 years</c:v>
                </c:pt>
                <c:pt idx="1">
                  <c:v>11-20 years</c:v>
                </c:pt>
                <c:pt idx="2">
                  <c:v>21-30 years</c:v>
                </c:pt>
                <c:pt idx="3">
                  <c:v>31-40 years</c:v>
                </c:pt>
                <c:pt idx="4">
                  <c:v>41-50 years</c:v>
                </c:pt>
                <c:pt idx="5">
                  <c:v>51-60 years</c:v>
                </c:pt>
                <c:pt idx="6">
                  <c:v>Total</c:v>
                </c:pt>
              </c:strCache>
            </c:strRef>
          </c:cat>
          <c:val>
            <c:numRef>
              <c:f>'Combined analysis'!$D$64:$D$70</c:f>
              <c:numCache>
                <c:formatCode>General</c:formatCode>
                <c:ptCount val="7"/>
                <c:pt idx="0">
                  <c:v>3.0</c:v>
                </c:pt>
                <c:pt idx="1">
                  <c:v>1.0</c:v>
                </c:pt>
                <c:pt idx="2">
                  <c:v>1.0</c:v>
                </c:pt>
                <c:pt idx="3">
                  <c:v>2.0</c:v>
                </c:pt>
                <c:pt idx="4">
                  <c:v>0.0</c:v>
                </c:pt>
                <c:pt idx="5">
                  <c:v>0.0</c:v>
                </c:pt>
                <c:pt idx="6">
                  <c:v>7.0</c:v>
                </c:pt>
              </c:numCache>
            </c:numRef>
          </c:val>
        </c:ser>
        <c:ser>
          <c:idx val="2"/>
          <c:order val="2"/>
          <c:tx>
            <c:strRef>
              <c:f>'Combined analysis'!$E$63</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analysis'!$B$64:$B$70</c:f>
              <c:strCache>
                <c:ptCount val="7"/>
                <c:pt idx="0">
                  <c:v>1-10 years</c:v>
                </c:pt>
                <c:pt idx="1">
                  <c:v>11-20 years</c:v>
                </c:pt>
                <c:pt idx="2">
                  <c:v>21-30 years</c:v>
                </c:pt>
                <c:pt idx="3">
                  <c:v>31-40 years</c:v>
                </c:pt>
                <c:pt idx="4">
                  <c:v>41-50 years</c:v>
                </c:pt>
                <c:pt idx="5">
                  <c:v>51-60 years</c:v>
                </c:pt>
                <c:pt idx="6">
                  <c:v>Total</c:v>
                </c:pt>
              </c:strCache>
            </c:strRef>
          </c:cat>
          <c:val>
            <c:numRef>
              <c:f>'Combined analysis'!$E$64:$E$70</c:f>
              <c:numCache>
                <c:formatCode>General</c:formatCode>
                <c:ptCount val="7"/>
                <c:pt idx="0">
                  <c:v>5.0</c:v>
                </c:pt>
                <c:pt idx="1">
                  <c:v>4.0</c:v>
                </c:pt>
                <c:pt idx="2">
                  <c:v>3.0</c:v>
                </c:pt>
                <c:pt idx="3">
                  <c:v>1.0</c:v>
                </c:pt>
                <c:pt idx="4">
                  <c:v>0.0</c:v>
                </c:pt>
                <c:pt idx="5">
                  <c:v>0.0</c:v>
                </c:pt>
                <c:pt idx="6">
                  <c:v>13.0</c:v>
                </c:pt>
              </c:numCache>
            </c:numRef>
          </c:val>
        </c:ser>
        <c:ser>
          <c:idx val="3"/>
          <c:order val="3"/>
          <c:tx>
            <c:strRef>
              <c:f>'Combined analysis'!$F$63</c:f>
              <c:strCache>
                <c:ptCount val="1"/>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analysis'!$B$64:$B$70</c:f>
              <c:strCache>
                <c:ptCount val="7"/>
                <c:pt idx="0">
                  <c:v>1-10 years</c:v>
                </c:pt>
                <c:pt idx="1">
                  <c:v>11-20 years</c:v>
                </c:pt>
                <c:pt idx="2">
                  <c:v>21-30 years</c:v>
                </c:pt>
                <c:pt idx="3">
                  <c:v>31-40 years</c:v>
                </c:pt>
                <c:pt idx="4">
                  <c:v>41-50 years</c:v>
                </c:pt>
                <c:pt idx="5">
                  <c:v>51-60 years</c:v>
                </c:pt>
                <c:pt idx="6">
                  <c:v>Total</c:v>
                </c:pt>
              </c:strCache>
            </c:strRef>
          </c:cat>
          <c:val>
            <c:numRef>
              <c:f>'Combined analysis'!$F$64:$F$70</c:f>
              <c:numCache>
                <c:formatCode>General</c:formatCode>
                <c:ptCount val="7"/>
                <c:pt idx="0">
                  <c:v>4.0</c:v>
                </c:pt>
                <c:pt idx="1">
                  <c:v>4.0</c:v>
                </c:pt>
                <c:pt idx="2">
                  <c:v>3.0</c:v>
                </c:pt>
                <c:pt idx="3">
                  <c:v>0.0</c:v>
                </c:pt>
                <c:pt idx="4">
                  <c:v>0.0</c:v>
                </c:pt>
                <c:pt idx="5">
                  <c:v>0.0</c:v>
                </c:pt>
                <c:pt idx="6">
                  <c:v>11.0</c:v>
                </c:pt>
              </c:numCache>
            </c:numRef>
          </c:val>
        </c:ser>
        <c:ser>
          <c:idx val="4"/>
          <c:order val="4"/>
          <c:tx>
            <c:strRef>
              <c:f>'Combined analysis'!$G$63</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analysis'!$B$64:$B$70</c:f>
              <c:strCache>
                <c:ptCount val="7"/>
                <c:pt idx="0">
                  <c:v>1-10 years</c:v>
                </c:pt>
                <c:pt idx="1">
                  <c:v>11-20 years</c:v>
                </c:pt>
                <c:pt idx="2">
                  <c:v>21-30 years</c:v>
                </c:pt>
                <c:pt idx="3">
                  <c:v>31-40 years</c:v>
                </c:pt>
                <c:pt idx="4">
                  <c:v>41-50 years</c:v>
                </c:pt>
                <c:pt idx="5">
                  <c:v>51-60 years</c:v>
                </c:pt>
                <c:pt idx="6">
                  <c:v>Total</c:v>
                </c:pt>
              </c:strCache>
            </c:strRef>
          </c:cat>
          <c:val>
            <c:numRef>
              <c:f>'Combined analysis'!$G$64:$G$70</c:f>
              <c:numCache>
                <c:formatCode>General</c:formatCode>
                <c:ptCount val="7"/>
                <c:pt idx="0">
                  <c:v>2.0</c:v>
                </c:pt>
                <c:pt idx="1">
                  <c:v>2.0</c:v>
                </c:pt>
                <c:pt idx="2">
                  <c:v>5.0</c:v>
                </c:pt>
                <c:pt idx="3">
                  <c:v>2.0</c:v>
                </c:pt>
                <c:pt idx="4">
                  <c:v>1.0</c:v>
                </c:pt>
                <c:pt idx="5">
                  <c:v>0.0</c:v>
                </c:pt>
                <c:pt idx="6">
                  <c:v>12.0</c:v>
                </c:pt>
              </c:numCache>
            </c:numRef>
          </c:val>
        </c:ser>
        <c:ser>
          <c:idx val="5"/>
          <c:order val="5"/>
          <c:tx>
            <c:strRef>
              <c:f>'Combined analysis'!$H$63</c:f>
              <c:strCache>
                <c:ptCount val="1"/>
                <c:pt idx="0">
                  <c:v>Total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analysis'!$B$64:$B$70</c:f>
              <c:strCache>
                <c:ptCount val="7"/>
                <c:pt idx="0">
                  <c:v>1-10 years</c:v>
                </c:pt>
                <c:pt idx="1">
                  <c:v>11-20 years</c:v>
                </c:pt>
                <c:pt idx="2">
                  <c:v>21-30 years</c:v>
                </c:pt>
                <c:pt idx="3">
                  <c:v>31-40 years</c:v>
                </c:pt>
                <c:pt idx="4">
                  <c:v>41-50 years</c:v>
                </c:pt>
                <c:pt idx="5">
                  <c:v>51-60 years</c:v>
                </c:pt>
                <c:pt idx="6">
                  <c:v>Total</c:v>
                </c:pt>
              </c:strCache>
            </c:strRef>
          </c:cat>
          <c:val>
            <c:numRef>
              <c:f>'Combined analysis'!$H$64:$H$70</c:f>
              <c:numCache>
                <c:formatCode>General</c:formatCode>
                <c:ptCount val="7"/>
                <c:pt idx="0">
                  <c:v>15.0</c:v>
                </c:pt>
                <c:pt idx="1">
                  <c:v>12.0</c:v>
                </c:pt>
                <c:pt idx="2">
                  <c:v>16.0</c:v>
                </c:pt>
                <c:pt idx="3">
                  <c:v>7.0</c:v>
                </c:pt>
                <c:pt idx="4">
                  <c:v>2.0</c:v>
                </c:pt>
                <c:pt idx="5">
                  <c:v>0.0</c:v>
                </c:pt>
                <c:pt idx="6">
                  <c:v>52.0</c:v>
                </c:pt>
              </c:numCache>
            </c:numRef>
          </c:val>
        </c:ser>
        <c:dLbls>
          <c:showLegendKey val="0"/>
          <c:showVal val="0"/>
          <c:showCatName val="0"/>
          <c:showSerName val="0"/>
          <c:showPercent val="0"/>
          <c:showBubbleSize val="0"/>
        </c:dLbls>
        <c:gapWidth val="219"/>
        <c:overlap val="-27"/>
        <c:axId val="-1361194128"/>
        <c:axId val="-1361081872"/>
      </c:barChart>
      <c:catAx>
        <c:axId val="-136119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1081872"/>
        <c:crosses val="autoZero"/>
        <c:auto val="1"/>
        <c:lblAlgn val="ctr"/>
        <c:lblOffset val="100"/>
        <c:noMultiLvlLbl val="0"/>
      </c:catAx>
      <c:valAx>
        <c:axId val="-136108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1194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YEARS IN CHAMBER</a:t>
            </a:r>
          </a:p>
        </c:rich>
      </c:tx>
      <c:layout/>
      <c:overlay val="0"/>
      <c:spPr>
        <a:noFill/>
        <a:ln>
          <a:noFill/>
        </a:ln>
        <a:effectLst/>
      </c:spPr>
    </c:title>
    <c:autoTitleDeleted val="0"/>
    <c:plotArea>
      <c:layout/>
      <c:lineChart>
        <c:grouping val="standard"/>
        <c:varyColors val="0"/>
        <c:ser>
          <c:idx val="0"/>
          <c:order val="0"/>
          <c:tx>
            <c:strRef>
              <c:f>'Combined analysis'!$C$73</c:f>
              <c:strCache>
                <c:ptCount val="1"/>
                <c:pt idx="0">
                  <c:v>Motor Retail</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analysis'!$B$74:$B$78</c:f>
              <c:strCache>
                <c:ptCount val="5"/>
                <c:pt idx="0">
                  <c:v>1</c:v>
                </c:pt>
                <c:pt idx="1">
                  <c:v>2</c:v>
                </c:pt>
                <c:pt idx="2">
                  <c:v>3</c:v>
                </c:pt>
                <c:pt idx="3">
                  <c:v>4</c:v>
                </c:pt>
                <c:pt idx="4">
                  <c:v>4 or more</c:v>
                </c:pt>
              </c:strCache>
            </c:strRef>
          </c:cat>
          <c:val>
            <c:numRef>
              <c:f>'Combined analysis'!$C$74:$C$78</c:f>
              <c:numCache>
                <c:formatCode>General</c:formatCode>
                <c:ptCount val="5"/>
                <c:pt idx="0">
                  <c:v>1.0</c:v>
                </c:pt>
                <c:pt idx="1">
                  <c:v>2.0</c:v>
                </c:pt>
                <c:pt idx="2">
                  <c:v>1.0</c:v>
                </c:pt>
                <c:pt idx="3">
                  <c:v>1.0</c:v>
                </c:pt>
                <c:pt idx="4">
                  <c:v>4.0</c:v>
                </c:pt>
              </c:numCache>
            </c:numRef>
          </c:val>
          <c:smooth val="0"/>
        </c:ser>
        <c:ser>
          <c:idx val="1"/>
          <c:order val="1"/>
          <c:tx>
            <c:strRef>
              <c:f>'Combined analysis'!$D$73</c:f>
              <c:strCache>
                <c:ptCount val="1"/>
                <c:pt idx="0">
                  <c:v>Plastics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analysis'!$B$74:$B$78</c:f>
              <c:strCache>
                <c:ptCount val="5"/>
                <c:pt idx="0">
                  <c:v>1</c:v>
                </c:pt>
                <c:pt idx="1">
                  <c:v>2</c:v>
                </c:pt>
                <c:pt idx="2">
                  <c:v>3</c:v>
                </c:pt>
                <c:pt idx="3">
                  <c:v>4</c:v>
                </c:pt>
                <c:pt idx="4">
                  <c:v>4 or more</c:v>
                </c:pt>
              </c:strCache>
            </c:strRef>
          </c:cat>
          <c:val>
            <c:numRef>
              <c:f>'Combined analysis'!$D$74:$D$78</c:f>
              <c:numCache>
                <c:formatCode>General</c:formatCode>
                <c:ptCount val="5"/>
                <c:pt idx="0">
                  <c:v>4.0</c:v>
                </c:pt>
                <c:pt idx="1">
                  <c:v>1.0</c:v>
                </c:pt>
                <c:pt idx="2">
                  <c:v>3.0</c:v>
                </c:pt>
                <c:pt idx="3">
                  <c:v>1.0</c:v>
                </c:pt>
                <c:pt idx="4">
                  <c:v>2.0</c:v>
                </c:pt>
              </c:numCache>
            </c:numRef>
          </c:val>
          <c:smooth val="0"/>
        </c:ser>
        <c:ser>
          <c:idx val="2"/>
          <c:order val="2"/>
          <c:tx>
            <c:strRef>
              <c:f>'Combined analysis'!$E$73</c:f>
              <c:strCache>
                <c:ptCount val="1"/>
                <c:pt idx="0">
                  <c:v>Automobile</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analysis'!$B$74:$B$78</c:f>
              <c:strCache>
                <c:ptCount val="5"/>
                <c:pt idx="0">
                  <c:v>1</c:v>
                </c:pt>
                <c:pt idx="1">
                  <c:v>2</c:v>
                </c:pt>
                <c:pt idx="2">
                  <c:v>3</c:v>
                </c:pt>
                <c:pt idx="3">
                  <c:v>4</c:v>
                </c:pt>
                <c:pt idx="4">
                  <c:v>4 or more</c:v>
                </c:pt>
              </c:strCache>
            </c:strRef>
          </c:cat>
          <c:val>
            <c:numRef>
              <c:f>'Combined analysis'!$E$74:$E$78</c:f>
              <c:numCache>
                <c:formatCode>General</c:formatCode>
                <c:ptCount val="5"/>
                <c:pt idx="0">
                  <c:v>3.0</c:v>
                </c:pt>
                <c:pt idx="1">
                  <c:v>2.0</c:v>
                </c:pt>
                <c:pt idx="2">
                  <c:v>2.0</c:v>
                </c:pt>
                <c:pt idx="3">
                  <c:v>0.0</c:v>
                </c:pt>
                <c:pt idx="4">
                  <c:v>9.0</c:v>
                </c:pt>
              </c:numCache>
            </c:numRef>
          </c:val>
          <c:smooth val="0"/>
        </c:ser>
        <c:ser>
          <c:idx val="3"/>
          <c:order val="3"/>
          <c:tx>
            <c:strRef>
              <c:f>'Combined analysis'!$F$73</c:f>
              <c:strCache>
                <c:ptCount val="1"/>
                <c:pt idx="0">
                  <c:v>New Tyre</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analysis'!$B$74:$B$78</c:f>
              <c:strCache>
                <c:ptCount val="5"/>
                <c:pt idx="0">
                  <c:v>1</c:v>
                </c:pt>
                <c:pt idx="1">
                  <c:v>2</c:v>
                </c:pt>
                <c:pt idx="2">
                  <c:v>3</c:v>
                </c:pt>
                <c:pt idx="3">
                  <c:v>4</c:v>
                </c:pt>
                <c:pt idx="4">
                  <c:v>4 or more</c:v>
                </c:pt>
              </c:strCache>
            </c:strRef>
          </c:cat>
          <c:val>
            <c:numRef>
              <c:f>'Combined analysis'!$F$74:$F$78</c:f>
              <c:numCache>
                <c:formatCode>General</c:formatCode>
                <c:ptCount val="5"/>
                <c:pt idx="0">
                  <c:v>1.0</c:v>
                </c:pt>
                <c:pt idx="1">
                  <c:v>3.0</c:v>
                </c:pt>
                <c:pt idx="2">
                  <c:v>2.0</c:v>
                </c:pt>
                <c:pt idx="3">
                  <c:v>2.0</c:v>
                </c:pt>
                <c:pt idx="4">
                  <c:v>5.0</c:v>
                </c:pt>
              </c:numCache>
            </c:numRef>
          </c:val>
          <c:smooth val="0"/>
        </c:ser>
        <c:ser>
          <c:idx val="4"/>
          <c:order val="4"/>
          <c:tx>
            <c:strRef>
              <c:f>'Combined analysis'!$G$73</c:f>
              <c:strCache>
                <c:ptCount val="1"/>
                <c:pt idx="0">
                  <c:v>Metal</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analysis'!$B$74:$B$78</c:f>
              <c:strCache>
                <c:ptCount val="5"/>
                <c:pt idx="0">
                  <c:v>1</c:v>
                </c:pt>
                <c:pt idx="1">
                  <c:v>2</c:v>
                </c:pt>
                <c:pt idx="2">
                  <c:v>3</c:v>
                </c:pt>
                <c:pt idx="3">
                  <c:v>4</c:v>
                </c:pt>
                <c:pt idx="4">
                  <c:v>4 or more</c:v>
                </c:pt>
              </c:strCache>
            </c:strRef>
          </c:cat>
          <c:val>
            <c:numRef>
              <c:f>'Combined analysis'!$G$74:$G$78</c:f>
              <c:numCache>
                <c:formatCode>General</c:formatCode>
                <c:ptCount val="5"/>
                <c:pt idx="0">
                  <c:v>7.0</c:v>
                </c:pt>
                <c:pt idx="1">
                  <c:v>0.0</c:v>
                </c:pt>
                <c:pt idx="2">
                  <c:v>1.0</c:v>
                </c:pt>
                <c:pt idx="3">
                  <c:v>0.0</c:v>
                </c:pt>
                <c:pt idx="4">
                  <c:v>5.0</c:v>
                </c:pt>
              </c:numCache>
            </c:numRef>
          </c:val>
          <c:smooth val="0"/>
        </c:ser>
        <c:ser>
          <c:idx val="5"/>
          <c:order val="5"/>
          <c:tx>
            <c:strRef>
              <c:f>'Combined analysis'!$H$73</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analysis'!$B$74:$B$78</c:f>
              <c:strCache>
                <c:ptCount val="5"/>
                <c:pt idx="0">
                  <c:v>1</c:v>
                </c:pt>
                <c:pt idx="1">
                  <c:v>2</c:v>
                </c:pt>
                <c:pt idx="2">
                  <c:v>3</c:v>
                </c:pt>
                <c:pt idx="3">
                  <c:v>4</c:v>
                </c:pt>
                <c:pt idx="4">
                  <c:v>4 or more</c:v>
                </c:pt>
              </c:strCache>
            </c:strRef>
          </c:cat>
          <c:val>
            <c:numRef>
              <c:f>'Combined analysis'!$H$74:$H$78</c:f>
              <c:numCache>
                <c:formatCode>General</c:formatCode>
                <c:ptCount val="5"/>
                <c:pt idx="0">
                  <c:v>16.0</c:v>
                </c:pt>
                <c:pt idx="1">
                  <c:v>8.0</c:v>
                </c:pt>
                <c:pt idx="2">
                  <c:v>9.0</c:v>
                </c:pt>
                <c:pt idx="3">
                  <c:v>4.0</c:v>
                </c:pt>
                <c:pt idx="4">
                  <c:v>25.0</c:v>
                </c:pt>
              </c:numCache>
            </c:numRef>
          </c:val>
          <c:smooth val="0"/>
        </c:ser>
        <c:dLbls>
          <c:showLegendKey val="0"/>
          <c:showVal val="0"/>
          <c:showCatName val="0"/>
          <c:showSerName val="0"/>
          <c:showPercent val="0"/>
          <c:showBubbleSize val="0"/>
        </c:dLbls>
        <c:smooth val="0"/>
        <c:axId val="-1304605504"/>
        <c:axId val="-1306676416"/>
      </c:lineChart>
      <c:catAx>
        <c:axId val="-130460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6676416"/>
        <c:crosses val="autoZero"/>
        <c:auto val="1"/>
        <c:lblAlgn val="ctr"/>
        <c:lblOffset val="100"/>
        <c:noMultiLvlLbl val="0"/>
      </c:catAx>
      <c:valAx>
        <c:axId val="-1306676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4605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REPRESENTATION</a:t>
            </a:r>
          </a:p>
        </c:rich>
      </c:tx>
      <c:layout/>
      <c:overlay val="0"/>
      <c:spPr>
        <a:noFill/>
        <a:ln>
          <a:noFill/>
        </a:ln>
        <a:effectLst/>
      </c:spPr>
    </c:title>
    <c:autoTitleDeleted val="0"/>
    <c:plotArea>
      <c:layout/>
      <c:barChart>
        <c:barDir val="col"/>
        <c:grouping val="stacked"/>
        <c:varyColors val="0"/>
        <c:ser>
          <c:idx val="0"/>
          <c:order val="0"/>
          <c:tx>
            <c:strRef>
              <c:f>'Combined analysis'!$B$91</c:f>
              <c:strCache>
                <c:ptCount val="1"/>
                <c:pt idx="0">
                  <c:v>Other </c:v>
                </c:pt>
              </c:strCache>
            </c:strRef>
          </c:tx>
          <c:spPr>
            <a:solidFill>
              <a:schemeClr val="accent1"/>
            </a:solidFill>
            <a:ln>
              <a:noFill/>
            </a:ln>
            <a:effectLst/>
          </c:spPr>
          <c:invertIfNegative val="0"/>
          <c:cat>
            <c:strRef>
              <c:f>'Combined analysis'!$C$90:$H$90</c:f>
              <c:strCache>
                <c:ptCount val="6"/>
                <c:pt idx="0">
                  <c:v>Motor Retail</c:v>
                </c:pt>
                <c:pt idx="1">
                  <c:v>Plastics</c:v>
                </c:pt>
                <c:pt idx="2">
                  <c:v>Automobile</c:v>
                </c:pt>
                <c:pt idx="3">
                  <c:v>New Tyre</c:v>
                </c:pt>
                <c:pt idx="4">
                  <c:v>Metal</c:v>
                </c:pt>
                <c:pt idx="5">
                  <c:v>Total</c:v>
                </c:pt>
              </c:strCache>
            </c:strRef>
          </c:cat>
          <c:val>
            <c:numRef>
              <c:f>'Combined analysis'!$C$91:$H$91</c:f>
              <c:numCache>
                <c:formatCode>General</c:formatCode>
                <c:ptCount val="6"/>
                <c:pt idx="0">
                  <c:v>1.0</c:v>
                </c:pt>
                <c:pt idx="1">
                  <c:v>0.0</c:v>
                </c:pt>
                <c:pt idx="2">
                  <c:v>0.0</c:v>
                </c:pt>
                <c:pt idx="3">
                  <c:v>0.0</c:v>
                </c:pt>
                <c:pt idx="4">
                  <c:v>0.0</c:v>
                </c:pt>
                <c:pt idx="5">
                  <c:v>1.0</c:v>
                </c:pt>
              </c:numCache>
            </c:numRef>
          </c:val>
        </c:ser>
        <c:ser>
          <c:idx val="1"/>
          <c:order val="1"/>
          <c:tx>
            <c:strRef>
              <c:f>'Combined analysis'!$B$92</c:f>
              <c:strCache>
                <c:ptCount val="1"/>
                <c:pt idx="0">
                  <c:v>Employer representative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analysis'!$C$90:$H$90</c:f>
              <c:strCache>
                <c:ptCount val="6"/>
                <c:pt idx="0">
                  <c:v>Motor Retail</c:v>
                </c:pt>
                <c:pt idx="1">
                  <c:v>Plastics</c:v>
                </c:pt>
                <c:pt idx="2">
                  <c:v>Automobile</c:v>
                </c:pt>
                <c:pt idx="3">
                  <c:v>New Tyre</c:v>
                </c:pt>
                <c:pt idx="4">
                  <c:v>Metal</c:v>
                </c:pt>
                <c:pt idx="5">
                  <c:v>Total</c:v>
                </c:pt>
              </c:strCache>
            </c:strRef>
          </c:cat>
          <c:val>
            <c:numRef>
              <c:f>'Combined analysis'!$C$92:$H$92</c:f>
              <c:numCache>
                <c:formatCode>General</c:formatCode>
                <c:ptCount val="6"/>
                <c:pt idx="0">
                  <c:v>3.0</c:v>
                </c:pt>
                <c:pt idx="1">
                  <c:v>4.0</c:v>
                </c:pt>
                <c:pt idx="2">
                  <c:v>5.0</c:v>
                </c:pt>
                <c:pt idx="3">
                  <c:v>3.0</c:v>
                </c:pt>
                <c:pt idx="4">
                  <c:v>7.0</c:v>
                </c:pt>
                <c:pt idx="5">
                  <c:v>22.0</c:v>
                </c:pt>
              </c:numCache>
            </c:numRef>
          </c:val>
        </c:ser>
        <c:ser>
          <c:idx val="2"/>
          <c:order val="2"/>
          <c:tx>
            <c:strRef>
              <c:f>'Combined analysis'!$B$93</c:f>
              <c:strCache>
                <c:ptCount val="1"/>
                <c:pt idx="0">
                  <c:v>Labour representative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analysis'!$C$90:$H$90</c:f>
              <c:strCache>
                <c:ptCount val="6"/>
                <c:pt idx="0">
                  <c:v>Motor Retail</c:v>
                </c:pt>
                <c:pt idx="1">
                  <c:v>Plastics</c:v>
                </c:pt>
                <c:pt idx="2">
                  <c:v>Automobile</c:v>
                </c:pt>
                <c:pt idx="3">
                  <c:v>New Tyre</c:v>
                </c:pt>
                <c:pt idx="4">
                  <c:v>Metal</c:v>
                </c:pt>
                <c:pt idx="5">
                  <c:v>Total</c:v>
                </c:pt>
              </c:strCache>
            </c:strRef>
          </c:cat>
          <c:val>
            <c:numRef>
              <c:f>'Combined analysis'!$C$93:$H$93</c:f>
              <c:numCache>
                <c:formatCode>General</c:formatCode>
                <c:ptCount val="6"/>
                <c:pt idx="0">
                  <c:v>7.0</c:v>
                </c:pt>
                <c:pt idx="1">
                  <c:v>7.0</c:v>
                </c:pt>
                <c:pt idx="2">
                  <c:v>11.0</c:v>
                </c:pt>
                <c:pt idx="3">
                  <c:v>10.0</c:v>
                </c:pt>
                <c:pt idx="4">
                  <c:v>6.0</c:v>
                </c:pt>
                <c:pt idx="5">
                  <c:v>41.0</c:v>
                </c:pt>
              </c:numCache>
            </c:numRef>
          </c:val>
        </c:ser>
        <c:ser>
          <c:idx val="3"/>
          <c:order val="3"/>
          <c:tx>
            <c:strRef>
              <c:f>'Combined analysis'!$B$94</c:f>
              <c:strCache>
                <c:ptCount val="1"/>
                <c:pt idx="0">
                  <c:v>Total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analysis'!$C$90:$H$90</c:f>
              <c:strCache>
                <c:ptCount val="6"/>
                <c:pt idx="0">
                  <c:v>Motor Retail</c:v>
                </c:pt>
                <c:pt idx="1">
                  <c:v>Plastics</c:v>
                </c:pt>
                <c:pt idx="2">
                  <c:v>Automobile</c:v>
                </c:pt>
                <c:pt idx="3">
                  <c:v>New Tyre</c:v>
                </c:pt>
                <c:pt idx="4">
                  <c:v>Metal</c:v>
                </c:pt>
                <c:pt idx="5">
                  <c:v>Total</c:v>
                </c:pt>
              </c:strCache>
            </c:strRef>
          </c:cat>
          <c:val>
            <c:numRef>
              <c:f>'Combined analysis'!$C$94:$H$94</c:f>
              <c:numCache>
                <c:formatCode>General</c:formatCode>
                <c:ptCount val="6"/>
                <c:pt idx="0">
                  <c:v>11.0</c:v>
                </c:pt>
                <c:pt idx="1">
                  <c:v>11.0</c:v>
                </c:pt>
                <c:pt idx="2">
                  <c:v>16.0</c:v>
                </c:pt>
                <c:pt idx="3">
                  <c:v>13.0</c:v>
                </c:pt>
                <c:pt idx="4">
                  <c:v>13.0</c:v>
                </c:pt>
                <c:pt idx="5">
                  <c:v>64.0</c:v>
                </c:pt>
              </c:numCache>
            </c:numRef>
          </c:val>
        </c:ser>
        <c:dLbls>
          <c:showLegendKey val="0"/>
          <c:showVal val="0"/>
          <c:showCatName val="0"/>
          <c:showSerName val="0"/>
          <c:showPercent val="0"/>
          <c:showBubbleSize val="0"/>
        </c:dLbls>
        <c:gapWidth val="95"/>
        <c:overlap val="100"/>
        <c:axId val="-1745024560"/>
        <c:axId val="-1745022240"/>
      </c:barChart>
      <c:catAx>
        <c:axId val="-1745024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022240"/>
        <c:crosses val="autoZero"/>
        <c:auto val="1"/>
        <c:lblAlgn val="ctr"/>
        <c:lblOffset val="100"/>
        <c:noMultiLvlLbl val="0"/>
      </c:catAx>
      <c:valAx>
        <c:axId val="-1745022240"/>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0245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SIZE OF SECTOR</a:t>
            </a:r>
          </a:p>
        </c:rich>
      </c:tx>
      <c:layout/>
      <c:overlay val="0"/>
      <c:spPr>
        <a:noFill/>
        <a:ln>
          <a:noFill/>
        </a:ln>
        <a:effectLst/>
      </c:spPr>
    </c:title>
    <c:autoTitleDeleted val="0"/>
    <c:plotArea>
      <c:layout/>
      <c:barChart>
        <c:barDir val="col"/>
        <c:grouping val="clustered"/>
        <c:varyColors val="0"/>
        <c:ser>
          <c:idx val="0"/>
          <c:order val="0"/>
          <c:tx>
            <c:strRef>
              <c:f>'Combined analysis'!$C$116</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analysis'!$B$117:$B$121</c:f>
              <c:strCache>
                <c:ptCount val="5"/>
                <c:pt idx="0">
                  <c:v>Micro enterprise (an informal sector business)</c:v>
                </c:pt>
                <c:pt idx="1">
                  <c:v>Small enterprise (0 – 49 employees)</c:v>
                </c:pt>
                <c:pt idx="2">
                  <c:v>Medium enterprise (50 – 149 employees)</c:v>
                </c:pt>
                <c:pt idx="3">
                  <c:v>Large enterprise (150 + and more employees )</c:v>
                </c:pt>
                <c:pt idx="4">
                  <c:v>Total</c:v>
                </c:pt>
              </c:strCache>
            </c:strRef>
          </c:cat>
          <c:val>
            <c:numRef>
              <c:f>'Combined analysis'!$C$117:$C$121</c:f>
              <c:numCache>
                <c:formatCode>General</c:formatCode>
                <c:ptCount val="5"/>
                <c:pt idx="0">
                  <c:v>0.0</c:v>
                </c:pt>
                <c:pt idx="1">
                  <c:v>2.0</c:v>
                </c:pt>
                <c:pt idx="2">
                  <c:v>2.0</c:v>
                </c:pt>
                <c:pt idx="3">
                  <c:v>6.0</c:v>
                </c:pt>
                <c:pt idx="4">
                  <c:v>10.0</c:v>
                </c:pt>
              </c:numCache>
            </c:numRef>
          </c:val>
        </c:ser>
        <c:ser>
          <c:idx val="1"/>
          <c:order val="1"/>
          <c:tx>
            <c:strRef>
              <c:f>'Combined analysis'!$D$116</c:f>
              <c:strCache>
                <c:ptCount val="1"/>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analysis'!$B$117:$B$121</c:f>
              <c:strCache>
                <c:ptCount val="5"/>
                <c:pt idx="0">
                  <c:v>Micro enterprise (an informal sector business)</c:v>
                </c:pt>
                <c:pt idx="1">
                  <c:v>Small enterprise (0 – 49 employees)</c:v>
                </c:pt>
                <c:pt idx="2">
                  <c:v>Medium enterprise (50 – 149 employees)</c:v>
                </c:pt>
                <c:pt idx="3">
                  <c:v>Large enterprise (150 + and more employees )</c:v>
                </c:pt>
                <c:pt idx="4">
                  <c:v>Total</c:v>
                </c:pt>
              </c:strCache>
            </c:strRef>
          </c:cat>
          <c:val>
            <c:numRef>
              <c:f>'Combined analysis'!$D$117:$D$121</c:f>
              <c:numCache>
                <c:formatCode>General</c:formatCode>
                <c:ptCount val="5"/>
                <c:pt idx="0">
                  <c:v>0.0</c:v>
                </c:pt>
                <c:pt idx="1">
                  <c:v>3.0</c:v>
                </c:pt>
                <c:pt idx="2">
                  <c:v>4.0</c:v>
                </c:pt>
                <c:pt idx="3">
                  <c:v>4.0</c:v>
                </c:pt>
                <c:pt idx="4">
                  <c:v>11.0</c:v>
                </c:pt>
              </c:numCache>
            </c:numRef>
          </c:val>
        </c:ser>
        <c:ser>
          <c:idx val="2"/>
          <c:order val="2"/>
          <c:tx>
            <c:strRef>
              <c:f>'Combined analysis'!$E$116</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analysis'!$B$117:$B$121</c:f>
              <c:strCache>
                <c:ptCount val="5"/>
                <c:pt idx="0">
                  <c:v>Micro enterprise (an informal sector business)</c:v>
                </c:pt>
                <c:pt idx="1">
                  <c:v>Small enterprise (0 – 49 employees)</c:v>
                </c:pt>
                <c:pt idx="2">
                  <c:v>Medium enterprise (50 – 149 employees)</c:v>
                </c:pt>
                <c:pt idx="3">
                  <c:v>Large enterprise (150 + and more employees )</c:v>
                </c:pt>
                <c:pt idx="4">
                  <c:v>Total</c:v>
                </c:pt>
              </c:strCache>
            </c:strRef>
          </c:cat>
          <c:val>
            <c:numRef>
              <c:f>'Combined analysis'!$E$117:$E$121</c:f>
              <c:numCache>
                <c:formatCode>General</c:formatCode>
                <c:ptCount val="5"/>
                <c:pt idx="0">
                  <c:v>0.0</c:v>
                </c:pt>
                <c:pt idx="1">
                  <c:v>0.0</c:v>
                </c:pt>
                <c:pt idx="2">
                  <c:v>0.0</c:v>
                </c:pt>
                <c:pt idx="3">
                  <c:v>16.0</c:v>
                </c:pt>
                <c:pt idx="4">
                  <c:v>16.0</c:v>
                </c:pt>
              </c:numCache>
            </c:numRef>
          </c:val>
        </c:ser>
        <c:ser>
          <c:idx val="3"/>
          <c:order val="3"/>
          <c:tx>
            <c:strRef>
              <c:f>'Combined analysis'!$F$116</c:f>
              <c:strCache>
                <c:ptCount val="1"/>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analysis'!$B$117:$B$121</c:f>
              <c:strCache>
                <c:ptCount val="5"/>
                <c:pt idx="0">
                  <c:v>Micro enterprise (an informal sector business)</c:v>
                </c:pt>
                <c:pt idx="1">
                  <c:v>Small enterprise (0 – 49 employees)</c:v>
                </c:pt>
                <c:pt idx="2">
                  <c:v>Medium enterprise (50 – 149 employees)</c:v>
                </c:pt>
                <c:pt idx="3">
                  <c:v>Large enterprise (150 + and more employees )</c:v>
                </c:pt>
                <c:pt idx="4">
                  <c:v>Total</c:v>
                </c:pt>
              </c:strCache>
            </c:strRef>
          </c:cat>
          <c:val>
            <c:numRef>
              <c:f>'Combined analysis'!$F$117:$F$121</c:f>
              <c:numCache>
                <c:formatCode>General</c:formatCode>
                <c:ptCount val="5"/>
                <c:pt idx="0">
                  <c:v>0.0</c:v>
                </c:pt>
                <c:pt idx="1">
                  <c:v>0.0</c:v>
                </c:pt>
                <c:pt idx="2">
                  <c:v>0.0</c:v>
                </c:pt>
                <c:pt idx="3">
                  <c:v>13.0</c:v>
                </c:pt>
                <c:pt idx="4">
                  <c:v>13.0</c:v>
                </c:pt>
              </c:numCache>
            </c:numRef>
          </c:val>
        </c:ser>
        <c:ser>
          <c:idx val="4"/>
          <c:order val="4"/>
          <c:tx>
            <c:strRef>
              <c:f>'Combined analysis'!$G$116</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analysis'!$B$117:$B$121</c:f>
              <c:strCache>
                <c:ptCount val="5"/>
                <c:pt idx="0">
                  <c:v>Micro enterprise (an informal sector business)</c:v>
                </c:pt>
                <c:pt idx="1">
                  <c:v>Small enterprise (0 – 49 employees)</c:v>
                </c:pt>
                <c:pt idx="2">
                  <c:v>Medium enterprise (50 – 149 employees)</c:v>
                </c:pt>
                <c:pt idx="3">
                  <c:v>Large enterprise (150 + and more employees )</c:v>
                </c:pt>
                <c:pt idx="4">
                  <c:v>Total</c:v>
                </c:pt>
              </c:strCache>
            </c:strRef>
          </c:cat>
          <c:val>
            <c:numRef>
              <c:f>'Combined analysis'!$G$117:$G$121</c:f>
              <c:numCache>
                <c:formatCode>General</c:formatCode>
                <c:ptCount val="5"/>
                <c:pt idx="0">
                  <c:v>0.0</c:v>
                </c:pt>
                <c:pt idx="1">
                  <c:v>2.0</c:v>
                </c:pt>
                <c:pt idx="2">
                  <c:v>1.0</c:v>
                </c:pt>
                <c:pt idx="3">
                  <c:v>8.0</c:v>
                </c:pt>
                <c:pt idx="4">
                  <c:v>11.0</c:v>
                </c:pt>
              </c:numCache>
            </c:numRef>
          </c:val>
        </c:ser>
        <c:dLbls>
          <c:showLegendKey val="0"/>
          <c:showVal val="0"/>
          <c:showCatName val="0"/>
          <c:showSerName val="0"/>
          <c:showPercent val="0"/>
          <c:showBubbleSize val="0"/>
        </c:dLbls>
        <c:gapWidth val="219"/>
        <c:overlap val="-27"/>
        <c:axId val="-1744969152"/>
        <c:axId val="-1744966320"/>
      </c:barChart>
      <c:lineChart>
        <c:grouping val="standard"/>
        <c:varyColors val="0"/>
        <c:ser>
          <c:idx val="5"/>
          <c:order val="5"/>
          <c:tx>
            <c:strRef>
              <c:f>'Combined analysis'!$H$116</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analysis'!$B$117:$B$121</c:f>
              <c:strCache>
                <c:ptCount val="5"/>
                <c:pt idx="0">
                  <c:v>Micro enterprise (an informal sector business)</c:v>
                </c:pt>
                <c:pt idx="1">
                  <c:v>Small enterprise (0 – 49 employees)</c:v>
                </c:pt>
                <c:pt idx="2">
                  <c:v>Medium enterprise (50 – 149 employees)</c:v>
                </c:pt>
                <c:pt idx="3">
                  <c:v>Large enterprise (150 + and more employees )</c:v>
                </c:pt>
                <c:pt idx="4">
                  <c:v>Total</c:v>
                </c:pt>
              </c:strCache>
            </c:strRef>
          </c:cat>
          <c:val>
            <c:numRef>
              <c:f>'Combined analysis'!$H$117:$H$121</c:f>
              <c:numCache>
                <c:formatCode>General</c:formatCode>
                <c:ptCount val="5"/>
                <c:pt idx="0">
                  <c:v>0.0</c:v>
                </c:pt>
                <c:pt idx="1">
                  <c:v>7.0</c:v>
                </c:pt>
                <c:pt idx="2">
                  <c:v>7.0</c:v>
                </c:pt>
                <c:pt idx="3">
                  <c:v>47.0</c:v>
                </c:pt>
                <c:pt idx="4">
                  <c:v>61.0</c:v>
                </c:pt>
              </c:numCache>
            </c:numRef>
          </c:val>
          <c:smooth val="0"/>
        </c:ser>
        <c:dLbls>
          <c:showLegendKey val="0"/>
          <c:showVal val="0"/>
          <c:showCatName val="0"/>
          <c:showSerName val="0"/>
          <c:showPercent val="0"/>
          <c:showBubbleSize val="0"/>
        </c:dLbls>
        <c:marker val="1"/>
        <c:smooth val="0"/>
        <c:axId val="-1744969152"/>
        <c:axId val="-1744966320"/>
      </c:lineChart>
      <c:catAx>
        <c:axId val="-174496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4966320"/>
        <c:crosses val="autoZero"/>
        <c:auto val="1"/>
        <c:lblAlgn val="ctr"/>
        <c:lblOffset val="100"/>
        <c:noMultiLvlLbl val="0"/>
      </c:catAx>
      <c:valAx>
        <c:axId val="-1744966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4969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PROVINCIAL REPRESENTATION</a:t>
            </a:r>
          </a:p>
        </c:rich>
      </c:tx>
      <c:layout/>
      <c:overlay val="0"/>
      <c:spPr>
        <a:noFill/>
        <a:ln>
          <a:noFill/>
        </a:ln>
        <a:effectLst/>
      </c:spPr>
    </c:title>
    <c:autoTitleDeleted val="0"/>
    <c:plotArea>
      <c:layout/>
      <c:barChart>
        <c:barDir val="col"/>
        <c:grouping val="clustered"/>
        <c:varyColors val="0"/>
        <c:ser>
          <c:idx val="0"/>
          <c:order val="0"/>
          <c:tx>
            <c:strRef>
              <c:f>'Combined analysis'!$C$155</c:f>
              <c:strCache>
                <c:ptCount val="1"/>
                <c:pt idx="0">
                  <c:v>Motor Retail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analysis'!$B$156:$B$165</c:f>
              <c:strCache>
                <c:ptCount val="10"/>
                <c:pt idx="0">
                  <c:v>Western Cape</c:v>
                </c:pt>
                <c:pt idx="1">
                  <c:v>Gauteng</c:v>
                </c:pt>
                <c:pt idx="2">
                  <c:v>KwaZulu-Natal</c:v>
                </c:pt>
                <c:pt idx="3">
                  <c:v>Mpumalanga</c:v>
                </c:pt>
                <c:pt idx="4">
                  <c:v>North West</c:v>
                </c:pt>
                <c:pt idx="5">
                  <c:v>Limpopo</c:v>
                </c:pt>
                <c:pt idx="6">
                  <c:v>Eastern Cape</c:v>
                </c:pt>
                <c:pt idx="7">
                  <c:v>Northern Cape</c:v>
                </c:pt>
                <c:pt idx="8">
                  <c:v>Free State</c:v>
                </c:pt>
                <c:pt idx="9">
                  <c:v>Total</c:v>
                </c:pt>
              </c:strCache>
            </c:strRef>
          </c:cat>
          <c:val>
            <c:numRef>
              <c:f>'Combined analysis'!$C$156:$C$165</c:f>
              <c:numCache>
                <c:formatCode>General</c:formatCode>
                <c:ptCount val="10"/>
                <c:pt idx="0">
                  <c:v>3.0</c:v>
                </c:pt>
                <c:pt idx="1">
                  <c:v>5.0</c:v>
                </c:pt>
                <c:pt idx="2">
                  <c:v>0.0</c:v>
                </c:pt>
                <c:pt idx="3">
                  <c:v>0.0</c:v>
                </c:pt>
                <c:pt idx="4">
                  <c:v>0.0</c:v>
                </c:pt>
                <c:pt idx="5">
                  <c:v>1.0</c:v>
                </c:pt>
                <c:pt idx="6">
                  <c:v>0.0</c:v>
                </c:pt>
                <c:pt idx="7">
                  <c:v>1.0</c:v>
                </c:pt>
                <c:pt idx="8">
                  <c:v>0.0</c:v>
                </c:pt>
                <c:pt idx="9">
                  <c:v>10.0</c:v>
                </c:pt>
              </c:numCache>
            </c:numRef>
          </c:val>
        </c:ser>
        <c:ser>
          <c:idx val="1"/>
          <c:order val="1"/>
          <c:tx>
            <c:strRef>
              <c:f>'Combined analysis'!$D$155</c:f>
              <c:strCache>
                <c:ptCount val="1"/>
                <c:pt idx="0">
                  <c:v>Plastics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analysis'!$B$156:$B$165</c:f>
              <c:strCache>
                <c:ptCount val="10"/>
                <c:pt idx="0">
                  <c:v>Western Cape</c:v>
                </c:pt>
                <c:pt idx="1">
                  <c:v>Gauteng</c:v>
                </c:pt>
                <c:pt idx="2">
                  <c:v>KwaZulu-Natal</c:v>
                </c:pt>
                <c:pt idx="3">
                  <c:v>Mpumalanga</c:v>
                </c:pt>
                <c:pt idx="4">
                  <c:v>North West</c:v>
                </c:pt>
                <c:pt idx="5">
                  <c:v>Limpopo</c:v>
                </c:pt>
                <c:pt idx="6">
                  <c:v>Eastern Cape</c:v>
                </c:pt>
                <c:pt idx="7">
                  <c:v>Northern Cape</c:v>
                </c:pt>
                <c:pt idx="8">
                  <c:v>Free State</c:v>
                </c:pt>
                <c:pt idx="9">
                  <c:v>Total</c:v>
                </c:pt>
              </c:strCache>
            </c:strRef>
          </c:cat>
          <c:val>
            <c:numRef>
              <c:f>'Combined analysis'!$D$156:$D$165</c:f>
              <c:numCache>
                <c:formatCode>General</c:formatCode>
                <c:ptCount val="10"/>
                <c:pt idx="0">
                  <c:v>2.0</c:v>
                </c:pt>
                <c:pt idx="1">
                  <c:v>7.0</c:v>
                </c:pt>
                <c:pt idx="2">
                  <c:v>0.0</c:v>
                </c:pt>
                <c:pt idx="3">
                  <c:v>0.0</c:v>
                </c:pt>
                <c:pt idx="4">
                  <c:v>1.0</c:v>
                </c:pt>
                <c:pt idx="5">
                  <c:v>0.0</c:v>
                </c:pt>
                <c:pt idx="6">
                  <c:v>1.0</c:v>
                </c:pt>
                <c:pt idx="7">
                  <c:v>0.0</c:v>
                </c:pt>
                <c:pt idx="8">
                  <c:v>0.0</c:v>
                </c:pt>
                <c:pt idx="9">
                  <c:v>11.0</c:v>
                </c:pt>
              </c:numCache>
            </c:numRef>
          </c:val>
        </c:ser>
        <c:ser>
          <c:idx val="2"/>
          <c:order val="2"/>
          <c:tx>
            <c:strRef>
              <c:f>'Combined analysis'!$E$155</c:f>
              <c:strCache>
                <c:ptCount val="1"/>
                <c:pt idx="0">
                  <c:v>Automobile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analysis'!$B$156:$B$165</c:f>
              <c:strCache>
                <c:ptCount val="10"/>
                <c:pt idx="0">
                  <c:v>Western Cape</c:v>
                </c:pt>
                <c:pt idx="1">
                  <c:v>Gauteng</c:v>
                </c:pt>
                <c:pt idx="2">
                  <c:v>KwaZulu-Natal</c:v>
                </c:pt>
                <c:pt idx="3">
                  <c:v>Mpumalanga</c:v>
                </c:pt>
                <c:pt idx="4">
                  <c:v>North West</c:v>
                </c:pt>
                <c:pt idx="5">
                  <c:v>Limpopo</c:v>
                </c:pt>
                <c:pt idx="6">
                  <c:v>Eastern Cape</c:v>
                </c:pt>
                <c:pt idx="7">
                  <c:v>Northern Cape</c:v>
                </c:pt>
                <c:pt idx="8">
                  <c:v>Free State</c:v>
                </c:pt>
                <c:pt idx="9">
                  <c:v>Total</c:v>
                </c:pt>
              </c:strCache>
            </c:strRef>
          </c:cat>
          <c:val>
            <c:numRef>
              <c:f>'Combined analysis'!$E$156:$E$165</c:f>
              <c:numCache>
                <c:formatCode>General</c:formatCode>
                <c:ptCount val="10"/>
                <c:pt idx="0">
                  <c:v>0.0</c:v>
                </c:pt>
                <c:pt idx="1">
                  <c:v>10.0</c:v>
                </c:pt>
                <c:pt idx="2">
                  <c:v>1.0</c:v>
                </c:pt>
                <c:pt idx="3">
                  <c:v>0.0</c:v>
                </c:pt>
                <c:pt idx="4">
                  <c:v>0.0</c:v>
                </c:pt>
                <c:pt idx="5">
                  <c:v>0.0</c:v>
                </c:pt>
                <c:pt idx="6">
                  <c:v>5.0</c:v>
                </c:pt>
                <c:pt idx="7">
                  <c:v>0.0</c:v>
                </c:pt>
                <c:pt idx="8">
                  <c:v>0.0</c:v>
                </c:pt>
                <c:pt idx="9">
                  <c:v>16.0</c:v>
                </c:pt>
              </c:numCache>
            </c:numRef>
          </c:val>
        </c:ser>
        <c:ser>
          <c:idx val="3"/>
          <c:order val="3"/>
          <c:tx>
            <c:strRef>
              <c:f>'Combined analysis'!$F$155</c:f>
              <c:strCache>
                <c:ptCount val="1"/>
                <c:pt idx="0">
                  <c:v>New Tyre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analysis'!$B$156:$B$165</c:f>
              <c:strCache>
                <c:ptCount val="10"/>
                <c:pt idx="0">
                  <c:v>Western Cape</c:v>
                </c:pt>
                <c:pt idx="1">
                  <c:v>Gauteng</c:v>
                </c:pt>
                <c:pt idx="2">
                  <c:v>KwaZulu-Natal</c:v>
                </c:pt>
                <c:pt idx="3">
                  <c:v>Mpumalanga</c:v>
                </c:pt>
                <c:pt idx="4">
                  <c:v>North West</c:v>
                </c:pt>
                <c:pt idx="5">
                  <c:v>Limpopo</c:v>
                </c:pt>
                <c:pt idx="6">
                  <c:v>Eastern Cape</c:v>
                </c:pt>
                <c:pt idx="7">
                  <c:v>Northern Cape</c:v>
                </c:pt>
                <c:pt idx="8">
                  <c:v>Free State</c:v>
                </c:pt>
                <c:pt idx="9">
                  <c:v>Total</c:v>
                </c:pt>
              </c:strCache>
            </c:strRef>
          </c:cat>
          <c:val>
            <c:numRef>
              <c:f>'Combined analysis'!$F$156:$F$165</c:f>
              <c:numCache>
                <c:formatCode>General</c:formatCode>
                <c:ptCount val="10"/>
                <c:pt idx="0">
                  <c:v>1.0</c:v>
                </c:pt>
                <c:pt idx="1">
                  <c:v>3.0</c:v>
                </c:pt>
                <c:pt idx="2">
                  <c:v>1.0</c:v>
                </c:pt>
                <c:pt idx="3">
                  <c:v>0.0</c:v>
                </c:pt>
                <c:pt idx="4">
                  <c:v>2.0</c:v>
                </c:pt>
                <c:pt idx="5">
                  <c:v>1.0</c:v>
                </c:pt>
                <c:pt idx="6">
                  <c:v>3.0</c:v>
                </c:pt>
                <c:pt idx="7">
                  <c:v>0.0</c:v>
                </c:pt>
                <c:pt idx="8">
                  <c:v>0.0</c:v>
                </c:pt>
                <c:pt idx="9">
                  <c:v>11.0</c:v>
                </c:pt>
              </c:numCache>
            </c:numRef>
          </c:val>
        </c:ser>
        <c:ser>
          <c:idx val="4"/>
          <c:order val="4"/>
          <c:tx>
            <c:strRef>
              <c:f>'Combined analysis'!$G$155</c:f>
              <c:strCache>
                <c:ptCount val="1"/>
                <c:pt idx="0">
                  <c:v>Metal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analysis'!$B$156:$B$165</c:f>
              <c:strCache>
                <c:ptCount val="10"/>
                <c:pt idx="0">
                  <c:v>Western Cape</c:v>
                </c:pt>
                <c:pt idx="1">
                  <c:v>Gauteng</c:v>
                </c:pt>
                <c:pt idx="2">
                  <c:v>KwaZulu-Natal</c:v>
                </c:pt>
                <c:pt idx="3">
                  <c:v>Mpumalanga</c:v>
                </c:pt>
                <c:pt idx="4">
                  <c:v>North West</c:v>
                </c:pt>
                <c:pt idx="5">
                  <c:v>Limpopo</c:v>
                </c:pt>
                <c:pt idx="6">
                  <c:v>Eastern Cape</c:v>
                </c:pt>
                <c:pt idx="7">
                  <c:v>Northern Cape</c:v>
                </c:pt>
                <c:pt idx="8">
                  <c:v>Free State</c:v>
                </c:pt>
                <c:pt idx="9">
                  <c:v>Total</c:v>
                </c:pt>
              </c:strCache>
            </c:strRef>
          </c:cat>
          <c:val>
            <c:numRef>
              <c:f>'Combined analysis'!$G$156:$G$165</c:f>
              <c:numCache>
                <c:formatCode>General</c:formatCode>
                <c:ptCount val="10"/>
                <c:pt idx="0">
                  <c:v>0.0</c:v>
                </c:pt>
                <c:pt idx="1">
                  <c:v>10.0</c:v>
                </c:pt>
                <c:pt idx="2">
                  <c:v>0.0</c:v>
                </c:pt>
                <c:pt idx="3">
                  <c:v>0.0</c:v>
                </c:pt>
                <c:pt idx="4">
                  <c:v>0.0</c:v>
                </c:pt>
                <c:pt idx="5">
                  <c:v>0.0</c:v>
                </c:pt>
                <c:pt idx="6">
                  <c:v>0.0</c:v>
                </c:pt>
                <c:pt idx="7">
                  <c:v>0.0</c:v>
                </c:pt>
                <c:pt idx="8">
                  <c:v>0.0</c:v>
                </c:pt>
                <c:pt idx="9">
                  <c:v>10.0</c:v>
                </c:pt>
              </c:numCache>
            </c:numRef>
          </c:val>
        </c:ser>
        <c:dLbls>
          <c:showLegendKey val="0"/>
          <c:showVal val="0"/>
          <c:showCatName val="0"/>
          <c:showSerName val="0"/>
          <c:showPercent val="0"/>
          <c:showBubbleSize val="0"/>
        </c:dLbls>
        <c:gapWidth val="219"/>
        <c:overlap val="-27"/>
        <c:axId val="-1744917312"/>
        <c:axId val="-1744914480"/>
      </c:barChart>
      <c:lineChart>
        <c:grouping val="standard"/>
        <c:varyColors val="0"/>
        <c:ser>
          <c:idx val="5"/>
          <c:order val="5"/>
          <c:tx>
            <c:strRef>
              <c:f>'Combined analysis'!$H$155</c:f>
              <c:strCache>
                <c:ptCount val="1"/>
                <c:pt idx="0">
                  <c:v>Total</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'Combined analysis'!$B$156:$B$165</c:f>
              <c:strCache>
                <c:ptCount val="10"/>
                <c:pt idx="0">
                  <c:v>Western Cape</c:v>
                </c:pt>
                <c:pt idx="1">
                  <c:v>Gauteng</c:v>
                </c:pt>
                <c:pt idx="2">
                  <c:v>KwaZulu-Natal</c:v>
                </c:pt>
                <c:pt idx="3">
                  <c:v>Mpumalanga</c:v>
                </c:pt>
                <c:pt idx="4">
                  <c:v>North West</c:v>
                </c:pt>
                <c:pt idx="5">
                  <c:v>Limpopo</c:v>
                </c:pt>
                <c:pt idx="6">
                  <c:v>Eastern Cape</c:v>
                </c:pt>
                <c:pt idx="7">
                  <c:v>Northern Cape</c:v>
                </c:pt>
                <c:pt idx="8">
                  <c:v>Free State</c:v>
                </c:pt>
                <c:pt idx="9">
                  <c:v>Total</c:v>
                </c:pt>
              </c:strCache>
            </c:strRef>
          </c:cat>
          <c:val>
            <c:numRef>
              <c:f>'Combined analysis'!$H$156:$H$165</c:f>
              <c:numCache>
                <c:formatCode>General</c:formatCode>
                <c:ptCount val="10"/>
                <c:pt idx="0">
                  <c:v>6.0</c:v>
                </c:pt>
                <c:pt idx="1">
                  <c:v>35.0</c:v>
                </c:pt>
                <c:pt idx="2">
                  <c:v>2.0</c:v>
                </c:pt>
                <c:pt idx="3">
                  <c:v>0.0</c:v>
                </c:pt>
                <c:pt idx="4">
                  <c:v>3.0</c:v>
                </c:pt>
                <c:pt idx="5">
                  <c:v>2.0</c:v>
                </c:pt>
                <c:pt idx="6">
                  <c:v>9.0</c:v>
                </c:pt>
                <c:pt idx="7">
                  <c:v>1.0</c:v>
                </c:pt>
                <c:pt idx="8">
                  <c:v>0.0</c:v>
                </c:pt>
                <c:pt idx="9">
                  <c:v>58.0</c:v>
                </c:pt>
              </c:numCache>
            </c:numRef>
          </c:val>
          <c:smooth val="0"/>
        </c:ser>
        <c:dLbls>
          <c:showLegendKey val="0"/>
          <c:showVal val="0"/>
          <c:showCatName val="0"/>
          <c:showSerName val="0"/>
          <c:showPercent val="0"/>
          <c:showBubbleSize val="0"/>
        </c:dLbls>
        <c:marker val="1"/>
        <c:smooth val="0"/>
        <c:axId val="-1744917312"/>
        <c:axId val="-1744914480"/>
      </c:lineChart>
      <c:catAx>
        <c:axId val="-174491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4914480"/>
        <c:crosses val="autoZero"/>
        <c:auto val="1"/>
        <c:lblAlgn val="ctr"/>
        <c:lblOffset val="100"/>
        <c:noMultiLvlLbl val="0"/>
      </c:catAx>
      <c:valAx>
        <c:axId val="-1744914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4917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24A8BB-C814-4475-904A-F422A25A912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CE508243-8D26-4706-BA44-1DEA94EC8F65}">
      <dgm:prSet phldrT="[Text]" custT="1">
        <dgm:style>
          <a:lnRef idx="2">
            <a:schemeClr val="dk1"/>
          </a:lnRef>
          <a:fillRef idx="1">
            <a:schemeClr val="lt1"/>
          </a:fillRef>
          <a:effectRef idx="0">
            <a:schemeClr val="dk1"/>
          </a:effectRef>
          <a:fontRef idx="minor">
            <a:schemeClr val="dk1"/>
          </a:fontRef>
        </dgm:style>
      </dgm:prSet>
      <dgm:spPr>
        <a:solidFill>
          <a:srgbClr val="FFC000"/>
        </a:solidFill>
      </dgm:spPr>
      <dgm:t>
        <a:bodyPr/>
        <a:lstStyle/>
        <a:p>
          <a:r>
            <a:rPr lang="en-ZA" sz="1600"/>
            <a:t>Auto Chamber Committee (20) Durban on 24 Nov 2017</a:t>
          </a:r>
          <a:endParaRPr lang="en-US" sz="1600"/>
        </a:p>
      </dgm:t>
    </dgm:pt>
    <dgm:pt modelId="{D5D05D03-1FB7-45DF-8406-DD9B1B96DA0A}" type="parTrans" cxnId="{FFE243FE-F260-4AFD-AA13-B37DE21CF583}">
      <dgm:prSet/>
      <dgm:spPr/>
      <dgm:t>
        <a:bodyPr/>
        <a:lstStyle/>
        <a:p>
          <a:endParaRPr lang="en-US"/>
        </a:p>
      </dgm:t>
    </dgm:pt>
    <dgm:pt modelId="{2277504F-1478-47BE-AA8D-0F6469684B75}" type="sibTrans" cxnId="{FFE243FE-F260-4AFD-AA13-B37DE21CF583}">
      <dgm:prSet/>
      <dgm:spPr/>
      <dgm:t>
        <a:bodyPr/>
        <a:lstStyle/>
        <a:p>
          <a:endParaRPr lang="en-US"/>
        </a:p>
      </dgm:t>
    </dgm:pt>
    <dgm:pt modelId="{D1287E07-7BD4-4F57-B9A2-4D7F7BC58EF2}">
      <dgm:prSet phldrT="[Text]" custT="1">
        <dgm:style>
          <a:lnRef idx="2">
            <a:schemeClr val="dk1"/>
          </a:lnRef>
          <a:fillRef idx="1">
            <a:schemeClr val="lt1"/>
          </a:fillRef>
          <a:effectRef idx="0">
            <a:schemeClr val="dk1"/>
          </a:effectRef>
          <a:fontRef idx="minor">
            <a:schemeClr val="dk1"/>
          </a:fontRef>
        </dgm:style>
      </dgm:prSet>
      <dgm:spPr>
        <a:solidFill>
          <a:schemeClr val="accent6">
            <a:lumMod val="40000"/>
            <a:lumOff val="60000"/>
          </a:schemeClr>
        </a:solidFill>
      </dgm:spPr>
      <dgm:t>
        <a:bodyPr/>
        <a:lstStyle/>
        <a:p>
          <a:r>
            <a:rPr lang="en-ZA" sz="1600"/>
            <a:t>Metal Chamber Committee (20) Johannesburg on  25 October 2017</a:t>
          </a:r>
          <a:endParaRPr lang="en-US" sz="1600"/>
        </a:p>
      </dgm:t>
    </dgm:pt>
    <dgm:pt modelId="{DB6E3D73-A62B-415E-95D6-B351A7D5F3C7}" type="parTrans" cxnId="{D3498241-944A-46BD-97E0-97427AD1A719}">
      <dgm:prSet/>
      <dgm:spPr/>
      <dgm:t>
        <a:bodyPr/>
        <a:lstStyle/>
        <a:p>
          <a:endParaRPr lang="en-US"/>
        </a:p>
      </dgm:t>
    </dgm:pt>
    <dgm:pt modelId="{0DD01392-F9FA-4A13-AFDE-01041AEDE8FD}" type="sibTrans" cxnId="{D3498241-944A-46BD-97E0-97427AD1A719}">
      <dgm:prSet/>
      <dgm:spPr/>
      <dgm:t>
        <a:bodyPr/>
        <a:lstStyle/>
        <a:p>
          <a:endParaRPr lang="en-US"/>
        </a:p>
      </dgm:t>
    </dgm:pt>
    <dgm:pt modelId="{43972BF6-6FA7-4D8A-B4D9-5E9A0F6F94DE}">
      <dgm:prSet phldrT="[Text]" custT="1">
        <dgm:style>
          <a:lnRef idx="2">
            <a:schemeClr val="dk1"/>
          </a:lnRef>
          <a:fillRef idx="1">
            <a:schemeClr val="lt1"/>
          </a:fillRef>
          <a:effectRef idx="0">
            <a:schemeClr val="dk1"/>
          </a:effectRef>
          <a:fontRef idx="minor">
            <a:schemeClr val="dk1"/>
          </a:fontRef>
        </dgm:style>
      </dgm:prSet>
      <dgm:spPr>
        <a:solidFill>
          <a:schemeClr val="accent6">
            <a:lumMod val="40000"/>
            <a:lumOff val="60000"/>
          </a:schemeClr>
        </a:solidFill>
      </dgm:spPr>
      <dgm:t>
        <a:bodyPr/>
        <a:lstStyle/>
        <a:p>
          <a:r>
            <a:rPr lang="en-ZA" sz="1600"/>
            <a:t>Motor Chamber Committee (20) Johannesburg on 7 Nov 2017</a:t>
          </a:r>
          <a:endParaRPr lang="en-US" sz="1600"/>
        </a:p>
      </dgm:t>
    </dgm:pt>
    <dgm:pt modelId="{A0CEE3F0-E5EB-455D-BC02-1D74BE8AEA5D}" type="parTrans" cxnId="{FA61005C-3E4A-4FF7-A8B2-7D6B7391BB2E}">
      <dgm:prSet/>
      <dgm:spPr/>
      <dgm:t>
        <a:bodyPr/>
        <a:lstStyle/>
        <a:p>
          <a:endParaRPr lang="en-US"/>
        </a:p>
      </dgm:t>
    </dgm:pt>
    <dgm:pt modelId="{237F7344-2074-418C-98E3-6A3284EBC130}" type="sibTrans" cxnId="{FA61005C-3E4A-4FF7-A8B2-7D6B7391BB2E}">
      <dgm:prSet/>
      <dgm:spPr/>
      <dgm:t>
        <a:bodyPr/>
        <a:lstStyle/>
        <a:p>
          <a:endParaRPr lang="en-US"/>
        </a:p>
      </dgm:t>
    </dgm:pt>
    <dgm:pt modelId="{722E3E81-142C-4898-A3E9-35908EC759F9}">
      <dgm:prSet custT="1">
        <dgm:style>
          <a:lnRef idx="2">
            <a:schemeClr val="dk1"/>
          </a:lnRef>
          <a:fillRef idx="1">
            <a:schemeClr val="lt1"/>
          </a:fillRef>
          <a:effectRef idx="0">
            <a:schemeClr val="dk1"/>
          </a:effectRef>
          <a:fontRef idx="minor">
            <a:schemeClr val="dk1"/>
          </a:fontRef>
        </dgm:style>
      </dgm:prSet>
      <dgm:spPr>
        <a:solidFill>
          <a:schemeClr val="tx2">
            <a:lumMod val="20000"/>
            <a:lumOff val="80000"/>
          </a:schemeClr>
        </a:solidFill>
      </dgm:spPr>
      <dgm:t>
        <a:bodyPr/>
        <a:lstStyle/>
        <a:p>
          <a:r>
            <a:rPr lang="en-ZA" sz="1600"/>
            <a:t>Plastic Chamber Committee (16) Cape Town </a:t>
          </a:r>
        </a:p>
        <a:p>
          <a:r>
            <a:rPr lang="en-ZA" sz="1600"/>
            <a:t>8 Nov 2017</a:t>
          </a:r>
          <a:endParaRPr lang="en-US" sz="2100"/>
        </a:p>
      </dgm:t>
    </dgm:pt>
    <dgm:pt modelId="{F9AC2620-5E24-4F75-B542-797E0B2248E8}" type="parTrans" cxnId="{2B79302F-CFBB-4778-ADC9-E5467758DBC9}">
      <dgm:prSet/>
      <dgm:spPr/>
      <dgm:t>
        <a:bodyPr/>
        <a:lstStyle/>
        <a:p>
          <a:endParaRPr lang="en-US"/>
        </a:p>
      </dgm:t>
    </dgm:pt>
    <dgm:pt modelId="{9CBF10F4-8B9B-4146-B28F-042C8A4B9FF0}" type="sibTrans" cxnId="{2B79302F-CFBB-4778-ADC9-E5467758DBC9}">
      <dgm:prSet/>
      <dgm:spPr/>
      <dgm:t>
        <a:bodyPr/>
        <a:lstStyle/>
        <a:p>
          <a:endParaRPr lang="en-US"/>
        </a:p>
      </dgm:t>
    </dgm:pt>
    <dgm:pt modelId="{0723C7BD-B84F-4AF3-9F02-884C61326F0A}">
      <dgm:prSet custT="1">
        <dgm:style>
          <a:lnRef idx="2">
            <a:schemeClr val="dk1"/>
          </a:lnRef>
          <a:fillRef idx="1">
            <a:schemeClr val="lt1"/>
          </a:fillRef>
          <a:effectRef idx="0">
            <a:schemeClr val="dk1"/>
          </a:effectRef>
          <a:fontRef idx="minor">
            <a:schemeClr val="dk1"/>
          </a:fontRef>
        </dgm:style>
      </dgm:prSet>
      <dgm:spPr>
        <a:solidFill>
          <a:srgbClr val="92D050"/>
        </a:solidFill>
      </dgm:spPr>
      <dgm:t>
        <a:bodyPr/>
        <a:lstStyle/>
        <a:p>
          <a:r>
            <a:rPr lang="en-ZA" sz="1600"/>
            <a:t>New Tyre Chamber Committee (20) Port Elizabeth on 17 Nov 2017</a:t>
          </a:r>
          <a:endParaRPr lang="en-US" sz="1600"/>
        </a:p>
      </dgm:t>
    </dgm:pt>
    <dgm:pt modelId="{7893D2BF-B7CC-402B-B6E6-2DFB0D598ECA}" type="parTrans" cxnId="{6120E2F8-B103-40F4-B3BA-F325B3CBC532}">
      <dgm:prSet/>
      <dgm:spPr/>
      <dgm:t>
        <a:bodyPr/>
        <a:lstStyle/>
        <a:p>
          <a:endParaRPr lang="en-US"/>
        </a:p>
      </dgm:t>
    </dgm:pt>
    <dgm:pt modelId="{FF93A9B5-96DA-43EC-BE96-02CC088FDD50}" type="sibTrans" cxnId="{6120E2F8-B103-40F4-B3BA-F325B3CBC532}">
      <dgm:prSet/>
      <dgm:spPr>
        <a:solidFill>
          <a:schemeClr val="bg2">
            <a:alpha val="90000"/>
          </a:schemeClr>
        </a:solidFill>
      </dgm:spPr>
      <dgm:t>
        <a:bodyPr/>
        <a:lstStyle/>
        <a:p>
          <a:endParaRPr lang="en-US"/>
        </a:p>
      </dgm:t>
    </dgm:pt>
    <dgm:pt modelId="{64042F97-6B5A-4581-938D-AB8FCCBD966D}" type="pres">
      <dgm:prSet presAssocID="{2524A8BB-C814-4475-904A-F422A25A9123}" presName="outerComposite" presStyleCnt="0">
        <dgm:presLayoutVars>
          <dgm:chMax val="5"/>
          <dgm:dir/>
          <dgm:resizeHandles val="exact"/>
        </dgm:presLayoutVars>
      </dgm:prSet>
      <dgm:spPr/>
      <dgm:t>
        <a:bodyPr/>
        <a:lstStyle/>
        <a:p>
          <a:endParaRPr lang="en-US"/>
        </a:p>
      </dgm:t>
    </dgm:pt>
    <dgm:pt modelId="{71182771-EF02-48AE-A410-11BD24FA9F77}" type="pres">
      <dgm:prSet presAssocID="{2524A8BB-C814-4475-904A-F422A25A9123}" presName="dummyMaxCanvas" presStyleCnt="0">
        <dgm:presLayoutVars/>
      </dgm:prSet>
      <dgm:spPr/>
      <dgm:t>
        <a:bodyPr/>
        <a:lstStyle/>
        <a:p>
          <a:endParaRPr lang="en-US"/>
        </a:p>
      </dgm:t>
    </dgm:pt>
    <dgm:pt modelId="{933D12BC-9CAF-447F-B98B-932925929569}" type="pres">
      <dgm:prSet presAssocID="{2524A8BB-C814-4475-904A-F422A25A9123}" presName="FiveNodes_1" presStyleLbl="node1" presStyleIdx="0" presStyleCnt="5" custScaleY="77870" custLinFactNeighborY="-738">
        <dgm:presLayoutVars>
          <dgm:bulletEnabled val="1"/>
        </dgm:presLayoutVars>
      </dgm:prSet>
      <dgm:spPr/>
      <dgm:t>
        <a:bodyPr/>
        <a:lstStyle/>
        <a:p>
          <a:endParaRPr lang="en-US"/>
        </a:p>
      </dgm:t>
    </dgm:pt>
    <dgm:pt modelId="{ADF8AE69-0AB6-4027-8270-AA275F853BAA}" type="pres">
      <dgm:prSet presAssocID="{2524A8BB-C814-4475-904A-F422A25A9123}" presName="FiveNodes_2" presStyleLbl="node1" presStyleIdx="1" presStyleCnt="5" custScaleY="66687">
        <dgm:presLayoutVars>
          <dgm:bulletEnabled val="1"/>
        </dgm:presLayoutVars>
      </dgm:prSet>
      <dgm:spPr/>
      <dgm:t>
        <a:bodyPr/>
        <a:lstStyle/>
        <a:p>
          <a:endParaRPr lang="en-US"/>
        </a:p>
      </dgm:t>
    </dgm:pt>
    <dgm:pt modelId="{015CEBCD-555E-4A1E-A1CB-475FD4111A09}" type="pres">
      <dgm:prSet presAssocID="{2524A8BB-C814-4475-904A-F422A25A9123}" presName="FiveNodes_3" presStyleLbl="node1" presStyleIdx="2" presStyleCnt="5" custScaleY="70219">
        <dgm:presLayoutVars>
          <dgm:bulletEnabled val="1"/>
        </dgm:presLayoutVars>
      </dgm:prSet>
      <dgm:spPr/>
      <dgm:t>
        <a:bodyPr/>
        <a:lstStyle/>
        <a:p>
          <a:endParaRPr lang="en-US"/>
        </a:p>
      </dgm:t>
    </dgm:pt>
    <dgm:pt modelId="{2C02A809-8517-4E72-85EF-68417D212AB7}" type="pres">
      <dgm:prSet presAssocID="{2524A8BB-C814-4475-904A-F422A25A9123}" presName="FiveNodes_4" presStyleLbl="node1" presStyleIdx="3" presStyleCnt="5" custScaleY="69620">
        <dgm:presLayoutVars>
          <dgm:bulletEnabled val="1"/>
        </dgm:presLayoutVars>
      </dgm:prSet>
      <dgm:spPr/>
      <dgm:t>
        <a:bodyPr/>
        <a:lstStyle/>
        <a:p>
          <a:endParaRPr lang="en-US"/>
        </a:p>
      </dgm:t>
    </dgm:pt>
    <dgm:pt modelId="{FF942EA4-EA88-4A49-AB0D-0598D149A109}" type="pres">
      <dgm:prSet presAssocID="{2524A8BB-C814-4475-904A-F422A25A9123}" presName="FiveNodes_5" presStyleLbl="node1" presStyleIdx="4" presStyleCnt="5" custScaleY="66601">
        <dgm:presLayoutVars>
          <dgm:bulletEnabled val="1"/>
        </dgm:presLayoutVars>
      </dgm:prSet>
      <dgm:spPr/>
      <dgm:t>
        <a:bodyPr/>
        <a:lstStyle/>
        <a:p>
          <a:endParaRPr lang="en-US"/>
        </a:p>
      </dgm:t>
    </dgm:pt>
    <dgm:pt modelId="{2470961E-E49B-409B-9285-9366704BFD65}" type="pres">
      <dgm:prSet presAssocID="{2524A8BB-C814-4475-904A-F422A25A9123}" presName="FiveConn_1-2" presStyleLbl="fgAccFollowNode1" presStyleIdx="0" presStyleCnt="4">
        <dgm:presLayoutVars>
          <dgm:bulletEnabled val="1"/>
        </dgm:presLayoutVars>
      </dgm:prSet>
      <dgm:spPr/>
      <dgm:t>
        <a:bodyPr/>
        <a:lstStyle/>
        <a:p>
          <a:endParaRPr lang="en-US"/>
        </a:p>
      </dgm:t>
    </dgm:pt>
    <dgm:pt modelId="{636B2387-C517-430F-B9A5-347E5F155BE6}" type="pres">
      <dgm:prSet presAssocID="{2524A8BB-C814-4475-904A-F422A25A9123}" presName="FiveConn_2-3" presStyleLbl="fgAccFollowNode1" presStyleIdx="1" presStyleCnt="4">
        <dgm:presLayoutVars>
          <dgm:bulletEnabled val="1"/>
        </dgm:presLayoutVars>
      </dgm:prSet>
      <dgm:spPr/>
      <dgm:t>
        <a:bodyPr/>
        <a:lstStyle/>
        <a:p>
          <a:endParaRPr lang="en-US"/>
        </a:p>
      </dgm:t>
    </dgm:pt>
    <dgm:pt modelId="{2F8439A1-E48A-4F65-AD91-FEE009290666}" type="pres">
      <dgm:prSet presAssocID="{2524A8BB-C814-4475-904A-F422A25A9123}" presName="FiveConn_3-4" presStyleLbl="fgAccFollowNode1" presStyleIdx="2" presStyleCnt="4">
        <dgm:presLayoutVars>
          <dgm:bulletEnabled val="1"/>
        </dgm:presLayoutVars>
      </dgm:prSet>
      <dgm:spPr/>
      <dgm:t>
        <a:bodyPr/>
        <a:lstStyle/>
        <a:p>
          <a:endParaRPr lang="en-US"/>
        </a:p>
      </dgm:t>
    </dgm:pt>
    <dgm:pt modelId="{D325DE4D-2406-4B3F-A004-BD0382A04172}" type="pres">
      <dgm:prSet presAssocID="{2524A8BB-C814-4475-904A-F422A25A9123}" presName="FiveConn_4-5" presStyleLbl="fgAccFollowNode1" presStyleIdx="3" presStyleCnt="4" custLinFactNeighborX="3633">
        <dgm:presLayoutVars>
          <dgm:bulletEnabled val="1"/>
        </dgm:presLayoutVars>
      </dgm:prSet>
      <dgm:spPr/>
      <dgm:t>
        <a:bodyPr/>
        <a:lstStyle/>
        <a:p>
          <a:endParaRPr lang="en-US"/>
        </a:p>
      </dgm:t>
    </dgm:pt>
    <dgm:pt modelId="{E034EE1D-D69E-413A-9EDE-9CD76E94CB21}" type="pres">
      <dgm:prSet presAssocID="{2524A8BB-C814-4475-904A-F422A25A9123}" presName="FiveNodes_1_text" presStyleLbl="node1" presStyleIdx="4" presStyleCnt="5">
        <dgm:presLayoutVars>
          <dgm:bulletEnabled val="1"/>
        </dgm:presLayoutVars>
      </dgm:prSet>
      <dgm:spPr/>
      <dgm:t>
        <a:bodyPr/>
        <a:lstStyle/>
        <a:p>
          <a:endParaRPr lang="en-US"/>
        </a:p>
      </dgm:t>
    </dgm:pt>
    <dgm:pt modelId="{D7943CB2-C8EF-40F1-BD66-A7DD87FC9B49}" type="pres">
      <dgm:prSet presAssocID="{2524A8BB-C814-4475-904A-F422A25A9123}" presName="FiveNodes_2_text" presStyleLbl="node1" presStyleIdx="4" presStyleCnt="5">
        <dgm:presLayoutVars>
          <dgm:bulletEnabled val="1"/>
        </dgm:presLayoutVars>
      </dgm:prSet>
      <dgm:spPr/>
      <dgm:t>
        <a:bodyPr/>
        <a:lstStyle/>
        <a:p>
          <a:endParaRPr lang="en-US"/>
        </a:p>
      </dgm:t>
    </dgm:pt>
    <dgm:pt modelId="{C3D528EB-F8AD-4C84-AF22-8F7872F232AD}" type="pres">
      <dgm:prSet presAssocID="{2524A8BB-C814-4475-904A-F422A25A9123}" presName="FiveNodes_3_text" presStyleLbl="node1" presStyleIdx="4" presStyleCnt="5">
        <dgm:presLayoutVars>
          <dgm:bulletEnabled val="1"/>
        </dgm:presLayoutVars>
      </dgm:prSet>
      <dgm:spPr/>
      <dgm:t>
        <a:bodyPr/>
        <a:lstStyle/>
        <a:p>
          <a:endParaRPr lang="en-US"/>
        </a:p>
      </dgm:t>
    </dgm:pt>
    <dgm:pt modelId="{9A616893-019A-4D6B-A03E-A9FC457787DF}" type="pres">
      <dgm:prSet presAssocID="{2524A8BB-C814-4475-904A-F422A25A9123}" presName="FiveNodes_4_text" presStyleLbl="node1" presStyleIdx="4" presStyleCnt="5">
        <dgm:presLayoutVars>
          <dgm:bulletEnabled val="1"/>
        </dgm:presLayoutVars>
      </dgm:prSet>
      <dgm:spPr/>
      <dgm:t>
        <a:bodyPr/>
        <a:lstStyle/>
        <a:p>
          <a:endParaRPr lang="en-US"/>
        </a:p>
      </dgm:t>
    </dgm:pt>
    <dgm:pt modelId="{867DFE0A-B552-411F-8328-4AD43C2DF96D}" type="pres">
      <dgm:prSet presAssocID="{2524A8BB-C814-4475-904A-F422A25A9123}" presName="FiveNodes_5_text" presStyleLbl="node1" presStyleIdx="4" presStyleCnt="5">
        <dgm:presLayoutVars>
          <dgm:bulletEnabled val="1"/>
        </dgm:presLayoutVars>
      </dgm:prSet>
      <dgm:spPr/>
      <dgm:t>
        <a:bodyPr/>
        <a:lstStyle/>
        <a:p>
          <a:endParaRPr lang="en-US"/>
        </a:p>
      </dgm:t>
    </dgm:pt>
  </dgm:ptLst>
  <dgm:cxnLst>
    <dgm:cxn modelId="{D3498241-944A-46BD-97E0-97427AD1A719}" srcId="{2524A8BB-C814-4475-904A-F422A25A9123}" destId="{D1287E07-7BD4-4F57-B9A2-4D7F7BC58EF2}" srcOrd="1" destOrd="0" parTransId="{DB6E3D73-A62B-415E-95D6-B351A7D5F3C7}" sibTransId="{0DD01392-F9FA-4A13-AFDE-01041AEDE8FD}"/>
    <dgm:cxn modelId="{2B79302F-CFBB-4778-ADC9-E5467758DBC9}" srcId="{2524A8BB-C814-4475-904A-F422A25A9123}" destId="{722E3E81-142C-4898-A3E9-35908EC759F9}" srcOrd="4" destOrd="0" parTransId="{F9AC2620-5E24-4F75-B542-797E0B2248E8}" sibTransId="{9CBF10F4-8B9B-4146-B28F-042C8A4B9FF0}"/>
    <dgm:cxn modelId="{2232CFBF-58E3-BB4D-8356-5B01A036DC28}" type="presOf" srcId="{0DD01392-F9FA-4A13-AFDE-01041AEDE8FD}" destId="{636B2387-C517-430F-B9A5-347E5F155BE6}" srcOrd="0" destOrd="0" presId="urn:microsoft.com/office/officeart/2005/8/layout/vProcess5"/>
    <dgm:cxn modelId="{0664740F-FA27-2944-A973-FFA6DAE6A844}" type="presOf" srcId="{43972BF6-6FA7-4D8A-B4D9-5E9A0F6F94DE}" destId="{015CEBCD-555E-4A1E-A1CB-475FD4111A09}" srcOrd="0" destOrd="0" presId="urn:microsoft.com/office/officeart/2005/8/layout/vProcess5"/>
    <dgm:cxn modelId="{6120E2F8-B103-40F4-B3BA-F325B3CBC532}" srcId="{2524A8BB-C814-4475-904A-F422A25A9123}" destId="{0723C7BD-B84F-4AF3-9F02-884C61326F0A}" srcOrd="3" destOrd="0" parTransId="{7893D2BF-B7CC-402B-B6E6-2DFB0D598ECA}" sibTransId="{FF93A9B5-96DA-43EC-BE96-02CC088FDD50}"/>
    <dgm:cxn modelId="{0E20A166-87BE-4B45-95A7-A6FAC4884E78}" type="presOf" srcId="{237F7344-2074-418C-98E3-6A3284EBC130}" destId="{2F8439A1-E48A-4F65-AD91-FEE009290666}" srcOrd="0" destOrd="0" presId="urn:microsoft.com/office/officeart/2005/8/layout/vProcess5"/>
    <dgm:cxn modelId="{48750888-824B-EA4E-943D-F522B40D7840}" type="presOf" srcId="{0723C7BD-B84F-4AF3-9F02-884C61326F0A}" destId="{9A616893-019A-4D6B-A03E-A9FC457787DF}" srcOrd="1" destOrd="0" presId="urn:microsoft.com/office/officeart/2005/8/layout/vProcess5"/>
    <dgm:cxn modelId="{6E1D1F42-3C4E-3341-9823-1D8B6BE77977}" type="presOf" srcId="{722E3E81-142C-4898-A3E9-35908EC759F9}" destId="{867DFE0A-B552-411F-8328-4AD43C2DF96D}" srcOrd="1" destOrd="0" presId="urn:microsoft.com/office/officeart/2005/8/layout/vProcess5"/>
    <dgm:cxn modelId="{FFE243FE-F260-4AFD-AA13-B37DE21CF583}" srcId="{2524A8BB-C814-4475-904A-F422A25A9123}" destId="{CE508243-8D26-4706-BA44-1DEA94EC8F65}" srcOrd="0" destOrd="0" parTransId="{D5D05D03-1FB7-45DF-8406-DD9B1B96DA0A}" sibTransId="{2277504F-1478-47BE-AA8D-0F6469684B75}"/>
    <dgm:cxn modelId="{46C2329F-26E9-3440-91F9-C7CE17E64B97}" type="presOf" srcId="{FF93A9B5-96DA-43EC-BE96-02CC088FDD50}" destId="{D325DE4D-2406-4B3F-A004-BD0382A04172}" srcOrd="0" destOrd="0" presId="urn:microsoft.com/office/officeart/2005/8/layout/vProcess5"/>
    <dgm:cxn modelId="{98421269-7604-E34C-AFE7-DF278BF1C863}" type="presOf" srcId="{43972BF6-6FA7-4D8A-B4D9-5E9A0F6F94DE}" destId="{C3D528EB-F8AD-4C84-AF22-8F7872F232AD}" srcOrd="1" destOrd="0" presId="urn:microsoft.com/office/officeart/2005/8/layout/vProcess5"/>
    <dgm:cxn modelId="{94B4163A-CB5B-5645-A819-142B03EC2FA2}" type="presOf" srcId="{CE508243-8D26-4706-BA44-1DEA94EC8F65}" destId="{E034EE1D-D69E-413A-9EDE-9CD76E94CB21}" srcOrd="1" destOrd="0" presId="urn:microsoft.com/office/officeart/2005/8/layout/vProcess5"/>
    <dgm:cxn modelId="{66C0D9A2-B703-7F4C-A121-DDF6323534CE}" type="presOf" srcId="{D1287E07-7BD4-4F57-B9A2-4D7F7BC58EF2}" destId="{ADF8AE69-0AB6-4027-8270-AA275F853BAA}" srcOrd="0" destOrd="0" presId="urn:microsoft.com/office/officeart/2005/8/layout/vProcess5"/>
    <dgm:cxn modelId="{509D6F81-492A-4B48-B1BF-88B675663A00}" type="presOf" srcId="{722E3E81-142C-4898-A3E9-35908EC759F9}" destId="{FF942EA4-EA88-4A49-AB0D-0598D149A109}" srcOrd="0" destOrd="0" presId="urn:microsoft.com/office/officeart/2005/8/layout/vProcess5"/>
    <dgm:cxn modelId="{20930401-94ED-6C4D-9834-0E3CC18754CC}" type="presOf" srcId="{2524A8BB-C814-4475-904A-F422A25A9123}" destId="{64042F97-6B5A-4581-938D-AB8FCCBD966D}" srcOrd="0" destOrd="0" presId="urn:microsoft.com/office/officeart/2005/8/layout/vProcess5"/>
    <dgm:cxn modelId="{FA61005C-3E4A-4FF7-A8B2-7D6B7391BB2E}" srcId="{2524A8BB-C814-4475-904A-F422A25A9123}" destId="{43972BF6-6FA7-4D8A-B4D9-5E9A0F6F94DE}" srcOrd="2" destOrd="0" parTransId="{A0CEE3F0-E5EB-455D-BC02-1D74BE8AEA5D}" sibTransId="{237F7344-2074-418C-98E3-6A3284EBC130}"/>
    <dgm:cxn modelId="{8ABD6AA2-4EB5-9045-A9F7-88489EBE4A82}" type="presOf" srcId="{2277504F-1478-47BE-AA8D-0F6469684B75}" destId="{2470961E-E49B-409B-9285-9366704BFD65}" srcOrd="0" destOrd="0" presId="urn:microsoft.com/office/officeart/2005/8/layout/vProcess5"/>
    <dgm:cxn modelId="{47C52C75-4C8E-124B-9BE4-AF1B1BC11DAE}" type="presOf" srcId="{D1287E07-7BD4-4F57-B9A2-4D7F7BC58EF2}" destId="{D7943CB2-C8EF-40F1-BD66-A7DD87FC9B49}" srcOrd="1" destOrd="0" presId="urn:microsoft.com/office/officeart/2005/8/layout/vProcess5"/>
    <dgm:cxn modelId="{1BA93FB2-FD67-F54B-87B1-2A2CF172632E}" type="presOf" srcId="{CE508243-8D26-4706-BA44-1DEA94EC8F65}" destId="{933D12BC-9CAF-447F-B98B-932925929569}" srcOrd="0" destOrd="0" presId="urn:microsoft.com/office/officeart/2005/8/layout/vProcess5"/>
    <dgm:cxn modelId="{6B8C691F-13E7-A64D-9EFD-820DBF17721E}" type="presOf" srcId="{0723C7BD-B84F-4AF3-9F02-884C61326F0A}" destId="{2C02A809-8517-4E72-85EF-68417D212AB7}" srcOrd="0" destOrd="0" presId="urn:microsoft.com/office/officeart/2005/8/layout/vProcess5"/>
    <dgm:cxn modelId="{53946AB9-2FF9-C344-A39F-C1793EA67908}" type="presParOf" srcId="{64042F97-6B5A-4581-938D-AB8FCCBD966D}" destId="{71182771-EF02-48AE-A410-11BD24FA9F77}" srcOrd="0" destOrd="0" presId="urn:microsoft.com/office/officeart/2005/8/layout/vProcess5"/>
    <dgm:cxn modelId="{FC464AC0-DCBB-D341-BCD4-8E0E615B20BF}" type="presParOf" srcId="{64042F97-6B5A-4581-938D-AB8FCCBD966D}" destId="{933D12BC-9CAF-447F-B98B-932925929569}" srcOrd="1" destOrd="0" presId="urn:microsoft.com/office/officeart/2005/8/layout/vProcess5"/>
    <dgm:cxn modelId="{697D4A6D-2FEC-D349-BD06-47664279293E}" type="presParOf" srcId="{64042F97-6B5A-4581-938D-AB8FCCBD966D}" destId="{ADF8AE69-0AB6-4027-8270-AA275F853BAA}" srcOrd="2" destOrd="0" presId="urn:microsoft.com/office/officeart/2005/8/layout/vProcess5"/>
    <dgm:cxn modelId="{FFBD5EA5-9B32-D746-AC95-0A775DB73E8C}" type="presParOf" srcId="{64042F97-6B5A-4581-938D-AB8FCCBD966D}" destId="{015CEBCD-555E-4A1E-A1CB-475FD4111A09}" srcOrd="3" destOrd="0" presId="urn:microsoft.com/office/officeart/2005/8/layout/vProcess5"/>
    <dgm:cxn modelId="{A7C6438A-1F0B-4244-9229-C77DBF804EDF}" type="presParOf" srcId="{64042F97-6B5A-4581-938D-AB8FCCBD966D}" destId="{2C02A809-8517-4E72-85EF-68417D212AB7}" srcOrd="4" destOrd="0" presId="urn:microsoft.com/office/officeart/2005/8/layout/vProcess5"/>
    <dgm:cxn modelId="{3EAECB20-87D2-3644-85E3-5A308C1D1CA1}" type="presParOf" srcId="{64042F97-6B5A-4581-938D-AB8FCCBD966D}" destId="{FF942EA4-EA88-4A49-AB0D-0598D149A109}" srcOrd="5" destOrd="0" presId="urn:microsoft.com/office/officeart/2005/8/layout/vProcess5"/>
    <dgm:cxn modelId="{387C610D-C973-194F-B3DD-35DC54DDADDF}" type="presParOf" srcId="{64042F97-6B5A-4581-938D-AB8FCCBD966D}" destId="{2470961E-E49B-409B-9285-9366704BFD65}" srcOrd="6" destOrd="0" presId="urn:microsoft.com/office/officeart/2005/8/layout/vProcess5"/>
    <dgm:cxn modelId="{E1F799D0-B7A9-CF42-BCBD-CAB9444ADEB3}" type="presParOf" srcId="{64042F97-6B5A-4581-938D-AB8FCCBD966D}" destId="{636B2387-C517-430F-B9A5-347E5F155BE6}" srcOrd="7" destOrd="0" presId="urn:microsoft.com/office/officeart/2005/8/layout/vProcess5"/>
    <dgm:cxn modelId="{99061958-A86F-EC47-A8F5-6CF86EC7AD5B}" type="presParOf" srcId="{64042F97-6B5A-4581-938D-AB8FCCBD966D}" destId="{2F8439A1-E48A-4F65-AD91-FEE009290666}" srcOrd="8" destOrd="0" presId="urn:microsoft.com/office/officeart/2005/8/layout/vProcess5"/>
    <dgm:cxn modelId="{264B7A7B-7DF5-F54E-8B4F-07B0DE63BA8D}" type="presParOf" srcId="{64042F97-6B5A-4581-938D-AB8FCCBD966D}" destId="{D325DE4D-2406-4B3F-A004-BD0382A04172}" srcOrd="9" destOrd="0" presId="urn:microsoft.com/office/officeart/2005/8/layout/vProcess5"/>
    <dgm:cxn modelId="{446259F5-C5B3-8E43-90BD-3D7D7E29F954}" type="presParOf" srcId="{64042F97-6B5A-4581-938D-AB8FCCBD966D}" destId="{E034EE1D-D69E-413A-9EDE-9CD76E94CB21}" srcOrd="10" destOrd="0" presId="urn:microsoft.com/office/officeart/2005/8/layout/vProcess5"/>
    <dgm:cxn modelId="{27BA2A44-4EB2-DB41-9A76-07846DD98BB7}" type="presParOf" srcId="{64042F97-6B5A-4581-938D-AB8FCCBD966D}" destId="{D7943CB2-C8EF-40F1-BD66-A7DD87FC9B49}" srcOrd="11" destOrd="0" presId="urn:microsoft.com/office/officeart/2005/8/layout/vProcess5"/>
    <dgm:cxn modelId="{A01EDD5F-3302-884A-87B0-2ADDCF2BBE07}" type="presParOf" srcId="{64042F97-6B5A-4581-938D-AB8FCCBD966D}" destId="{C3D528EB-F8AD-4C84-AF22-8F7872F232AD}" srcOrd="12" destOrd="0" presId="urn:microsoft.com/office/officeart/2005/8/layout/vProcess5"/>
    <dgm:cxn modelId="{6E2537A6-E72D-3A4C-9017-D9EA1D5B6420}" type="presParOf" srcId="{64042F97-6B5A-4581-938D-AB8FCCBD966D}" destId="{9A616893-019A-4D6B-A03E-A9FC457787DF}" srcOrd="13" destOrd="0" presId="urn:microsoft.com/office/officeart/2005/8/layout/vProcess5"/>
    <dgm:cxn modelId="{7A9714A7-93B5-3C42-AA95-D563D0A7DF9B}" type="presParOf" srcId="{64042F97-6B5A-4581-938D-AB8FCCBD966D}" destId="{867DFE0A-B552-411F-8328-4AD43C2DF96D}"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D12BC-9CAF-447F-B98B-932925929569}">
      <dsp:nvSpPr>
        <dsp:cNvPr id="0" name=""/>
        <dsp:cNvSpPr/>
      </dsp:nvSpPr>
      <dsp:spPr>
        <a:xfrm>
          <a:off x="0" y="87737"/>
          <a:ext cx="5013204" cy="661577"/>
        </a:xfrm>
        <a:prstGeom prst="roundRect">
          <a:avLst>
            <a:gd name="adj" fmla="val 10000"/>
          </a:avLst>
        </a:prstGeom>
        <a:solidFill>
          <a:srgbClr val="FFC000"/>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a:t>Auto Chamber Committee (20) Durban on 24 Nov 2017</a:t>
          </a:r>
          <a:endParaRPr lang="en-US" sz="1600" kern="1200"/>
        </a:p>
      </dsp:txBody>
      <dsp:txXfrm>
        <a:off x="19377" y="107114"/>
        <a:ext cx="4008039" cy="622823"/>
      </dsp:txXfrm>
    </dsp:sp>
    <dsp:sp modelId="{ADF8AE69-0AB6-4027-8270-AA275F853BAA}">
      <dsp:nvSpPr>
        <dsp:cNvPr id="0" name=""/>
        <dsp:cNvSpPr/>
      </dsp:nvSpPr>
      <dsp:spPr>
        <a:xfrm>
          <a:off x="374362" y="1109103"/>
          <a:ext cx="5013204" cy="566567"/>
        </a:xfrm>
        <a:prstGeom prst="roundRect">
          <a:avLst>
            <a:gd name="adj" fmla="val 10000"/>
          </a:avLst>
        </a:prstGeom>
        <a:solidFill>
          <a:schemeClr val="accent6">
            <a:lumMod val="40000"/>
            <a:lumOff val="60000"/>
          </a:schemeClr>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a:t>Metal Chamber Committee (20) Johannesburg on  25 October 2017</a:t>
          </a:r>
          <a:endParaRPr lang="en-US" sz="1600" kern="1200"/>
        </a:p>
      </dsp:txBody>
      <dsp:txXfrm>
        <a:off x="390956" y="1125697"/>
        <a:ext cx="4053418" cy="533379"/>
      </dsp:txXfrm>
    </dsp:sp>
    <dsp:sp modelId="{015CEBCD-555E-4A1E-A1CB-475FD4111A09}">
      <dsp:nvSpPr>
        <dsp:cNvPr id="0" name=""/>
        <dsp:cNvSpPr/>
      </dsp:nvSpPr>
      <dsp:spPr>
        <a:xfrm>
          <a:off x="748725" y="2061690"/>
          <a:ext cx="5013204" cy="596574"/>
        </a:xfrm>
        <a:prstGeom prst="roundRect">
          <a:avLst>
            <a:gd name="adj" fmla="val 10000"/>
          </a:avLst>
        </a:prstGeom>
        <a:solidFill>
          <a:schemeClr val="accent6">
            <a:lumMod val="40000"/>
            <a:lumOff val="60000"/>
          </a:schemeClr>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a:t>Motor Chamber Committee (20) Johannesburg on 7 Nov 2017</a:t>
          </a:r>
          <a:endParaRPr lang="en-US" sz="1600" kern="1200"/>
        </a:p>
      </dsp:txBody>
      <dsp:txXfrm>
        <a:off x="766198" y="2079163"/>
        <a:ext cx="4051660" cy="561628"/>
      </dsp:txXfrm>
    </dsp:sp>
    <dsp:sp modelId="{2C02A809-8517-4E72-85EF-68417D212AB7}">
      <dsp:nvSpPr>
        <dsp:cNvPr id="0" name=""/>
        <dsp:cNvSpPr/>
      </dsp:nvSpPr>
      <dsp:spPr>
        <a:xfrm>
          <a:off x="1123087" y="3031825"/>
          <a:ext cx="5013204" cy="591485"/>
        </a:xfrm>
        <a:prstGeom prst="roundRect">
          <a:avLst>
            <a:gd name="adj" fmla="val 10000"/>
          </a:avLst>
        </a:prstGeom>
        <a:solidFill>
          <a:srgbClr val="92D050"/>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a:t>New Tyre Chamber Committee (20) Port Elizabeth on 17 Nov 2017</a:t>
          </a:r>
          <a:endParaRPr lang="en-US" sz="1600" kern="1200"/>
        </a:p>
      </dsp:txBody>
      <dsp:txXfrm>
        <a:off x="1140411" y="3049149"/>
        <a:ext cx="4051958" cy="556837"/>
      </dsp:txXfrm>
    </dsp:sp>
    <dsp:sp modelId="{FF942EA4-EA88-4A49-AB0D-0598D149A109}">
      <dsp:nvSpPr>
        <dsp:cNvPr id="0" name=""/>
        <dsp:cNvSpPr/>
      </dsp:nvSpPr>
      <dsp:spPr>
        <a:xfrm>
          <a:off x="1497450" y="4012240"/>
          <a:ext cx="5013204" cy="565836"/>
        </a:xfrm>
        <a:prstGeom prst="roundRect">
          <a:avLst>
            <a:gd name="adj" fmla="val 10000"/>
          </a:avLst>
        </a:prstGeom>
        <a:solidFill>
          <a:schemeClr val="tx2">
            <a:lumMod val="20000"/>
            <a:lumOff val="80000"/>
          </a:schemeClr>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ZA" sz="1600" kern="1200"/>
            <a:t>Plastic Chamber Committee (16) Cape Town </a:t>
          </a:r>
        </a:p>
        <a:p>
          <a:pPr lvl="0" algn="l" defTabSz="711200">
            <a:lnSpc>
              <a:spcPct val="90000"/>
            </a:lnSpc>
            <a:spcBef>
              <a:spcPct val="0"/>
            </a:spcBef>
            <a:spcAft>
              <a:spcPct val="35000"/>
            </a:spcAft>
          </a:pPr>
          <a:r>
            <a:rPr lang="en-ZA" sz="1600" kern="1200"/>
            <a:t>8 Nov 2017</a:t>
          </a:r>
          <a:endParaRPr lang="en-US" sz="2100" kern="1200"/>
        </a:p>
      </dsp:txBody>
      <dsp:txXfrm>
        <a:off x="1514023" y="4028813"/>
        <a:ext cx="4053460" cy="532690"/>
      </dsp:txXfrm>
    </dsp:sp>
    <dsp:sp modelId="{2470961E-E49B-409B-9285-9366704BFD65}">
      <dsp:nvSpPr>
        <dsp:cNvPr id="0" name=""/>
        <dsp:cNvSpPr/>
      </dsp:nvSpPr>
      <dsp:spPr>
        <a:xfrm>
          <a:off x="4460969" y="620674"/>
          <a:ext cx="552234" cy="552234"/>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dsp:txBody>
      <dsp:txXfrm>
        <a:off x="4585222" y="620674"/>
        <a:ext cx="303728" cy="415556"/>
      </dsp:txXfrm>
    </dsp:sp>
    <dsp:sp modelId="{636B2387-C517-430F-B9A5-347E5F155BE6}">
      <dsp:nvSpPr>
        <dsp:cNvPr id="0" name=""/>
        <dsp:cNvSpPr/>
      </dsp:nvSpPr>
      <dsp:spPr>
        <a:xfrm>
          <a:off x="4835332" y="1588264"/>
          <a:ext cx="552234" cy="552234"/>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dsp:txBody>
      <dsp:txXfrm>
        <a:off x="4959585" y="1588264"/>
        <a:ext cx="303728" cy="415556"/>
      </dsp:txXfrm>
    </dsp:sp>
    <dsp:sp modelId="{2F8439A1-E48A-4F65-AD91-FEE009290666}">
      <dsp:nvSpPr>
        <dsp:cNvPr id="0" name=""/>
        <dsp:cNvSpPr/>
      </dsp:nvSpPr>
      <dsp:spPr>
        <a:xfrm>
          <a:off x="5209694" y="2541695"/>
          <a:ext cx="552234" cy="552234"/>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dsp:txBody>
      <dsp:txXfrm>
        <a:off x="5333947" y="2541695"/>
        <a:ext cx="303728" cy="415556"/>
      </dsp:txXfrm>
    </dsp:sp>
    <dsp:sp modelId="{D325DE4D-2406-4B3F-A004-BD0382A04172}">
      <dsp:nvSpPr>
        <dsp:cNvPr id="0" name=""/>
        <dsp:cNvSpPr/>
      </dsp:nvSpPr>
      <dsp:spPr>
        <a:xfrm>
          <a:off x="5604120" y="3518726"/>
          <a:ext cx="552234" cy="552234"/>
        </a:xfrm>
        <a:prstGeom prst="downArrow">
          <a:avLst>
            <a:gd name="adj1" fmla="val 55000"/>
            <a:gd name="adj2" fmla="val 45000"/>
          </a:avLst>
        </a:prstGeom>
        <a:solidFill>
          <a:schemeClr val="bg2">
            <a:alpha val="9000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dsp:txBody>
      <dsp:txXfrm>
        <a:off x="5728373" y="3518726"/>
        <a:ext cx="303728" cy="41555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D5E10-F419-BC4D-9EA8-2F70F9FFB9A9}" type="datetimeFigureOut">
              <a:rPr lang="en-US" smtClean="0"/>
              <a:t>2/15/18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06500-5DE1-A840-BDA1-D0FF7347003A}" type="slidenum">
              <a:rPr lang="en-US" smtClean="0"/>
              <a:t>‹#›</a:t>
            </a:fld>
            <a:endParaRPr lang="en-US"/>
          </a:p>
        </p:txBody>
      </p:sp>
    </p:spTree>
    <p:extLst>
      <p:ext uri="{BB962C8B-B14F-4D97-AF65-F5344CB8AC3E}">
        <p14:creationId xmlns:p14="http://schemas.microsoft.com/office/powerpoint/2010/main" val="200164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Types of legislation include the South African schools Act,</a:t>
            </a:r>
            <a:r>
              <a:rPr lang="en-ZA" baseline="0" dirty="0" smtClean="0"/>
              <a:t> </a:t>
            </a:r>
            <a:r>
              <a:rPr lang="en-ZA" dirty="0" smtClean="0"/>
              <a:t>SDA</a:t>
            </a:r>
          </a:p>
          <a:p>
            <a:endParaRPr lang="en-ZA" dirty="0"/>
          </a:p>
        </p:txBody>
      </p:sp>
      <p:sp>
        <p:nvSpPr>
          <p:cNvPr id="4" name="Date Placeholder 3"/>
          <p:cNvSpPr>
            <a:spLocks noGrp="1"/>
          </p:cNvSpPr>
          <p:nvPr>
            <p:ph type="dt" idx="10"/>
          </p:nvPr>
        </p:nvSpPr>
        <p:spPr/>
        <p:txBody>
          <a:bodyPr/>
          <a:lstStyle/>
          <a:p>
            <a:endParaRPr lang="en-ZA"/>
          </a:p>
        </p:txBody>
      </p:sp>
      <p:sp>
        <p:nvSpPr>
          <p:cNvPr id="5" name="Slide Number Placeholder 4"/>
          <p:cNvSpPr>
            <a:spLocks noGrp="1"/>
          </p:cNvSpPr>
          <p:nvPr>
            <p:ph type="sldNum" sz="quarter" idx="11"/>
          </p:nvPr>
        </p:nvSpPr>
        <p:spPr/>
        <p:txBody>
          <a:bodyPr/>
          <a:lstStyle/>
          <a:p>
            <a:fld id="{E177ED93-E1E4-402A-9B19-71F302E4B384}" type="slidenum">
              <a:rPr lang="en-ZA" smtClean="0"/>
              <a:t>3</a:t>
            </a:fld>
            <a:endParaRPr lang="en-ZA"/>
          </a:p>
        </p:txBody>
      </p:sp>
    </p:spTree>
    <p:extLst>
      <p:ext uri="{BB962C8B-B14F-4D97-AF65-F5344CB8AC3E}">
        <p14:creationId xmlns:p14="http://schemas.microsoft.com/office/powerpoint/2010/main" val="1148964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Types of legislation include the South African schools Act,</a:t>
            </a:r>
            <a:r>
              <a:rPr lang="en-ZA" baseline="0" dirty="0" smtClean="0"/>
              <a:t> </a:t>
            </a:r>
            <a:r>
              <a:rPr lang="en-ZA" dirty="0" smtClean="0"/>
              <a:t>SDA</a:t>
            </a:r>
          </a:p>
          <a:p>
            <a:endParaRPr lang="en-ZA" dirty="0"/>
          </a:p>
        </p:txBody>
      </p:sp>
      <p:sp>
        <p:nvSpPr>
          <p:cNvPr id="4" name="Date Placeholder 3"/>
          <p:cNvSpPr>
            <a:spLocks noGrp="1"/>
          </p:cNvSpPr>
          <p:nvPr>
            <p:ph type="dt" idx="10"/>
          </p:nvPr>
        </p:nvSpPr>
        <p:spPr/>
        <p:txBody>
          <a:bodyPr/>
          <a:lstStyle/>
          <a:p>
            <a:endParaRPr lang="en-ZA"/>
          </a:p>
        </p:txBody>
      </p:sp>
      <p:sp>
        <p:nvSpPr>
          <p:cNvPr id="5" name="Slide Number Placeholder 4"/>
          <p:cNvSpPr>
            <a:spLocks noGrp="1"/>
          </p:cNvSpPr>
          <p:nvPr>
            <p:ph type="sldNum" sz="quarter" idx="11"/>
          </p:nvPr>
        </p:nvSpPr>
        <p:spPr/>
        <p:txBody>
          <a:bodyPr/>
          <a:lstStyle/>
          <a:p>
            <a:fld id="{E177ED93-E1E4-402A-9B19-71F302E4B384}" type="slidenum">
              <a:rPr lang="en-ZA" smtClean="0"/>
              <a:t>4</a:t>
            </a:fld>
            <a:endParaRPr lang="en-ZA"/>
          </a:p>
        </p:txBody>
      </p:sp>
    </p:spTree>
    <p:extLst>
      <p:ext uri="{BB962C8B-B14F-4D97-AF65-F5344CB8AC3E}">
        <p14:creationId xmlns:p14="http://schemas.microsoft.com/office/powerpoint/2010/main" val="893245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endParaRPr lang="en-ZA"/>
          </a:p>
        </p:txBody>
      </p:sp>
      <p:sp>
        <p:nvSpPr>
          <p:cNvPr id="5" name="Slide Number Placeholder 4"/>
          <p:cNvSpPr>
            <a:spLocks noGrp="1"/>
          </p:cNvSpPr>
          <p:nvPr>
            <p:ph type="sldNum" sz="quarter" idx="11"/>
          </p:nvPr>
        </p:nvSpPr>
        <p:spPr/>
        <p:txBody>
          <a:bodyPr/>
          <a:lstStyle/>
          <a:p>
            <a:fld id="{E177ED93-E1E4-402A-9B19-71F302E4B384}" type="slidenum">
              <a:rPr lang="en-ZA" smtClean="0"/>
              <a:t>5</a:t>
            </a:fld>
            <a:endParaRPr lang="en-ZA"/>
          </a:p>
        </p:txBody>
      </p:sp>
    </p:spTree>
    <p:extLst>
      <p:ext uri="{BB962C8B-B14F-4D97-AF65-F5344CB8AC3E}">
        <p14:creationId xmlns:p14="http://schemas.microsoft.com/office/powerpoint/2010/main" val="91123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2/15/18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003030" y="389405"/>
            <a:ext cx="1043920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charset="0"/>
              </a:rPr>
              <a:t>ASSESSMENT ON THE EFFECTIVENESS OF </a:t>
            </a:r>
            <a:endParaRPr kumimoji="0" lang="en-US" altLang="en-US" sz="36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Arial" charset="0"/>
              </a:rPr>
              <a:t>THE CHAMBER </a:t>
            </a:r>
            <a:r>
              <a:rPr kumimoji="0" lang="en-US" altLang="en-US" sz="3600" b="1" i="0" u="none" strike="noStrike" cap="none" normalizeH="0" baseline="0" dirty="0">
                <a:ln>
                  <a:noFill/>
                </a:ln>
                <a:solidFill>
                  <a:schemeClr val="tx1"/>
                </a:solidFill>
                <a:effectLst/>
                <a:latin typeface="Arial" charset="0"/>
              </a:rPr>
              <a:t>COMMITTEES REPORT- 2017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latin typeface="Arial" charset="0"/>
            </a:endParaRPr>
          </a:p>
        </p:txBody>
      </p:sp>
      <p:pic>
        <p:nvPicPr>
          <p:cNvPr id="1025" name="Picture 11" descr="merSETA%20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6090" y="2108180"/>
            <a:ext cx="5389354" cy="315888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067793" y="3687623"/>
            <a:ext cx="5565947"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charset="0"/>
              </a:rPr>
              <a:t>Compiled </a:t>
            </a:r>
            <a:r>
              <a:rPr kumimoji="0" lang="en-US" altLang="en-US" sz="2800" b="1" i="0" u="none" strike="noStrike" cap="none" normalizeH="0" baseline="0" dirty="0">
                <a:ln>
                  <a:noFill/>
                </a:ln>
                <a:solidFill>
                  <a:schemeClr val="tx1"/>
                </a:solidFill>
                <a:effectLst/>
                <a:latin typeface="Arial" charset="0"/>
              </a:rPr>
              <a:t>by: Dr Tony Khatle &amp;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charset="0"/>
              </a:rPr>
              <a:t>                       </a:t>
            </a:r>
            <a:r>
              <a:rPr kumimoji="0" lang="en-US" altLang="en-US" sz="2800" b="1" i="0" u="none" strike="noStrike" cap="none" normalizeH="0" baseline="0" dirty="0" smtClean="0">
                <a:ln>
                  <a:noFill/>
                </a:ln>
                <a:solidFill>
                  <a:schemeClr val="tx1"/>
                </a:solidFill>
                <a:effectLst/>
                <a:latin typeface="Arial" charset="0"/>
              </a:rPr>
              <a:t> </a:t>
            </a:r>
            <a:r>
              <a:rPr kumimoji="0" lang="en-US" altLang="en-US" sz="2800" b="1" i="0" u="none" strike="noStrike" cap="none" normalizeH="0" baseline="0" dirty="0">
                <a:ln>
                  <a:noFill/>
                </a:ln>
                <a:solidFill>
                  <a:schemeClr val="tx1"/>
                </a:solidFill>
                <a:effectLst/>
                <a:latin typeface="Arial" charset="0"/>
              </a:rPr>
              <a:t>Dr Burton Malgas</a:t>
            </a:r>
            <a:endParaRPr kumimoji="0" lang="en-US" altLang="en-US" sz="2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574882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22575"/>
            <a:ext cx="10131425" cy="1456267"/>
          </a:xfrm>
        </p:spPr>
        <p:txBody>
          <a:bodyPr>
            <a:normAutofit/>
          </a:bodyPr>
          <a:lstStyle/>
          <a:p>
            <a:pPr lvl="2"/>
            <a:r>
              <a:rPr lang="en-US" sz="3200" dirty="0" smtClean="0"/>
              <a:t>ANALYSIS OF CHAMBER QUESTIONNAIRE</a:t>
            </a:r>
            <a:endParaRPr lang="en-ZA" sz="3200" dirty="0"/>
          </a:p>
        </p:txBody>
      </p:sp>
      <p:sp>
        <p:nvSpPr>
          <p:cNvPr id="3" name="Slide Number Placeholder 2"/>
          <p:cNvSpPr>
            <a:spLocks noGrp="1"/>
          </p:cNvSpPr>
          <p:nvPr>
            <p:ph type="sldNum" sz="quarter" idx="12"/>
          </p:nvPr>
        </p:nvSpPr>
        <p:spPr/>
        <p:txBody>
          <a:bodyPr/>
          <a:lstStyle/>
          <a:p>
            <a:fld id="{4C51E20A-6A21-4995-AA94-2DDFB541D5CA}" type="slidenum">
              <a:rPr lang="en-US" smtClean="0"/>
              <a:pPr/>
              <a:t>10</a:t>
            </a:fld>
            <a:endParaRPr lang="en-US"/>
          </a:p>
        </p:txBody>
      </p:sp>
      <p:sp>
        <p:nvSpPr>
          <p:cNvPr id="5" name="Rectangle 4"/>
          <p:cNvSpPr/>
          <p:nvPr/>
        </p:nvSpPr>
        <p:spPr>
          <a:xfrm>
            <a:off x="685800" y="1021092"/>
            <a:ext cx="11506200" cy="5632311"/>
          </a:xfrm>
          <a:prstGeom prst="rect">
            <a:avLst/>
          </a:prstGeom>
        </p:spPr>
        <p:txBody>
          <a:bodyPr wrap="square">
            <a:spAutoFit/>
          </a:bodyPr>
          <a:lstStyle/>
          <a:p>
            <a:pPr algn="just">
              <a:spcAft>
                <a:spcPts val="0"/>
              </a:spcAft>
            </a:pPr>
            <a:r>
              <a:rPr lang="en-ZA" sz="2400" dirty="0">
                <a:ea typeface="ＭＳ 明朝" charset="-128"/>
                <a:cs typeface="Times New Roman" charset="0"/>
              </a:rPr>
              <a:t>The Chamber impact assessment was categorised into the following sections for analysis:  </a:t>
            </a:r>
            <a:endParaRPr lang="en-GB" sz="2400" dirty="0">
              <a:ea typeface="ＭＳ 明朝" charset="-128"/>
              <a:cs typeface="Times New Roman" charset="0"/>
            </a:endParaRPr>
          </a:p>
          <a:p>
            <a:pPr algn="just">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marL="342900" lvl="0" indent="-342900" algn="just">
              <a:spcAft>
                <a:spcPts val="0"/>
              </a:spcAft>
              <a:buFont typeface="Symbol" charset="2"/>
              <a:buChar char=""/>
            </a:pPr>
            <a:r>
              <a:rPr lang="en-ZA" sz="2400" dirty="0">
                <a:ea typeface="ＭＳ 明朝" charset="-128"/>
                <a:cs typeface="Times New Roman" charset="0"/>
              </a:rPr>
              <a:t>Research (sub sector input into sector skills plans)</a:t>
            </a:r>
            <a:endParaRPr lang="en-GB" sz="2400" dirty="0">
              <a:ea typeface="ＭＳ 明朝" charset="-128"/>
              <a:cs typeface="Times New Roman" charset="0"/>
            </a:endParaRPr>
          </a:p>
          <a:p>
            <a:pPr algn="just">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algn="just">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marL="342900" lvl="0" indent="-342900" algn="just">
              <a:spcAft>
                <a:spcPts val="0"/>
              </a:spcAft>
              <a:buFont typeface="Symbol" charset="2"/>
              <a:buChar char=""/>
            </a:pPr>
            <a:r>
              <a:rPr lang="en-ZA" sz="2400" dirty="0">
                <a:ea typeface="ＭＳ 明朝" charset="-128"/>
                <a:cs typeface="Times New Roman" charset="0"/>
              </a:rPr>
              <a:t>Policies (Making input into policies, recommendations and advice)</a:t>
            </a:r>
            <a:endParaRPr lang="en-GB" sz="2400" dirty="0">
              <a:ea typeface="ＭＳ 明朝" charset="-128"/>
              <a:cs typeface="Times New Roman" charset="0"/>
            </a:endParaRPr>
          </a:p>
          <a:p>
            <a:pPr algn="just">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algn="just">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marL="342900" lvl="0" indent="-342900" algn="just">
              <a:spcAft>
                <a:spcPts val="0"/>
              </a:spcAft>
              <a:buFont typeface="Symbol" charset="2"/>
              <a:buChar char=""/>
            </a:pPr>
            <a:r>
              <a:rPr lang="en-ZA" sz="2400" dirty="0">
                <a:ea typeface="ＭＳ 明朝" charset="-128"/>
                <a:cs typeface="Times New Roman" charset="0"/>
              </a:rPr>
              <a:t>Monitoring (Keeping up to date with developments, formulating annual work plans and ensuring coverage by agendas, providing appropriate and constructive input on matters for discussion and decision making</a:t>
            </a:r>
            <a:endParaRPr lang="en-GB" sz="2400" dirty="0">
              <a:ea typeface="ＭＳ 明朝" charset="-128"/>
              <a:cs typeface="Times New Roman" charset="0"/>
            </a:endParaRPr>
          </a:p>
          <a:p>
            <a:pPr algn="just">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algn="just">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marL="342900" lvl="0" indent="-342900" algn="just">
              <a:spcAft>
                <a:spcPts val="0"/>
              </a:spcAft>
              <a:buFont typeface="Symbol" charset="2"/>
              <a:buChar char=""/>
            </a:pPr>
            <a:r>
              <a:rPr lang="en-ZA" sz="2400" dirty="0">
                <a:ea typeface="ＭＳ 明朝" charset="-128"/>
                <a:cs typeface="Times New Roman" charset="0"/>
              </a:rPr>
              <a:t>Management of Committees (Identifying needs, secretariat performing of administrative functions), distribution of agendas, notice of meetings, ensuring meeting of chambers).</a:t>
            </a:r>
            <a:endParaRPr lang="en-GB" sz="2400" dirty="0">
              <a:effectLst/>
              <a:ea typeface="ＭＳ 明朝" charset="-128"/>
              <a:cs typeface="Times New Roman" charset="0"/>
            </a:endParaRPr>
          </a:p>
        </p:txBody>
      </p:sp>
    </p:spTree>
    <p:extLst>
      <p:ext uri="{BB962C8B-B14F-4D97-AF65-F5344CB8AC3E}">
        <p14:creationId xmlns:p14="http://schemas.microsoft.com/office/powerpoint/2010/main" val="525591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BIOGRAPHICAL INFORMATION: GENDER</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11</a:t>
            </a:fld>
            <a:endParaRPr lang="en-US"/>
          </a:p>
        </p:txBody>
      </p:sp>
      <p:sp>
        <p:nvSpPr>
          <p:cNvPr id="5" name="Rectangle 2"/>
          <p:cNvSpPr>
            <a:spLocks noChangeArrowheads="1"/>
          </p:cNvSpPr>
          <p:nvPr/>
        </p:nvSpPr>
        <p:spPr bwMode="auto">
          <a:xfrm>
            <a:off x="337217" y="4751362"/>
            <a:ext cx="11506200" cy="2238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71415" tIns="22218"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i="0" u="none" strike="noStrike" cap="none" normalizeH="0" baseline="0" dirty="0" smtClean="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smtClean="0">
                <a:ln>
                  <a:noFill/>
                </a:ln>
                <a:solidFill>
                  <a:schemeClr val="tx1"/>
                </a:solidFill>
                <a:effectLst/>
                <a:latin typeface="Arial" charset="0"/>
              </a:rPr>
              <a:t>The </a:t>
            </a:r>
            <a:r>
              <a:rPr kumimoji="0" lang="en-US" altLang="en-US" sz="2400" i="0" u="none" strike="noStrike" cap="none" normalizeH="0" baseline="0" dirty="0">
                <a:ln>
                  <a:noFill/>
                </a:ln>
                <a:solidFill>
                  <a:schemeClr val="tx1"/>
                </a:solidFill>
                <a:effectLst/>
                <a:latin typeface="Arial" charset="0"/>
              </a:rPr>
              <a:t>gender of chamber members comprises mainly males at 42 as </a:t>
            </a:r>
            <a:r>
              <a:rPr lang="en-US" altLang="en-US" sz="2400" dirty="0">
                <a:latin typeface="Arial" charset="0"/>
              </a:rPr>
              <a:t> </a:t>
            </a:r>
            <a:r>
              <a:rPr kumimoji="0" lang="en-US" altLang="en-US" sz="2400" i="0" u="none" strike="noStrike" cap="none" normalizeH="0" baseline="0" dirty="0" smtClean="0">
                <a:ln>
                  <a:noFill/>
                </a:ln>
                <a:solidFill>
                  <a:schemeClr val="tx1"/>
                </a:solidFill>
                <a:effectLst/>
                <a:latin typeface="Arial" charset="0"/>
              </a:rPr>
              <a:t>compared </a:t>
            </a:r>
            <a:r>
              <a:rPr kumimoji="0" lang="en-US" altLang="en-US" sz="2400" i="0" u="none" strike="noStrike" cap="none" normalizeH="0" baseline="0" dirty="0">
                <a:ln>
                  <a:noFill/>
                </a:ln>
                <a:solidFill>
                  <a:schemeClr val="tx1"/>
                </a:solidFill>
                <a:effectLst/>
                <a:latin typeface="Arial" charset="0"/>
              </a:rPr>
              <a:t>to females, 18.  This implies that there are more of males </a:t>
            </a:r>
            <a:r>
              <a:rPr kumimoji="0" lang="en-US" altLang="en-US" sz="2400" i="0" u="none" strike="noStrike" cap="none" normalizeH="0" baseline="0" dirty="0" smtClean="0">
                <a:ln>
                  <a:noFill/>
                </a:ln>
                <a:solidFill>
                  <a:schemeClr val="tx1"/>
                </a:solidFill>
                <a:effectLst/>
                <a:latin typeface="Arial" charset="0"/>
              </a:rPr>
              <a:t>than</a:t>
            </a:r>
            <a:r>
              <a:rPr kumimoji="0" lang="en-US" altLang="en-US" sz="2400" i="0" u="none" strike="noStrike" cap="none" normalizeH="0" dirty="0" smtClean="0">
                <a:ln>
                  <a:noFill/>
                </a:ln>
                <a:solidFill>
                  <a:schemeClr val="tx1"/>
                </a:solidFill>
                <a:effectLst/>
                <a:latin typeface="Arial" charset="0"/>
              </a:rPr>
              <a:t> </a:t>
            </a:r>
            <a:r>
              <a:rPr kumimoji="0" lang="en-US" altLang="en-US" sz="2400" i="0" u="none" strike="noStrike" cap="none" normalizeH="0" baseline="0" dirty="0" smtClean="0">
                <a:ln>
                  <a:noFill/>
                </a:ln>
                <a:solidFill>
                  <a:schemeClr val="tx1"/>
                </a:solidFill>
                <a:effectLst/>
                <a:latin typeface="Arial" charset="0"/>
              </a:rPr>
              <a:t>females </a:t>
            </a:r>
            <a:r>
              <a:rPr kumimoji="0" lang="en-US" altLang="en-US" sz="2400" i="0" u="none" strike="noStrike" cap="none" normalizeH="0" baseline="0" dirty="0">
                <a:ln>
                  <a:noFill/>
                </a:ln>
                <a:solidFill>
                  <a:schemeClr val="tx1"/>
                </a:solidFill>
                <a:effectLst/>
                <a:latin typeface="Arial" charset="0"/>
              </a:rPr>
              <a:t>in the merSETA chamber committees. This is in line with the trend </a:t>
            </a:r>
            <a:endParaRPr kumimoji="0" lang="en-US" altLang="en-US" sz="2400" i="0" u="none" strike="noStrike" cap="none" normalizeH="0" baseline="0" dirty="0" smtClean="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smtClean="0">
                <a:ln>
                  <a:noFill/>
                </a:ln>
                <a:solidFill>
                  <a:schemeClr val="tx1"/>
                </a:solidFill>
                <a:effectLst/>
                <a:latin typeface="Arial" charset="0"/>
              </a:rPr>
              <a:t>in </a:t>
            </a:r>
            <a:r>
              <a:rPr kumimoji="0" lang="en-US" altLang="en-US" sz="2400" i="0" u="none" strike="noStrike" cap="none" normalizeH="0" baseline="0" dirty="0">
                <a:ln>
                  <a:noFill/>
                </a:ln>
                <a:solidFill>
                  <a:schemeClr val="tx1"/>
                </a:solidFill>
                <a:effectLst/>
                <a:latin typeface="Arial" charset="0"/>
              </a:rPr>
              <a:t>the manufacturing sector.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i="0" u="none" strike="noStrike" cap="none" normalizeH="0" baseline="0" dirty="0">
              <a:ln>
                <a:noFill/>
              </a:ln>
              <a:solidFill>
                <a:schemeClr val="tx1"/>
              </a:solidFill>
              <a:effectLst/>
              <a:latin typeface="Arial" charset="0"/>
            </a:endParaRPr>
          </a:p>
        </p:txBody>
      </p:sp>
      <p:graphicFrame>
        <p:nvGraphicFramePr>
          <p:cNvPr id="7" name="Chart 6"/>
          <p:cNvGraphicFramePr/>
          <p:nvPr>
            <p:extLst>
              <p:ext uri="{D42A27DB-BD31-4B8C-83A1-F6EECF244321}">
                <p14:modId xmlns:p14="http://schemas.microsoft.com/office/powerpoint/2010/main" val="382694371"/>
              </p:ext>
            </p:extLst>
          </p:nvPr>
        </p:nvGraphicFramePr>
        <p:xfrm>
          <a:off x="1003608" y="825190"/>
          <a:ext cx="8452626" cy="39261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800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BIOGRAPHICAL INFORMATION: AGE</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12</a:t>
            </a:fld>
            <a:endParaRPr lang="en-US"/>
          </a:p>
        </p:txBody>
      </p:sp>
      <p:graphicFrame>
        <p:nvGraphicFramePr>
          <p:cNvPr id="6" name="Chart 5"/>
          <p:cNvGraphicFramePr/>
          <p:nvPr>
            <p:extLst>
              <p:ext uri="{D42A27DB-BD31-4B8C-83A1-F6EECF244321}">
                <p14:modId xmlns:p14="http://schemas.microsoft.com/office/powerpoint/2010/main" val="2065735203"/>
              </p:ext>
            </p:extLst>
          </p:nvPr>
        </p:nvGraphicFramePr>
        <p:xfrm>
          <a:off x="846186" y="981308"/>
          <a:ext cx="10929502" cy="5597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77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BIOGRAPHICAL INFORMATION: RACE</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13</a:t>
            </a:fld>
            <a:endParaRPr lang="en-US"/>
          </a:p>
        </p:txBody>
      </p:sp>
      <p:graphicFrame>
        <p:nvGraphicFramePr>
          <p:cNvPr id="5" name="Chart 4"/>
          <p:cNvGraphicFramePr/>
          <p:nvPr>
            <p:extLst>
              <p:ext uri="{D42A27DB-BD31-4B8C-83A1-F6EECF244321}">
                <p14:modId xmlns:p14="http://schemas.microsoft.com/office/powerpoint/2010/main" val="1629046751"/>
              </p:ext>
            </p:extLst>
          </p:nvPr>
        </p:nvGraphicFramePr>
        <p:xfrm>
          <a:off x="846186" y="870770"/>
          <a:ext cx="11152526" cy="58199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3035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EDUCATION LEVELS</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14</a:t>
            </a:fld>
            <a:endParaRPr lang="en-US"/>
          </a:p>
        </p:txBody>
      </p:sp>
      <p:graphicFrame>
        <p:nvGraphicFramePr>
          <p:cNvPr id="6" name="Chart 5"/>
          <p:cNvGraphicFramePr/>
          <p:nvPr>
            <p:extLst>
              <p:ext uri="{D42A27DB-BD31-4B8C-83A1-F6EECF244321}">
                <p14:modId xmlns:p14="http://schemas.microsoft.com/office/powerpoint/2010/main" val="290236072"/>
              </p:ext>
            </p:extLst>
          </p:nvPr>
        </p:nvGraphicFramePr>
        <p:xfrm>
          <a:off x="846186" y="905455"/>
          <a:ext cx="11152526" cy="56737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870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YEARS OF EXPERIENCE</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15</a:t>
            </a:fld>
            <a:endParaRPr lang="en-US"/>
          </a:p>
        </p:txBody>
      </p:sp>
      <p:graphicFrame>
        <p:nvGraphicFramePr>
          <p:cNvPr id="6" name="Chart 5"/>
          <p:cNvGraphicFramePr/>
          <p:nvPr>
            <p:extLst>
              <p:ext uri="{D42A27DB-BD31-4B8C-83A1-F6EECF244321}">
                <p14:modId xmlns:p14="http://schemas.microsoft.com/office/powerpoint/2010/main" val="1800096567"/>
              </p:ext>
            </p:extLst>
          </p:nvPr>
        </p:nvGraphicFramePr>
        <p:xfrm>
          <a:off x="472440" y="883920"/>
          <a:ext cx="11323320" cy="56540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5037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smtClean="0" bmk="">
                <a:ln>
                  <a:noFill/>
                </a:ln>
                <a:latin typeface="Arial" charset="0"/>
                <a:ea typeface="Cambria" charset="0"/>
              </a:rPr>
              <a:t>YEARS IN CHAMBER</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16</a:t>
            </a:fld>
            <a:endParaRPr lang="en-US"/>
          </a:p>
        </p:txBody>
      </p:sp>
      <p:graphicFrame>
        <p:nvGraphicFramePr>
          <p:cNvPr id="6" name="Chart 5"/>
          <p:cNvGraphicFramePr/>
          <p:nvPr>
            <p:extLst>
              <p:ext uri="{D42A27DB-BD31-4B8C-83A1-F6EECF244321}">
                <p14:modId xmlns:p14="http://schemas.microsoft.com/office/powerpoint/2010/main" val="238471244"/>
              </p:ext>
            </p:extLst>
          </p:nvPr>
        </p:nvGraphicFramePr>
        <p:xfrm>
          <a:off x="1003610" y="825190"/>
          <a:ext cx="10794380" cy="57763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401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REPRESENTATION</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17</a:t>
            </a:fld>
            <a:endParaRPr lang="en-US"/>
          </a:p>
        </p:txBody>
      </p:sp>
      <p:graphicFrame>
        <p:nvGraphicFramePr>
          <p:cNvPr id="5" name="Chart 4"/>
          <p:cNvGraphicFramePr/>
          <p:nvPr>
            <p:extLst>
              <p:ext uri="{D42A27DB-BD31-4B8C-83A1-F6EECF244321}">
                <p14:modId xmlns:p14="http://schemas.microsoft.com/office/powerpoint/2010/main" val="132846915"/>
              </p:ext>
            </p:extLst>
          </p:nvPr>
        </p:nvGraphicFramePr>
        <p:xfrm>
          <a:off x="846186" y="885732"/>
          <a:ext cx="11018712" cy="580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876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SIZE OF THE SECTOR</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18</a:t>
            </a:fld>
            <a:endParaRPr lang="en-US"/>
          </a:p>
        </p:txBody>
      </p:sp>
      <p:graphicFrame>
        <p:nvGraphicFramePr>
          <p:cNvPr id="6" name="Chart 5"/>
          <p:cNvGraphicFramePr/>
          <p:nvPr>
            <p:extLst>
              <p:ext uri="{D42A27DB-BD31-4B8C-83A1-F6EECF244321}">
                <p14:modId xmlns:p14="http://schemas.microsoft.com/office/powerpoint/2010/main" val="1721002318"/>
              </p:ext>
            </p:extLst>
          </p:nvPr>
        </p:nvGraphicFramePr>
        <p:xfrm>
          <a:off x="846186" y="840956"/>
          <a:ext cx="11085619" cy="5760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32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PROVINCIAL REPRESENTATION</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19</a:t>
            </a:fld>
            <a:endParaRPr lang="en-US"/>
          </a:p>
        </p:txBody>
      </p:sp>
      <p:graphicFrame>
        <p:nvGraphicFramePr>
          <p:cNvPr id="5" name="Chart 4"/>
          <p:cNvGraphicFramePr/>
          <p:nvPr>
            <p:extLst>
              <p:ext uri="{D42A27DB-BD31-4B8C-83A1-F6EECF244321}">
                <p14:modId xmlns:p14="http://schemas.microsoft.com/office/powerpoint/2010/main" val="992300946"/>
              </p:ext>
            </p:extLst>
          </p:nvPr>
        </p:nvGraphicFramePr>
        <p:xfrm>
          <a:off x="846186" y="835846"/>
          <a:ext cx="11041014" cy="58548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7703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137424" y="333376"/>
            <a:ext cx="10660566" cy="1724025"/>
          </a:xfrm>
        </p:spPr>
        <p:txBody>
          <a:bodyPr>
            <a:normAutofit fontScale="90000"/>
          </a:bodyPr>
          <a:lstStyle/>
          <a:p>
            <a:pPr eaLnBrk="1" hangingPunct="1"/>
            <a:r>
              <a:rPr lang="en-ZA" sz="4000" dirty="0">
                <a:solidFill>
                  <a:srgbClr val="000000"/>
                </a:solidFill>
                <a:latin typeface="Century Gothic" pitchFamily="34" charset="0"/>
              </a:rPr>
              <a:t/>
            </a:r>
            <a:br>
              <a:rPr lang="en-ZA" sz="4000" dirty="0">
                <a:solidFill>
                  <a:srgbClr val="000000"/>
                </a:solidFill>
                <a:latin typeface="Century Gothic" pitchFamily="34" charset="0"/>
              </a:rPr>
            </a:br>
            <a:r>
              <a:rPr lang="en-ZA" sz="4900" dirty="0" smtClean="0">
                <a:latin typeface="Century Gothic" pitchFamily="34" charset="0"/>
              </a:rPr>
              <a:t>MABATIMI MANAGEMENT SERVICES</a:t>
            </a:r>
            <a:r>
              <a:rPr lang="en-ZA" sz="4000" dirty="0">
                <a:solidFill>
                  <a:srgbClr val="000000"/>
                </a:solidFill>
                <a:latin typeface="Century Gothic" pitchFamily="34" charset="0"/>
              </a:rPr>
              <a:t/>
            </a:r>
            <a:br>
              <a:rPr lang="en-ZA" sz="4000" dirty="0">
                <a:solidFill>
                  <a:srgbClr val="000000"/>
                </a:solidFill>
                <a:latin typeface="Century Gothic" pitchFamily="34" charset="0"/>
              </a:rPr>
            </a:br>
            <a:endParaRPr lang="en-GB" sz="4000" b="1" dirty="0">
              <a:solidFill>
                <a:srgbClr val="000000"/>
              </a:solidFill>
              <a:latin typeface="Century Gothic" pitchFamily="34" charset="0"/>
            </a:endParaRPr>
          </a:p>
        </p:txBody>
      </p:sp>
      <p:sp>
        <p:nvSpPr>
          <p:cNvPr id="3075" name="Rectangle 5"/>
          <p:cNvSpPr>
            <a:spLocks noGrp="1" noChangeArrowheads="1"/>
          </p:cNvSpPr>
          <p:nvPr>
            <p:ph type="subTitle" idx="1"/>
          </p:nvPr>
        </p:nvSpPr>
        <p:spPr>
          <a:xfrm>
            <a:off x="5192751" y="2057401"/>
            <a:ext cx="6400800" cy="1871663"/>
          </a:xfrm>
        </p:spPr>
        <p:txBody>
          <a:bodyPr>
            <a:normAutofit/>
          </a:bodyPr>
          <a:lstStyle/>
          <a:p>
            <a:pPr eaLnBrk="1" hangingPunct="1"/>
            <a:r>
              <a:rPr lang="en-ZA" sz="6600" b="1" dirty="0"/>
              <a:t>WELCOME</a:t>
            </a:r>
            <a:endParaRPr lang="en-ZA" sz="6600" dirty="0"/>
          </a:p>
          <a:p>
            <a:pPr eaLnBrk="1" hangingPunct="1"/>
            <a:endParaRPr lang="en-ZA" sz="6600" dirty="0"/>
          </a:p>
          <a:p>
            <a:pPr eaLnBrk="1" hangingPunct="1"/>
            <a:endParaRPr lang="en-US" sz="6600" dirty="0"/>
          </a:p>
        </p:txBody>
      </p:sp>
    </p:spTree>
    <p:extLst>
      <p:ext uri="{BB962C8B-B14F-4D97-AF65-F5344CB8AC3E}">
        <p14:creationId xmlns:p14="http://schemas.microsoft.com/office/powerpoint/2010/main" val="969107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RESEARCH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20</a:t>
            </a:fld>
            <a:endParaRPr lang="en-US"/>
          </a:p>
        </p:txBody>
      </p:sp>
      <p:sp>
        <p:nvSpPr>
          <p:cNvPr id="2" name="Rectangle 1"/>
          <p:cNvSpPr/>
          <p:nvPr/>
        </p:nvSpPr>
        <p:spPr>
          <a:xfrm>
            <a:off x="846185" y="1097593"/>
            <a:ext cx="10706478" cy="4467057"/>
          </a:xfrm>
          <a:prstGeom prst="rect">
            <a:avLst/>
          </a:prstGeom>
        </p:spPr>
        <p:txBody>
          <a:bodyPr wrap="square">
            <a:spAutoFit/>
          </a:bodyPr>
          <a:lstStyle/>
          <a:p>
            <a:pPr algn="just">
              <a:lnSpc>
                <a:spcPct val="150000"/>
              </a:lnSpc>
              <a:spcAft>
                <a:spcPts val="0"/>
              </a:spcAft>
            </a:pPr>
            <a:r>
              <a:rPr lang="en-ZA" sz="2400" dirty="0">
                <a:ea typeface="ＭＳ 明朝" charset="-128"/>
                <a:cs typeface="Times New Roman" charset="0"/>
              </a:rPr>
              <a:t>The research question mainly focussed on the Sector Skills Plan (SSP) and the chambers inputs into the SSP</a:t>
            </a:r>
            <a:endParaRPr lang="en-GB" sz="2400" dirty="0">
              <a:ea typeface="ＭＳ 明朝" charset="-128"/>
              <a:cs typeface="Times New Roman" charset="0"/>
            </a:endParaRPr>
          </a:p>
          <a:p>
            <a:pPr algn="just">
              <a:lnSpc>
                <a:spcPct val="150000"/>
              </a:lnSpc>
              <a:spcAft>
                <a:spcPts val="0"/>
              </a:spcAft>
            </a:pPr>
            <a:r>
              <a:rPr lang="en-ZA" sz="2400" dirty="0">
                <a:ea typeface="ＭＳ 明朝" charset="-128"/>
                <a:cs typeface="Times New Roman" charset="0"/>
              </a:rPr>
              <a:t> </a:t>
            </a:r>
            <a:endParaRPr lang="en-GB" sz="2400" dirty="0">
              <a:ea typeface="ＭＳ 明朝" charset="-128"/>
              <a:cs typeface="Times New Roman" charset="0"/>
            </a:endParaRPr>
          </a:p>
          <a:p>
            <a:pPr algn="just">
              <a:lnSpc>
                <a:spcPct val="150000"/>
              </a:lnSpc>
              <a:spcAft>
                <a:spcPts val="0"/>
              </a:spcAft>
            </a:pPr>
            <a:r>
              <a:rPr lang="en-ZA" sz="2400" dirty="0">
                <a:ea typeface="ＭＳ 明朝" charset="-128"/>
                <a:cs typeface="Times New Roman" charset="0"/>
              </a:rPr>
              <a:t>Most responses indicated that the input is outstanding, 53.4% of responses, and 19, 32.8% of responses indicated that it was good and 6, 10.3% were unsure. This indicates that most chamber members agree that they have performed well in the research area. It must be noted, however, that some members indicated that they would like to be developed and empowered through training in the area of research.</a:t>
            </a:r>
            <a:endParaRPr lang="en-GB" sz="2400" dirty="0">
              <a:effectLst/>
              <a:ea typeface="ＭＳ 明朝" charset="-128"/>
              <a:cs typeface="Times New Roman" charset="0"/>
            </a:endParaRPr>
          </a:p>
        </p:txBody>
      </p:sp>
    </p:spTree>
    <p:extLst>
      <p:ext uri="{BB962C8B-B14F-4D97-AF65-F5344CB8AC3E}">
        <p14:creationId xmlns:p14="http://schemas.microsoft.com/office/powerpoint/2010/main" val="243996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RESEARCH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21</a:t>
            </a:fld>
            <a:endParaRPr lang="en-US"/>
          </a:p>
        </p:txBody>
      </p:sp>
      <p:graphicFrame>
        <p:nvGraphicFramePr>
          <p:cNvPr id="5" name="Chart 4"/>
          <p:cNvGraphicFramePr/>
          <p:nvPr>
            <p:extLst>
              <p:ext uri="{D42A27DB-BD31-4B8C-83A1-F6EECF244321}">
                <p14:modId xmlns:p14="http://schemas.microsoft.com/office/powerpoint/2010/main" val="1565868427"/>
              </p:ext>
            </p:extLst>
          </p:nvPr>
        </p:nvGraphicFramePr>
        <p:xfrm>
          <a:off x="846186" y="984358"/>
          <a:ext cx="10751082" cy="56394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7118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POLICY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22</a:t>
            </a:fld>
            <a:endParaRPr lang="en-US"/>
          </a:p>
        </p:txBody>
      </p:sp>
      <p:sp>
        <p:nvSpPr>
          <p:cNvPr id="2" name="Rectangle 1"/>
          <p:cNvSpPr/>
          <p:nvPr/>
        </p:nvSpPr>
        <p:spPr>
          <a:xfrm>
            <a:off x="846185" y="1097593"/>
            <a:ext cx="10706478" cy="2246769"/>
          </a:xfrm>
          <a:prstGeom prst="rect">
            <a:avLst/>
          </a:prstGeom>
        </p:spPr>
        <p:txBody>
          <a:bodyPr wrap="square">
            <a:spAutoFit/>
          </a:bodyPr>
          <a:lstStyle/>
          <a:p>
            <a:pPr algn="just"/>
            <a:r>
              <a:rPr lang="en-ZA" sz="2800" dirty="0"/>
              <a:t>The responses on policy indicates that most respondents have rated participation as outstanding with 103 which is 45,6%, followed by 78 which is 34,5% rated policy as good while 25 which is 11,1% were unsure. Only 19 which is 8, 4% rated policy as needing improvement. Only 1 which is 0, 4 % rated policy as poor.</a:t>
            </a:r>
            <a:endParaRPr lang="en-GB" sz="2800" dirty="0"/>
          </a:p>
        </p:txBody>
      </p:sp>
    </p:spTree>
    <p:extLst>
      <p:ext uri="{BB962C8B-B14F-4D97-AF65-F5344CB8AC3E}">
        <p14:creationId xmlns:p14="http://schemas.microsoft.com/office/powerpoint/2010/main" val="138558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46186"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POLICY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23</a:t>
            </a:fld>
            <a:endParaRPr lang="en-US"/>
          </a:p>
        </p:txBody>
      </p:sp>
      <p:graphicFrame>
        <p:nvGraphicFramePr>
          <p:cNvPr id="5" name="Chart 4"/>
          <p:cNvGraphicFramePr/>
          <p:nvPr>
            <p:extLst>
              <p:ext uri="{D42A27DB-BD31-4B8C-83A1-F6EECF244321}">
                <p14:modId xmlns:p14="http://schemas.microsoft.com/office/powerpoint/2010/main" val="1048175496"/>
              </p:ext>
            </p:extLst>
          </p:nvPr>
        </p:nvGraphicFramePr>
        <p:xfrm>
          <a:off x="846186" y="1026036"/>
          <a:ext cx="10996409" cy="5597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8172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5994"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MONITORING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24</a:t>
            </a:fld>
            <a:endParaRPr lang="en-US"/>
          </a:p>
        </p:txBody>
      </p:sp>
      <p:sp>
        <p:nvSpPr>
          <p:cNvPr id="2" name="Rectangle 1"/>
          <p:cNvSpPr/>
          <p:nvPr/>
        </p:nvSpPr>
        <p:spPr>
          <a:xfrm>
            <a:off x="765994" y="1068090"/>
            <a:ext cx="9971040" cy="5196166"/>
          </a:xfrm>
          <a:prstGeom prst="rect">
            <a:avLst/>
          </a:prstGeom>
        </p:spPr>
        <p:txBody>
          <a:bodyPr wrap="square">
            <a:spAutoFit/>
          </a:bodyPr>
          <a:lstStyle/>
          <a:p>
            <a:pPr algn="just">
              <a:lnSpc>
                <a:spcPct val="150000"/>
              </a:lnSpc>
              <a:spcAft>
                <a:spcPts val="0"/>
              </a:spcAft>
            </a:pPr>
            <a:r>
              <a:rPr lang="en-ZA" sz="2800" dirty="0">
                <a:ea typeface="ＭＳ 明朝" charset="-128"/>
                <a:cs typeface="Times New Roman" charset="0"/>
              </a:rPr>
              <a:t>The respondents mostly agreed that monitoring was outstanding; followed by good and unsure.  A small number of respondents 29 believed that monitoring needs improvement and 19 responses believed that it was weak. There was 45, 1% representatives that agreed that monitoring was outstanding, 31, 7% believed that it was good and 10, 8% were unsure. There were 7, 5% that indicated that monitoring need improvement and 4, 9% indicated that it was poor.  </a:t>
            </a:r>
            <a:endParaRPr lang="en-GB" sz="2800" dirty="0">
              <a:effectLst/>
              <a:ea typeface="ＭＳ 明朝" charset="-128"/>
              <a:cs typeface="Times New Roman" charset="0"/>
            </a:endParaRPr>
          </a:p>
        </p:txBody>
      </p:sp>
    </p:spTree>
    <p:extLst>
      <p:ext uri="{BB962C8B-B14F-4D97-AF65-F5344CB8AC3E}">
        <p14:creationId xmlns:p14="http://schemas.microsoft.com/office/powerpoint/2010/main" val="70233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5994"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MONITORING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25</a:t>
            </a:fld>
            <a:endParaRPr lang="en-US"/>
          </a:p>
        </p:txBody>
      </p:sp>
      <p:graphicFrame>
        <p:nvGraphicFramePr>
          <p:cNvPr id="5" name="Chart 4"/>
          <p:cNvGraphicFramePr/>
          <p:nvPr>
            <p:extLst>
              <p:ext uri="{D42A27DB-BD31-4B8C-83A1-F6EECF244321}">
                <p14:modId xmlns:p14="http://schemas.microsoft.com/office/powerpoint/2010/main" val="214509399"/>
              </p:ext>
            </p:extLst>
          </p:nvPr>
        </p:nvGraphicFramePr>
        <p:xfrm>
          <a:off x="951873" y="972448"/>
          <a:ext cx="9945546" cy="56736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138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5994"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MANAGEMENT OF COMMITTEES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26</a:t>
            </a:fld>
            <a:endParaRPr lang="en-US"/>
          </a:p>
        </p:txBody>
      </p:sp>
      <p:sp>
        <p:nvSpPr>
          <p:cNvPr id="4" name="Rectangle 3"/>
          <p:cNvSpPr/>
          <p:nvPr/>
        </p:nvSpPr>
        <p:spPr>
          <a:xfrm>
            <a:off x="765994" y="1305342"/>
            <a:ext cx="11009694" cy="5262979"/>
          </a:xfrm>
          <a:prstGeom prst="rect">
            <a:avLst/>
          </a:prstGeom>
        </p:spPr>
        <p:txBody>
          <a:bodyPr wrap="square">
            <a:spAutoFit/>
          </a:bodyPr>
          <a:lstStyle/>
          <a:p>
            <a:pPr algn="just">
              <a:lnSpc>
                <a:spcPct val="150000"/>
              </a:lnSpc>
              <a:spcAft>
                <a:spcPts val="0"/>
              </a:spcAft>
            </a:pPr>
            <a:r>
              <a:rPr lang="en-ZA" sz="2800" dirty="0">
                <a:ea typeface="ＭＳ 明朝" charset="-128"/>
                <a:cs typeface="Times New Roman" charset="0"/>
              </a:rPr>
              <a:t>The management of the chamber committees’ assessment entails management of the composition, needs, chamber representation, management of alternates, vacancies, quorums, minutes amongst others. There were 756 responses that indicated that the management of the chambers was excellent on various areas (61,1%) and 275 responses indicated that it was good (22.2%) 136 responses was unsure (11%), while 41 responses indicated that it needs improvement and 30 responses indicated that it was weak (2,4%).</a:t>
            </a:r>
            <a:endParaRPr lang="en-GB" sz="2800" dirty="0">
              <a:effectLst/>
              <a:ea typeface="ＭＳ 明朝" charset="-128"/>
              <a:cs typeface="Times New Roman" charset="0"/>
            </a:endParaRPr>
          </a:p>
        </p:txBody>
      </p:sp>
    </p:spTree>
    <p:extLst>
      <p:ext uri="{BB962C8B-B14F-4D97-AF65-F5344CB8AC3E}">
        <p14:creationId xmlns:p14="http://schemas.microsoft.com/office/powerpoint/2010/main" val="527794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5994"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MANAGEMENT OF COMMITTEES </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27</a:t>
            </a:fld>
            <a:endParaRPr lang="en-US"/>
          </a:p>
        </p:txBody>
      </p:sp>
      <p:graphicFrame>
        <p:nvGraphicFramePr>
          <p:cNvPr id="5" name="Chart 4"/>
          <p:cNvGraphicFramePr/>
          <p:nvPr>
            <p:extLst>
              <p:ext uri="{D42A27DB-BD31-4B8C-83A1-F6EECF244321}">
                <p14:modId xmlns:p14="http://schemas.microsoft.com/office/powerpoint/2010/main" val="1899753793"/>
              </p:ext>
            </p:extLst>
          </p:nvPr>
        </p:nvGraphicFramePr>
        <p:xfrm>
          <a:off x="765994" y="934813"/>
          <a:ext cx="10429830" cy="56221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146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5994"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CHALLENGES</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28</a:t>
            </a:fld>
            <a:endParaRPr lang="en-US"/>
          </a:p>
        </p:txBody>
      </p:sp>
      <p:sp>
        <p:nvSpPr>
          <p:cNvPr id="2" name="Rectangle 1"/>
          <p:cNvSpPr/>
          <p:nvPr/>
        </p:nvSpPr>
        <p:spPr>
          <a:xfrm>
            <a:off x="765994" y="889844"/>
            <a:ext cx="9805362" cy="5632311"/>
          </a:xfrm>
          <a:prstGeom prst="rect">
            <a:avLst/>
          </a:prstGeom>
        </p:spPr>
        <p:txBody>
          <a:bodyPr wrap="square">
            <a:spAutoFit/>
          </a:bodyPr>
          <a:lstStyle/>
          <a:p>
            <a:pPr marL="342900" lvl="0" indent="-342900">
              <a:spcAft>
                <a:spcPts val="0"/>
              </a:spcAft>
              <a:buFont typeface="Wingdings" charset="2"/>
              <a:buChar char=""/>
            </a:pPr>
            <a:r>
              <a:rPr lang="en-ZA" sz="2400" dirty="0">
                <a:ea typeface="ＭＳ 明朝" charset="-128"/>
                <a:cs typeface="Times New Roman" charset="0"/>
              </a:rPr>
              <a:t>The chamber is run well but it is not  proactively making an impact on critical issues</a:t>
            </a:r>
            <a:endParaRPr lang="en-GB" sz="2400" dirty="0">
              <a:ea typeface="ＭＳ 明朝" charset="-128"/>
              <a:cs typeface="Times New Roman" charset="0"/>
            </a:endParaRPr>
          </a:p>
          <a:p>
            <a:pPr marL="342900" lvl="0" indent="-342900">
              <a:spcAft>
                <a:spcPts val="0"/>
              </a:spcAft>
              <a:buFont typeface="Wingdings" charset="2"/>
              <a:buChar char=""/>
            </a:pPr>
            <a:r>
              <a:rPr lang="en-ZA" sz="2400" dirty="0">
                <a:ea typeface="ＭＳ 明朝" charset="-128"/>
                <a:cs typeface="Times New Roman" charset="0"/>
              </a:rPr>
              <a:t>The members require training on certain aspects related to their performance as members such as project management, research training as well as monitoring, amongst others.</a:t>
            </a:r>
            <a:endParaRPr lang="en-GB" sz="2400" dirty="0">
              <a:ea typeface="ＭＳ 明朝" charset="-128"/>
              <a:cs typeface="Times New Roman" charset="0"/>
            </a:endParaRPr>
          </a:p>
          <a:p>
            <a:pPr marL="342900" lvl="0" indent="-342900">
              <a:spcAft>
                <a:spcPts val="0"/>
              </a:spcAft>
              <a:buFont typeface="Wingdings" charset="2"/>
              <a:buChar char=""/>
            </a:pPr>
            <a:r>
              <a:rPr lang="en-ZA" sz="2400" dirty="0">
                <a:ea typeface="ＭＳ 明朝" charset="-128"/>
                <a:cs typeface="Times New Roman" charset="0"/>
              </a:rPr>
              <a:t>Although there is a good representation in age groups, youth are not well represented.</a:t>
            </a:r>
            <a:endParaRPr lang="en-GB" sz="2400" dirty="0">
              <a:ea typeface="ＭＳ 明朝" charset="-128"/>
              <a:cs typeface="Times New Roman" charset="0"/>
            </a:endParaRPr>
          </a:p>
          <a:p>
            <a:pPr marL="342900" lvl="0" indent="-342900">
              <a:spcAft>
                <a:spcPts val="0"/>
              </a:spcAft>
              <a:buFont typeface="Wingdings" charset="2"/>
              <a:buChar char=""/>
            </a:pPr>
            <a:r>
              <a:rPr lang="en-ZA" sz="2400" dirty="0">
                <a:ea typeface="ＭＳ 明朝" charset="-128"/>
                <a:cs typeface="Times New Roman" charset="0"/>
              </a:rPr>
              <a:t>The representation of micro and small organisations is a challenge and they play a vital role as constituent members of merSETA.</a:t>
            </a:r>
            <a:endParaRPr lang="en-GB" sz="2400" dirty="0">
              <a:ea typeface="ＭＳ 明朝" charset="-128"/>
              <a:cs typeface="Times New Roman" charset="0"/>
            </a:endParaRPr>
          </a:p>
          <a:p>
            <a:pPr marL="342900" lvl="0" indent="-342900">
              <a:spcAft>
                <a:spcPts val="0"/>
              </a:spcAft>
              <a:buFont typeface="Wingdings" charset="2"/>
              <a:buChar char=""/>
            </a:pPr>
            <a:r>
              <a:rPr lang="en-ZA" sz="2400" dirty="0">
                <a:ea typeface="ＭＳ 明朝" charset="-128"/>
                <a:cs typeface="Times New Roman" charset="0"/>
              </a:rPr>
              <a:t>There is a low representation of females in chambers.</a:t>
            </a:r>
            <a:endParaRPr lang="en-GB" sz="2400" dirty="0">
              <a:ea typeface="ＭＳ 明朝" charset="-128"/>
              <a:cs typeface="Times New Roman" charset="0"/>
            </a:endParaRPr>
          </a:p>
          <a:p>
            <a:pPr marL="342900" lvl="0" indent="-342900">
              <a:spcAft>
                <a:spcPts val="0"/>
              </a:spcAft>
              <a:buFont typeface="Wingdings" charset="2"/>
              <a:buChar char=""/>
            </a:pPr>
            <a:r>
              <a:rPr lang="en-ZA" sz="2400" dirty="0">
                <a:ea typeface="ＭＳ 明朝" charset="-128"/>
                <a:cs typeface="Times New Roman" charset="0"/>
              </a:rPr>
              <a:t>Although the chamber members have higher qualifications, more should be done to encourage further studies for members to improve effectiveness and efficiency of members</a:t>
            </a:r>
            <a:endParaRPr lang="en-GB" sz="2400" dirty="0">
              <a:ea typeface="ＭＳ 明朝" charset="-128"/>
              <a:cs typeface="Times New Roman" charset="0"/>
            </a:endParaRPr>
          </a:p>
          <a:p>
            <a:pPr marL="342900" lvl="0" indent="-342900">
              <a:spcAft>
                <a:spcPts val="0"/>
              </a:spcAft>
              <a:buFont typeface="Wingdings" charset="2"/>
              <a:buChar char=""/>
            </a:pPr>
            <a:r>
              <a:rPr lang="en-ZA" sz="2400" dirty="0">
                <a:ea typeface="ＭＳ 明朝" charset="-128"/>
                <a:cs typeface="Times New Roman" charset="0"/>
              </a:rPr>
              <a:t>There should be a more equitable representation of race groups according to demographics of the country.</a:t>
            </a:r>
            <a:endParaRPr lang="en-GB" sz="2400" dirty="0">
              <a:effectLst/>
              <a:ea typeface="ＭＳ 明朝" charset="-128"/>
              <a:cs typeface="Times New Roman" charset="0"/>
            </a:endParaRPr>
          </a:p>
        </p:txBody>
      </p:sp>
    </p:spTree>
    <p:extLst>
      <p:ext uri="{BB962C8B-B14F-4D97-AF65-F5344CB8AC3E}">
        <p14:creationId xmlns:p14="http://schemas.microsoft.com/office/powerpoint/2010/main" val="375135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5994"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RECOMMENDATIONS</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29</a:t>
            </a:fld>
            <a:endParaRPr lang="en-US"/>
          </a:p>
        </p:txBody>
      </p:sp>
      <p:sp>
        <p:nvSpPr>
          <p:cNvPr id="2" name="Rectangle 1"/>
          <p:cNvSpPr/>
          <p:nvPr/>
        </p:nvSpPr>
        <p:spPr>
          <a:xfrm>
            <a:off x="446049" y="889844"/>
            <a:ext cx="10883589" cy="5632311"/>
          </a:xfrm>
          <a:prstGeom prst="rect">
            <a:avLst/>
          </a:prstGeom>
        </p:spPr>
        <p:txBody>
          <a:bodyPr wrap="square">
            <a:spAutoFit/>
          </a:bodyPr>
          <a:lstStyle/>
          <a:p>
            <a:pPr marL="342900" lvl="0" indent="-342900">
              <a:buFont typeface="Arial" charset="0"/>
              <a:buChar char="•"/>
            </a:pPr>
            <a:r>
              <a:rPr lang="en-ZA" sz="2400" dirty="0"/>
              <a:t>In order to accommodate all regions, </a:t>
            </a:r>
            <a:r>
              <a:rPr lang="en-ZA" sz="2400" dirty="0" smtClean="0"/>
              <a:t>(</a:t>
            </a:r>
            <a:r>
              <a:rPr lang="en-ZA" sz="2400" dirty="0"/>
              <a:t>MerSETA Chamber Committees) might have to increase numbers to 20 people 10 labour 10 employer</a:t>
            </a:r>
            <a:endParaRPr lang="en-GB" sz="2400" dirty="0"/>
          </a:p>
          <a:p>
            <a:pPr marL="342900" lvl="0" indent="-342900">
              <a:buFont typeface="Arial" charset="0"/>
              <a:buChar char="•"/>
            </a:pPr>
            <a:r>
              <a:rPr lang="en-ZA" sz="2400" dirty="0"/>
              <a:t>Involve chamber committee members in all led research and innovation projects</a:t>
            </a:r>
            <a:endParaRPr lang="en-GB" sz="2400" dirty="0"/>
          </a:p>
          <a:p>
            <a:pPr marL="342900" lvl="0" indent="-342900">
              <a:buFont typeface="Arial" charset="0"/>
              <a:buChar char="•"/>
            </a:pPr>
            <a:r>
              <a:rPr lang="en-ZA" sz="2400" dirty="0"/>
              <a:t>Knowledge and experience in project management, knowledge and experience  relevance to sector </a:t>
            </a:r>
            <a:r>
              <a:rPr lang="en-ZA" sz="2400" dirty="0" smtClean="0"/>
              <a:t>industry</a:t>
            </a:r>
            <a:endParaRPr lang="en-GB" sz="2400" dirty="0"/>
          </a:p>
          <a:p>
            <a:pPr marL="342900" lvl="0" indent="-342900">
              <a:buFont typeface="Arial" charset="0"/>
              <a:buChar char="•"/>
            </a:pPr>
            <a:r>
              <a:rPr lang="en-ZA" sz="2400" dirty="0"/>
              <a:t>Relevant support and training for these members in research methods, so that they may be able to provide correct assistance in the research projects</a:t>
            </a:r>
            <a:endParaRPr lang="en-GB" sz="2400" dirty="0"/>
          </a:p>
          <a:p>
            <a:pPr marL="342900" lvl="0" indent="-342900">
              <a:buFont typeface="Arial" charset="0"/>
              <a:buChar char="•"/>
            </a:pPr>
            <a:r>
              <a:rPr lang="en-ZA" sz="2400" dirty="0"/>
              <a:t>The sector should encourage youth to participate in the chambers for more representation of youth.</a:t>
            </a:r>
            <a:endParaRPr lang="en-GB" sz="2400" dirty="0"/>
          </a:p>
          <a:p>
            <a:pPr marL="342900" lvl="0" indent="-342900">
              <a:buFont typeface="Arial" charset="0"/>
              <a:buChar char="•"/>
            </a:pPr>
            <a:r>
              <a:rPr lang="en-ZA" sz="2400" dirty="0"/>
              <a:t>More female representation on the chamber should be encouraged by the sector.</a:t>
            </a:r>
            <a:endParaRPr lang="en-GB" sz="2400" dirty="0"/>
          </a:p>
          <a:p>
            <a:pPr marL="342900" lvl="0" indent="-342900">
              <a:buFont typeface="Arial" charset="0"/>
              <a:buChar char="•"/>
            </a:pPr>
            <a:r>
              <a:rPr lang="en-ZA" sz="2400" dirty="0"/>
              <a:t>The merSETA should encourage members of the chambers to further their studies through the offering of bursaries in fields where expertise is needed, this will not only enhance the capacity of merSETA but the sector as a whole.</a:t>
            </a:r>
            <a:endParaRPr lang="en-GB" sz="2400" dirty="0"/>
          </a:p>
          <a:p>
            <a:pPr marL="342900" lvl="0" indent="-342900">
              <a:buFont typeface="Arial" charset="0"/>
              <a:buChar char="•"/>
            </a:pPr>
            <a:r>
              <a:rPr lang="en-ZA" sz="2400" dirty="0"/>
              <a:t>The merSETA should call for members which is in line with NSDS as well as the demographics of the country. </a:t>
            </a:r>
            <a:endParaRPr lang="en-GB" sz="2400" dirty="0"/>
          </a:p>
        </p:txBody>
      </p:sp>
    </p:spTree>
    <p:extLst>
      <p:ext uri="{BB962C8B-B14F-4D97-AF65-F5344CB8AC3E}">
        <p14:creationId xmlns:p14="http://schemas.microsoft.com/office/powerpoint/2010/main" val="2052604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1" y="196103"/>
            <a:ext cx="10131425" cy="1456267"/>
          </a:xfrm>
        </p:spPr>
        <p:txBody>
          <a:bodyPr>
            <a:normAutofit/>
          </a:bodyPr>
          <a:lstStyle/>
          <a:p>
            <a:r>
              <a:rPr lang="en-ZA" sz="3200" b="1" dirty="0" smtClean="0"/>
              <a:t>INTRODUCTION</a:t>
            </a:r>
            <a:endParaRPr lang="en-ZA" sz="3200" b="1" dirty="0"/>
          </a:p>
        </p:txBody>
      </p:sp>
      <p:sp>
        <p:nvSpPr>
          <p:cNvPr id="2" name="Content Placeholder 1"/>
          <p:cNvSpPr>
            <a:spLocks noGrp="1"/>
          </p:cNvSpPr>
          <p:nvPr>
            <p:ph idx="1"/>
          </p:nvPr>
        </p:nvSpPr>
        <p:spPr>
          <a:xfrm>
            <a:off x="373567" y="646772"/>
            <a:ext cx="11290609" cy="4787590"/>
          </a:xfrm>
        </p:spPr>
        <p:txBody>
          <a:bodyPr>
            <a:normAutofit/>
          </a:bodyPr>
          <a:lstStyle/>
          <a:p>
            <a:pPr marL="0" indent="0" algn="just">
              <a:buNone/>
            </a:pPr>
            <a:r>
              <a:rPr lang="en-US" sz="3200" dirty="0"/>
              <a:t>The research entailed a detailed investigation of the key and salient areas assigned to merSETA Chamber Committee members in the performance their roles and functions. The research further explored their demographics in order to establish their age, gender, race, experience and their educational background in an effort to understand their profile status.</a:t>
            </a:r>
            <a:endParaRPr lang="en-GB" sz="3200" dirty="0"/>
          </a:p>
        </p:txBody>
      </p:sp>
      <p:sp>
        <p:nvSpPr>
          <p:cNvPr id="3" name="Slide Number Placeholder 2"/>
          <p:cNvSpPr>
            <a:spLocks noGrp="1"/>
          </p:cNvSpPr>
          <p:nvPr>
            <p:ph type="sldNum" sz="quarter" idx="12"/>
          </p:nvPr>
        </p:nvSpPr>
        <p:spPr/>
        <p:txBody>
          <a:bodyPr/>
          <a:lstStyle/>
          <a:p>
            <a:fld id="{4C51E20A-6A21-4995-AA94-2DDFB541D5CA}" type="slidenum">
              <a:rPr lang="en-US" smtClean="0"/>
              <a:pPr/>
              <a:t>3</a:t>
            </a:fld>
            <a:endParaRPr lang="en-US"/>
          </a:p>
        </p:txBody>
      </p:sp>
    </p:spTree>
    <p:extLst>
      <p:ext uri="{BB962C8B-B14F-4D97-AF65-F5344CB8AC3E}">
        <p14:creationId xmlns:p14="http://schemas.microsoft.com/office/powerpoint/2010/main" val="127958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5994" y="-213777"/>
            <a:ext cx="10131425" cy="1456267"/>
          </a:xfrm>
        </p:spPr>
        <p:txBody>
          <a:bodyPr>
            <a:normAutofit/>
          </a:bodyPr>
          <a:lstStyle/>
          <a:p>
            <a:pPr lvl="0" defTabSz="914400" eaLnBrk="0" fontAlgn="base" hangingPunct="0">
              <a:spcAft>
                <a:spcPct val="0"/>
              </a:spcAft>
            </a:pPr>
            <a:r>
              <a:rPr lang="en-US" altLang="en-US" sz="3200" cap="none" dirty="0" smtClean="0" bmk="">
                <a:ln>
                  <a:noFill/>
                </a:ln>
                <a:latin typeface="Arial" charset="0"/>
                <a:ea typeface="Cambria" charset="0"/>
              </a:rPr>
              <a:t>CONCLUSION</a:t>
            </a:r>
            <a:endParaRPr lang="en-US" altLang="en-US" sz="3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30</a:t>
            </a:fld>
            <a:endParaRPr lang="en-US"/>
          </a:p>
        </p:txBody>
      </p:sp>
      <p:sp>
        <p:nvSpPr>
          <p:cNvPr id="2" name="Rectangle 1"/>
          <p:cNvSpPr/>
          <p:nvPr/>
        </p:nvSpPr>
        <p:spPr>
          <a:xfrm>
            <a:off x="765994" y="956751"/>
            <a:ext cx="10883589" cy="4031873"/>
          </a:xfrm>
          <a:prstGeom prst="rect">
            <a:avLst/>
          </a:prstGeom>
        </p:spPr>
        <p:txBody>
          <a:bodyPr wrap="square">
            <a:spAutoFit/>
          </a:bodyPr>
          <a:lstStyle/>
          <a:p>
            <a:pPr lvl="0" algn="just"/>
            <a:r>
              <a:rPr lang="en-ZA" sz="3200" dirty="0"/>
              <a:t>T</a:t>
            </a:r>
            <a:r>
              <a:rPr lang="en-ZA" sz="3200" dirty="0" smtClean="0"/>
              <a:t>he </a:t>
            </a:r>
            <a:r>
              <a:rPr lang="en-ZA" sz="3200" dirty="0"/>
              <a:t>chamber assessment is an important task that allows the reflection and review of all the activities conducted during the year. It also gives merSETA the opportunity to re-evaluate the chambers functionality and to make recommendations to the Board based on the chamber self-evaluation assessment. It assists in the review whether individual member are meeting the </a:t>
            </a:r>
            <a:r>
              <a:rPr lang="en-ZA" sz="3200" dirty="0" smtClean="0"/>
              <a:t>requirements </a:t>
            </a:r>
            <a:r>
              <a:rPr lang="en-ZA" sz="3200" dirty="0"/>
              <a:t>and whether they have sufficient </a:t>
            </a:r>
            <a:r>
              <a:rPr lang="en-ZA" sz="3200" dirty="0" smtClean="0"/>
              <a:t>capacity </a:t>
            </a:r>
            <a:r>
              <a:rPr lang="en-ZA" sz="3200" dirty="0"/>
              <a:t>going forward. </a:t>
            </a:r>
            <a:endParaRPr lang="en-GB" sz="3200" dirty="0"/>
          </a:p>
        </p:txBody>
      </p:sp>
    </p:spTree>
    <p:extLst>
      <p:ext uri="{BB962C8B-B14F-4D97-AF65-F5344CB8AC3E}">
        <p14:creationId xmlns:p14="http://schemas.microsoft.com/office/powerpoint/2010/main" val="122328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934007" y="2396689"/>
            <a:ext cx="6917916" cy="1456267"/>
          </a:xfrm>
        </p:spPr>
        <p:txBody>
          <a:bodyPr>
            <a:noAutofit/>
          </a:bodyPr>
          <a:lstStyle/>
          <a:p>
            <a:pPr lvl="0" defTabSz="914400" eaLnBrk="0" fontAlgn="base" hangingPunct="0">
              <a:spcAft>
                <a:spcPct val="0"/>
              </a:spcAft>
            </a:pPr>
            <a:r>
              <a:rPr lang="en-US" altLang="en-US" sz="7200" cap="none" smtClean="0" bmk="">
                <a:ln>
                  <a:noFill/>
                </a:ln>
                <a:latin typeface="Arial" charset="0"/>
                <a:ea typeface="Cambria" charset="0"/>
              </a:rPr>
              <a:t>THANK YOU</a:t>
            </a:r>
            <a:endParaRPr lang="en-US" altLang="en-US" sz="7200" cap="none" dirty="0" bmk="">
              <a:ln>
                <a:noFill/>
              </a:ln>
              <a:latin typeface="Arial" charset="0"/>
              <a:ea typeface="Cambria" charset="0"/>
            </a:endParaRPr>
          </a:p>
        </p:txBody>
      </p:sp>
      <p:sp>
        <p:nvSpPr>
          <p:cNvPr id="3" name="Slide Number Placeholder 2"/>
          <p:cNvSpPr>
            <a:spLocks noGrp="1"/>
          </p:cNvSpPr>
          <p:nvPr>
            <p:ph type="sldNum" sz="quarter" idx="12"/>
          </p:nvPr>
        </p:nvSpPr>
        <p:spPr/>
        <p:txBody>
          <a:bodyPr/>
          <a:lstStyle/>
          <a:p>
            <a:fld id="{4C51E20A-6A21-4995-AA94-2DDFB541D5CA}" type="slidenum">
              <a:rPr lang="en-US" smtClean="0"/>
              <a:pPr/>
              <a:t>31</a:t>
            </a:fld>
            <a:endParaRPr lang="en-US"/>
          </a:p>
        </p:txBody>
      </p:sp>
    </p:spTree>
    <p:extLst>
      <p:ext uri="{BB962C8B-B14F-4D97-AF65-F5344CB8AC3E}">
        <p14:creationId xmlns:p14="http://schemas.microsoft.com/office/powerpoint/2010/main" val="55464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4869" y="0"/>
            <a:ext cx="10131425" cy="1456267"/>
          </a:xfrm>
        </p:spPr>
        <p:txBody>
          <a:bodyPr>
            <a:normAutofit/>
          </a:bodyPr>
          <a:lstStyle/>
          <a:p>
            <a:r>
              <a:rPr lang="en-ZA" sz="3200" dirty="0" smtClean="0"/>
              <a:t>INTRODUCTION</a:t>
            </a:r>
            <a:endParaRPr lang="en-ZA" sz="3200" dirty="0"/>
          </a:p>
        </p:txBody>
      </p:sp>
      <p:sp>
        <p:nvSpPr>
          <p:cNvPr id="3" name="Slide Number Placeholder 2"/>
          <p:cNvSpPr>
            <a:spLocks noGrp="1"/>
          </p:cNvSpPr>
          <p:nvPr>
            <p:ph type="sldNum" sz="quarter" idx="12"/>
          </p:nvPr>
        </p:nvSpPr>
        <p:spPr/>
        <p:txBody>
          <a:bodyPr/>
          <a:lstStyle/>
          <a:p>
            <a:fld id="{4C51E20A-6A21-4995-AA94-2DDFB541D5CA}" type="slidenum">
              <a:rPr lang="en-US" smtClean="0"/>
              <a:pPr/>
              <a:t>4</a:t>
            </a:fld>
            <a:endParaRPr lang="en-US"/>
          </a:p>
        </p:txBody>
      </p:sp>
      <p:sp>
        <p:nvSpPr>
          <p:cNvPr id="4" name="Rectangle 2"/>
          <p:cNvSpPr>
            <a:spLocks noChangeArrowheads="1"/>
          </p:cNvSpPr>
          <p:nvPr/>
        </p:nvSpPr>
        <p:spPr bwMode="auto">
          <a:xfrm>
            <a:off x="334869" y="1044809"/>
            <a:ext cx="1201873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rPr>
              <a:t>To assist in assessing the effectiveness of the Chamber committees, the research was </a:t>
            </a:r>
            <a:endParaRPr kumimoji="0" lang="en-US" altLang="en-US" sz="24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charset="0"/>
              </a:rPr>
              <a:t>conducted on</a:t>
            </a:r>
            <a:r>
              <a:rPr kumimoji="0" lang="en-US" altLang="en-US" sz="2400" b="0" i="0" u="none" strike="noStrike" cap="none" normalizeH="0" dirty="0" smtClean="0">
                <a:ln>
                  <a:noFill/>
                </a:ln>
                <a:solidFill>
                  <a:schemeClr val="tx1"/>
                </a:solidFill>
                <a:effectLst/>
                <a:latin typeface="Arial" charset="0"/>
              </a:rPr>
              <a:t> </a:t>
            </a:r>
            <a:r>
              <a:rPr kumimoji="0" lang="en-US" altLang="en-US" sz="2400" b="0" i="0" u="none" strike="noStrike" cap="none" normalizeH="0" baseline="0" dirty="0" smtClean="0">
                <a:ln>
                  <a:noFill/>
                </a:ln>
                <a:solidFill>
                  <a:schemeClr val="tx1"/>
                </a:solidFill>
                <a:effectLst/>
                <a:latin typeface="Arial" charset="0"/>
              </a:rPr>
              <a:t>the </a:t>
            </a:r>
            <a:r>
              <a:rPr kumimoji="0" lang="en-US" altLang="en-US" sz="2400" b="0" i="0" u="none" strike="noStrike" cap="none" normalizeH="0" baseline="0" dirty="0">
                <a:ln>
                  <a:noFill/>
                </a:ln>
                <a:solidFill>
                  <a:schemeClr val="tx1"/>
                </a:solidFill>
                <a:effectLst/>
                <a:latin typeface="Arial" charset="0"/>
              </a:rPr>
              <a:t>following dates and areas provincially.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p:txBody>
      </p:sp>
      <p:graphicFrame>
        <p:nvGraphicFramePr>
          <p:cNvPr id="6" name="Diagram 5"/>
          <p:cNvGraphicFramePr/>
          <p:nvPr>
            <p:extLst>
              <p:ext uri="{D42A27DB-BD31-4B8C-83A1-F6EECF244321}">
                <p14:modId xmlns:p14="http://schemas.microsoft.com/office/powerpoint/2010/main" val="1903584667"/>
              </p:ext>
            </p:extLst>
          </p:nvPr>
        </p:nvGraphicFramePr>
        <p:xfrm>
          <a:off x="3755405" y="1998546"/>
          <a:ext cx="6510655" cy="47199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3"/>
          <p:cNvSpPr>
            <a:spLocks noChangeArrowheads="1"/>
          </p:cNvSpPr>
          <p:nvPr/>
        </p:nvSpPr>
        <p:spPr bwMode="auto">
          <a:xfrm>
            <a:off x="0" y="5181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69363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9443" y="100525"/>
            <a:ext cx="10131425" cy="1456267"/>
          </a:xfrm>
        </p:spPr>
        <p:txBody>
          <a:bodyPr>
            <a:normAutofit/>
          </a:bodyPr>
          <a:lstStyle/>
          <a:p>
            <a:pPr lvl="2"/>
            <a:r>
              <a:rPr lang="en-US" sz="3200" smtClean="0"/>
              <a:t>BOARD EVALUATIONS</a:t>
            </a:r>
            <a:endParaRPr lang="en-ZA" sz="3200" dirty="0"/>
          </a:p>
        </p:txBody>
      </p:sp>
      <p:sp>
        <p:nvSpPr>
          <p:cNvPr id="2" name="Content Placeholder 1"/>
          <p:cNvSpPr>
            <a:spLocks noGrp="1"/>
          </p:cNvSpPr>
          <p:nvPr>
            <p:ph idx="1"/>
          </p:nvPr>
        </p:nvSpPr>
        <p:spPr>
          <a:xfrm>
            <a:off x="619443" y="1556792"/>
            <a:ext cx="10799406" cy="4602164"/>
          </a:xfrm>
        </p:spPr>
        <p:txBody>
          <a:bodyPr>
            <a:noAutofit/>
          </a:bodyPr>
          <a:lstStyle/>
          <a:p>
            <a:pPr algn="just"/>
            <a:r>
              <a:rPr lang="en-ZA" sz="2800" dirty="0"/>
              <a:t>Regular board evaluations helps ensure that board standards are maintained and the corporation is capable of ensuring long-term viability and credibility. This is true for both for-profit and not-for-profit Boards of directors. Board evaluations can assess the board’s collective knowledge base, ability, and commitment to fulfilling their responsibilities. This includes a solid understanding of the responsibilities of the board of directors under all relevant legislation, the expectations of the Government, and the environment in which the corporation functions.</a:t>
            </a:r>
            <a:endParaRPr lang="en-GB" sz="2800" dirty="0"/>
          </a:p>
        </p:txBody>
      </p:sp>
      <p:sp>
        <p:nvSpPr>
          <p:cNvPr id="3" name="Slide Number Placeholder 2"/>
          <p:cNvSpPr>
            <a:spLocks noGrp="1"/>
          </p:cNvSpPr>
          <p:nvPr>
            <p:ph type="sldNum" sz="quarter" idx="12"/>
          </p:nvPr>
        </p:nvSpPr>
        <p:spPr/>
        <p:txBody>
          <a:bodyPr/>
          <a:lstStyle/>
          <a:p>
            <a:fld id="{4C51E20A-6A21-4995-AA94-2DDFB541D5CA}" type="slidenum">
              <a:rPr lang="en-US" smtClean="0"/>
              <a:pPr/>
              <a:t>5</a:t>
            </a:fld>
            <a:endParaRPr lang="en-US"/>
          </a:p>
        </p:txBody>
      </p:sp>
    </p:spTree>
    <p:extLst>
      <p:ext uri="{BB962C8B-B14F-4D97-AF65-F5344CB8AC3E}">
        <p14:creationId xmlns:p14="http://schemas.microsoft.com/office/powerpoint/2010/main" val="1863753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7" y="100525"/>
            <a:ext cx="10131425" cy="1456267"/>
          </a:xfrm>
        </p:spPr>
        <p:txBody>
          <a:bodyPr>
            <a:normAutofit/>
          </a:bodyPr>
          <a:lstStyle/>
          <a:p>
            <a:pPr lvl="2"/>
            <a:r>
              <a:rPr lang="en-US" sz="3200" smtClean="0"/>
              <a:t>ROLE AND FUNCTIONS OF CHAMBER COMMITTEE MEMBERS</a:t>
            </a:r>
            <a:endParaRPr lang="en-ZA" sz="3200" dirty="0"/>
          </a:p>
        </p:txBody>
      </p:sp>
      <p:sp>
        <p:nvSpPr>
          <p:cNvPr id="2" name="Content Placeholder 1"/>
          <p:cNvSpPr>
            <a:spLocks noGrp="1"/>
          </p:cNvSpPr>
          <p:nvPr>
            <p:ph idx="1"/>
          </p:nvPr>
        </p:nvSpPr>
        <p:spPr>
          <a:xfrm>
            <a:off x="685801" y="1556792"/>
            <a:ext cx="10755350" cy="4602164"/>
          </a:xfrm>
        </p:spPr>
        <p:txBody>
          <a:bodyPr>
            <a:noAutofit/>
          </a:bodyPr>
          <a:lstStyle/>
          <a:p>
            <a:pPr marL="0" indent="0" algn="just">
              <a:buNone/>
            </a:pPr>
            <a:r>
              <a:rPr lang="en-US" sz="2800" dirty="0"/>
              <a:t>A chamber committee member’s basic role and function is to regularly attend meetings of the committee and work toward the fulfillment of the committee’s objectives. </a:t>
            </a:r>
            <a:endParaRPr lang="en-GB" sz="2800" dirty="0"/>
          </a:p>
          <a:p>
            <a:pPr marL="0" indent="0" algn="just">
              <a:buNone/>
            </a:pPr>
            <a:r>
              <a:rPr lang="en-US" sz="2800" dirty="0"/>
              <a:t>Specific responsibilities include: </a:t>
            </a:r>
            <a:endParaRPr lang="en-GB" sz="2800" dirty="0"/>
          </a:p>
          <a:p>
            <a:pPr lvl="0" algn="just">
              <a:buFont typeface="Arial" charset="0"/>
              <a:buChar char="•"/>
            </a:pPr>
            <a:r>
              <a:rPr lang="en-US" sz="2800" dirty="0"/>
              <a:t>Attend committee meetings </a:t>
            </a:r>
            <a:endParaRPr lang="en-GB" sz="2800" dirty="0"/>
          </a:p>
          <a:p>
            <a:pPr lvl="0" algn="just">
              <a:buFont typeface="Arial" charset="0"/>
              <a:buChar char="•"/>
            </a:pPr>
            <a:r>
              <a:rPr lang="en-US" sz="2800" dirty="0"/>
              <a:t>Carry out individual assignments made by the committee chair </a:t>
            </a:r>
            <a:endParaRPr lang="en-GB" sz="2800" dirty="0"/>
          </a:p>
          <a:p>
            <a:pPr lvl="0" algn="just">
              <a:buFont typeface="Arial" charset="0"/>
              <a:buChar char="•"/>
            </a:pPr>
            <a:r>
              <a:rPr lang="en-US" sz="2800" dirty="0"/>
              <a:t>Participate in committee discussions and decisions</a:t>
            </a:r>
            <a:endParaRPr lang="en-GB" sz="2800" dirty="0"/>
          </a:p>
          <a:p>
            <a:pPr lvl="0" algn="just">
              <a:buFont typeface="Arial" charset="0"/>
              <a:buChar char="•"/>
            </a:pPr>
            <a:r>
              <a:rPr lang="en-US" sz="2800" dirty="0"/>
              <a:t>Review all material prior to meetings</a:t>
            </a:r>
            <a:endParaRPr lang="en-GB" sz="2800" dirty="0"/>
          </a:p>
          <a:p>
            <a:pPr lvl="0" algn="just">
              <a:buFont typeface="Arial" charset="0"/>
              <a:buChar char="•"/>
            </a:pPr>
            <a:r>
              <a:rPr lang="en-US" sz="2800" dirty="0"/>
              <a:t>Attend appropriate chamber functions and events</a:t>
            </a:r>
            <a:endParaRPr lang="en-GB" sz="2800" dirty="0"/>
          </a:p>
        </p:txBody>
      </p:sp>
      <p:sp>
        <p:nvSpPr>
          <p:cNvPr id="3" name="Slide Number Placeholder 2"/>
          <p:cNvSpPr>
            <a:spLocks noGrp="1"/>
          </p:cNvSpPr>
          <p:nvPr>
            <p:ph type="sldNum" sz="quarter" idx="12"/>
          </p:nvPr>
        </p:nvSpPr>
        <p:spPr/>
        <p:txBody>
          <a:bodyPr/>
          <a:lstStyle/>
          <a:p>
            <a:fld id="{4C51E20A-6A21-4995-AA94-2DDFB541D5CA}" type="slidenum">
              <a:rPr lang="en-US" smtClean="0"/>
              <a:pPr/>
              <a:t>6</a:t>
            </a:fld>
            <a:endParaRPr lang="en-US"/>
          </a:p>
        </p:txBody>
      </p:sp>
    </p:spTree>
    <p:extLst>
      <p:ext uri="{BB962C8B-B14F-4D97-AF65-F5344CB8AC3E}">
        <p14:creationId xmlns:p14="http://schemas.microsoft.com/office/powerpoint/2010/main" val="1472137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9443" y="341970"/>
            <a:ext cx="10131425" cy="1456267"/>
          </a:xfrm>
        </p:spPr>
        <p:txBody>
          <a:bodyPr>
            <a:normAutofit/>
          </a:bodyPr>
          <a:lstStyle/>
          <a:p>
            <a:pPr lvl="2"/>
            <a:r>
              <a:rPr lang="en-US" sz="3200" dirty="0" smtClean="0"/>
              <a:t>CHAMBER COMMITTEE MEMBERS ATTENDANCE</a:t>
            </a:r>
            <a:endParaRPr lang="en-ZA" sz="3200" dirty="0"/>
          </a:p>
        </p:txBody>
      </p:sp>
      <p:sp>
        <p:nvSpPr>
          <p:cNvPr id="3" name="Slide Number Placeholder 2"/>
          <p:cNvSpPr>
            <a:spLocks noGrp="1"/>
          </p:cNvSpPr>
          <p:nvPr>
            <p:ph type="sldNum" sz="quarter" idx="12"/>
          </p:nvPr>
        </p:nvSpPr>
        <p:spPr/>
        <p:txBody>
          <a:bodyPr/>
          <a:lstStyle/>
          <a:p>
            <a:fld id="{4C51E20A-6A21-4995-AA94-2DDFB541D5CA}" type="slidenum">
              <a:rPr lang="en-US" smtClean="0"/>
              <a:pPr/>
              <a:t>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417654295"/>
              </p:ext>
            </p:extLst>
          </p:nvPr>
        </p:nvGraphicFramePr>
        <p:xfrm>
          <a:off x="802885" y="1798235"/>
          <a:ext cx="10571358" cy="4450164"/>
        </p:xfrm>
        <a:graphic>
          <a:graphicData uri="http://schemas.openxmlformats.org/drawingml/2006/table">
            <a:tbl>
              <a:tblPr firstRow="1" firstCol="1" bandRow="1">
                <a:tableStyleId>{5C22544A-7EE6-4342-B048-85BDC9FD1C3A}</a:tableStyleId>
              </a:tblPr>
              <a:tblGrid>
                <a:gridCol w="2054885"/>
                <a:gridCol w="2186271"/>
                <a:gridCol w="1274449"/>
                <a:gridCol w="1677806"/>
                <a:gridCol w="1571382"/>
                <a:gridCol w="1806565"/>
              </a:tblGrid>
              <a:tr h="741694">
                <a:tc>
                  <a:txBody>
                    <a:bodyPr/>
                    <a:lstStyle/>
                    <a:p>
                      <a:pPr>
                        <a:lnSpc>
                          <a:spcPct val="150000"/>
                        </a:lnSpc>
                        <a:spcAft>
                          <a:spcPts val="0"/>
                        </a:spcAft>
                      </a:pPr>
                      <a:r>
                        <a:rPr lang="en-US" sz="1200">
                          <a:effectLst/>
                        </a:rPr>
                        <a:t>DATE</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CHAMBER</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TOTAL</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PRESENT</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ABSENT</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Ex-officio</a:t>
                      </a:r>
                      <a:endParaRPr lang="en-GB" sz="1200">
                        <a:effectLst/>
                        <a:latin typeface="Calibri" charset="0"/>
                        <a:ea typeface="ＭＳ 明朝" charset="-128"/>
                        <a:cs typeface="Times New Roman" charset="0"/>
                      </a:endParaRPr>
                    </a:p>
                  </a:txBody>
                  <a:tcPr marL="68580" marR="68580" marT="0" marB="0"/>
                </a:tc>
              </a:tr>
              <a:tr h="741694">
                <a:tc>
                  <a:txBody>
                    <a:bodyPr/>
                    <a:lstStyle/>
                    <a:p>
                      <a:pPr>
                        <a:lnSpc>
                          <a:spcPct val="150000"/>
                        </a:lnSpc>
                        <a:spcAft>
                          <a:spcPts val="0"/>
                        </a:spcAft>
                      </a:pPr>
                      <a:r>
                        <a:rPr lang="en-US" sz="1200">
                          <a:effectLst/>
                        </a:rPr>
                        <a:t>30/10/2017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METAL</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12=60%</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8=40%</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4</a:t>
                      </a:r>
                      <a:endParaRPr lang="en-GB" sz="1200">
                        <a:effectLst/>
                        <a:latin typeface="Calibri" charset="0"/>
                        <a:ea typeface="ＭＳ 明朝" charset="-128"/>
                        <a:cs typeface="Times New Roman" charset="0"/>
                      </a:endParaRPr>
                    </a:p>
                  </a:txBody>
                  <a:tcPr marL="68580" marR="68580" marT="0" marB="0"/>
                </a:tc>
              </a:tr>
              <a:tr h="741694">
                <a:tc>
                  <a:txBody>
                    <a:bodyPr/>
                    <a:lstStyle/>
                    <a:p>
                      <a:pPr>
                        <a:lnSpc>
                          <a:spcPct val="150000"/>
                        </a:lnSpc>
                        <a:spcAft>
                          <a:spcPts val="0"/>
                        </a:spcAft>
                      </a:pPr>
                      <a:r>
                        <a:rPr lang="en-US" sz="1200">
                          <a:effectLst/>
                        </a:rPr>
                        <a:t>02/11/2017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dirty="0">
                          <a:effectLst/>
                        </a:rPr>
                        <a:t>MOTOR</a:t>
                      </a:r>
                      <a:endParaRPr lang="en-GB" sz="1200" dirty="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21</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12=57%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9=43%</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5</a:t>
                      </a:r>
                      <a:endParaRPr lang="en-GB" sz="1200">
                        <a:effectLst/>
                        <a:latin typeface="Calibri" charset="0"/>
                        <a:ea typeface="ＭＳ 明朝" charset="-128"/>
                        <a:cs typeface="Times New Roman" charset="0"/>
                      </a:endParaRPr>
                    </a:p>
                  </a:txBody>
                  <a:tcPr marL="68580" marR="68580" marT="0" marB="0"/>
                </a:tc>
              </a:tr>
              <a:tr h="741694">
                <a:tc>
                  <a:txBody>
                    <a:bodyPr/>
                    <a:lstStyle/>
                    <a:p>
                      <a:pPr>
                        <a:lnSpc>
                          <a:spcPct val="150000"/>
                        </a:lnSpc>
                        <a:spcAft>
                          <a:spcPts val="0"/>
                        </a:spcAft>
                      </a:pPr>
                      <a:r>
                        <a:rPr lang="en-US" sz="1200">
                          <a:effectLst/>
                        </a:rPr>
                        <a:t>08/11/2017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PLASTIC</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11=65%</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6=35%</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3</a:t>
                      </a:r>
                      <a:endParaRPr lang="en-GB" sz="1200">
                        <a:effectLst/>
                        <a:latin typeface="Calibri" charset="0"/>
                        <a:ea typeface="ＭＳ 明朝" charset="-128"/>
                        <a:cs typeface="Times New Roman" charset="0"/>
                      </a:endParaRPr>
                    </a:p>
                  </a:txBody>
                  <a:tcPr marL="68580" marR="68580" marT="0" marB="0"/>
                </a:tc>
              </a:tr>
              <a:tr h="741694">
                <a:tc>
                  <a:txBody>
                    <a:bodyPr/>
                    <a:lstStyle/>
                    <a:p>
                      <a:pPr>
                        <a:lnSpc>
                          <a:spcPct val="150000"/>
                        </a:lnSpc>
                        <a:spcAft>
                          <a:spcPts val="0"/>
                        </a:spcAft>
                      </a:pPr>
                      <a:r>
                        <a:rPr lang="en-US" sz="1200">
                          <a:effectLst/>
                        </a:rPr>
                        <a:t>17/11/2017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NEW TYRE</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16</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14=87,5%</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2=12,5%</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3</a:t>
                      </a:r>
                      <a:endParaRPr lang="en-GB" sz="1200">
                        <a:effectLst/>
                        <a:latin typeface="Calibri" charset="0"/>
                        <a:ea typeface="ＭＳ 明朝" charset="-128"/>
                        <a:cs typeface="Times New Roman" charset="0"/>
                      </a:endParaRPr>
                    </a:p>
                  </a:txBody>
                  <a:tcPr marL="68580" marR="68580" marT="0" marB="0"/>
                </a:tc>
              </a:tr>
              <a:tr h="741694">
                <a:tc>
                  <a:txBody>
                    <a:bodyPr/>
                    <a:lstStyle/>
                    <a:p>
                      <a:pPr>
                        <a:lnSpc>
                          <a:spcPct val="150000"/>
                        </a:lnSpc>
                        <a:spcAft>
                          <a:spcPts val="0"/>
                        </a:spcAft>
                      </a:pPr>
                      <a:r>
                        <a:rPr lang="en-US" sz="1200">
                          <a:effectLst/>
                        </a:rPr>
                        <a:t>24/11/2017</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AUTOMOBILE</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21</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16=76%</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a:effectLst/>
                        </a:rPr>
                        <a:t>5=24%</a:t>
                      </a:r>
                      <a:endParaRPr lang="en-GB" sz="1200">
                        <a:effectLst/>
                        <a:latin typeface="Calibri" charset="0"/>
                        <a:ea typeface="ＭＳ 明朝" charset="-128"/>
                        <a:cs typeface="Times New Roman" charset="0"/>
                      </a:endParaRPr>
                    </a:p>
                  </a:txBody>
                  <a:tcPr marL="68580" marR="68580" marT="0" marB="0"/>
                </a:tc>
                <a:tc>
                  <a:txBody>
                    <a:bodyPr/>
                    <a:lstStyle/>
                    <a:p>
                      <a:pPr>
                        <a:lnSpc>
                          <a:spcPct val="150000"/>
                        </a:lnSpc>
                        <a:spcAft>
                          <a:spcPts val="0"/>
                        </a:spcAft>
                      </a:pPr>
                      <a:r>
                        <a:rPr lang="en-US" sz="1200" dirty="0">
                          <a:effectLst/>
                        </a:rPr>
                        <a:t>4</a:t>
                      </a:r>
                      <a:endParaRPr lang="en-GB" sz="1200" dirty="0">
                        <a:effectLst/>
                        <a:latin typeface="Calibri" charset="0"/>
                        <a:ea typeface="ＭＳ 明朝" charset="-128"/>
                        <a:cs typeface="Times New Roman" charset="0"/>
                      </a:endParaRPr>
                    </a:p>
                  </a:txBody>
                  <a:tcPr marL="68580" marR="68580" marT="0" marB="0"/>
                </a:tc>
              </a:tr>
            </a:tbl>
          </a:graphicData>
        </a:graphic>
      </p:graphicFrame>
    </p:spTree>
    <p:extLst>
      <p:ext uri="{BB962C8B-B14F-4D97-AF65-F5344CB8AC3E}">
        <p14:creationId xmlns:p14="http://schemas.microsoft.com/office/powerpoint/2010/main" val="1051529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C51E20A-6A21-4995-AA94-2DDFB541D5CA}" type="slidenum">
              <a:rPr lang="en-US" smtClean="0"/>
              <a:pPr/>
              <a:t>8</a:t>
            </a:fld>
            <a:endParaRPr lang="en-US"/>
          </a:p>
        </p:txBody>
      </p:sp>
      <p:sp>
        <p:nvSpPr>
          <p:cNvPr id="5" name="Rectangle 1"/>
          <p:cNvSpPr>
            <a:spLocks noChangeArrowheads="1"/>
          </p:cNvSpPr>
          <p:nvPr/>
        </p:nvSpPr>
        <p:spPr bwMode="auto">
          <a:xfrm>
            <a:off x="619444" y="1208219"/>
            <a:ext cx="11156244" cy="525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9981" tIns="80937"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800" i="0" u="none" strike="noStrike" cap="none" normalizeH="0" baseline="0" dirty="0">
              <a:ln>
                <a:noFill/>
              </a:ln>
              <a:solidFill>
                <a:schemeClr val="tx1"/>
              </a:solidFill>
              <a:effectLst/>
              <a:ea typeface="Cambria"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i="0" u="none" strike="noStrike" cap="none" normalizeH="0" baseline="0" dirty="0">
                <a:ln>
                  <a:noFill/>
                </a:ln>
                <a:solidFill>
                  <a:schemeClr val="tx1"/>
                </a:solidFill>
                <a:effectLst/>
              </a:rPr>
              <a:t>The attendance of chamber committee members is crucial for the effective functioning of a chamber. According to the above illustrated </a:t>
            </a:r>
            <a:r>
              <a:rPr kumimoji="0" lang="en-US" altLang="en-US" sz="2800" i="0" u="none" strike="noStrike" cap="none" normalizeH="0" baseline="0" dirty="0" smtClean="0">
                <a:ln>
                  <a:noFill/>
                </a:ln>
                <a:solidFill>
                  <a:schemeClr val="tx1"/>
                </a:solidFill>
                <a:effectLst/>
              </a:rPr>
              <a:t>recorded </a:t>
            </a:r>
            <a:r>
              <a:rPr kumimoji="0" lang="en-US" altLang="en-US" sz="2800" i="0" u="none" strike="noStrike" cap="none" normalizeH="0" baseline="0" dirty="0">
                <a:ln>
                  <a:noFill/>
                </a:ln>
                <a:solidFill>
                  <a:schemeClr val="tx1"/>
                </a:solidFill>
                <a:effectLst/>
              </a:rPr>
              <a:t>attendance during the review; the New </a:t>
            </a:r>
            <a:r>
              <a:rPr kumimoji="0" lang="en-US" altLang="en-US" sz="2800" i="0" u="none" strike="noStrike" cap="none" normalizeH="0" baseline="0" dirty="0" err="1">
                <a:ln>
                  <a:noFill/>
                </a:ln>
                <a:solidFill>
                  <a:schemeClr val="tx1"/>
                </a:solidFill>
                <a:effectLst/>
              </a:rPr>
              <a:t>Tyre</a:t>
            </a:r>
            <a:r>
              <a:rPr kumimoji="0" lang="en-US" altLang="en-US" sz="2800" i="0" u="none" strike="noStrike" cap="none" normalizeH="0" baseline="0" dirty="0">
                <a:ln>
                  <a:noFill/>
                </a:ln>
                <a:solidFill>
                  <a:schemeClr val="tx1"/>
                </a:solidFill>
                <a:effectLst/>
              </a:rPr>
              <a:t> chamber recorded the highest attendance of 87, 5 %, followed Automobile chamber with </a:t>
            </a:r>
            <a:r>
              <a:rPr kumimoji="0" lang="en-US" altLang="en-US" sz="2800" i="0" u="none" strike="noStrike" cap="none" normalizeH="0" baseline="0" dirty="0" smtClean="0">
                <a:ln>
                  <a:noFill/>
                </a:ln>
                <a:solidFill>
                  <a:schemeClr val="tx1"/>
                </a:solidFill>
                <a:effectLst/>
              </a:rPr>
              <a:t>76</a:t>
            </a:r>
            <a:r>
              <a:rPr kumimoji="0" lang="en-US" altLang="en-US" sz="2800" i="0" u="none" strike="noStrike" cap="none" normalizeH="0" baseline="0" dirty="0">
                <a:ln>
                  <a:noFill/>
                </a:ln>
                <a:solidFill>
                  <a:schemeClr val="tx1"/>
                </a:solidFill>
                <a:effectLst/>
              </a:rPr>
              <a:t>%, thereafter Plastic  chamber with 65% and Metal chamber with 60%, the least was Motor chamber with 57%. This implies average attendance of chamber committee members is 69.1% which can be considered as very good.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80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800" dirty="0"/>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i="0" u="none" strike="noStrike" cap="none" normalizeH="0" baseline="0" dirty="0" smtClean="0">
                <a:ln>
                  <a:noFill/>
                </a:ln>
                <a:solidFill>
                  <a:schemeClr val="tx1"/>
                </a:solidFill>
                <a:effectLst/>
              </a:rPr>
              <a:t>This </a:t>
            </a:r>
            <a:r>
              <a:rPr kumimoji="0" lang="en-US" altLang="en-US" sz="2800" i="0" u="none" strike="noStrike" cap="none" normalizeH="0" baseline="0" dirty="0">
                <a:ln>
                  <a:noFill/>
                </a:ln>
                <a:solidFill>
                  <a:schemeClr val="tx1"/>
                </a:solidFill>
                <a:effectLst/>
              </a:rPr>
              <a:t>implies that there is room for improvement in the attendance of chamber committee members. </a:t>
            </a:r>
          </a:p>
        </p:txBody>
      </p:sp>
      <p:sp>
        <p:nvSpPr>
          <p:cNvPr id="8" name="Rectangle 2"/>
          <p:cNvSpPr>
            <a:spLocks noGrp="1" noChangeArrowheads="1"/>
          </p:cNvSpPr>
          <p:nvPr>
            <p:ph type="title"/>
          </p:nvPr>
        </p:nvSpPr>
        <p:spPr>
          <a:xfrm>
            <a:off x="619443" y="341970"/>
            <a:ext cx="10131425" cy="1456267"/>
          </a:xfrm>
        </p:spPr>
        <p:txBody>
          <a:bodyPr>
            <a:normAutofit/>
          </a:bodyPr>
          <a:lstStyle/>
          <a:p>
            <a:pPr lvl="2"/>
            <a:r>
              <a:rPr lang="en-US" sz="3200" smtClean="0"/>
              <a:t>CHAMBER COMMITTEE MEMBERS ATTENDANCE</a:t>
            </a:r>
            <a:endParaRPr lang="en-ZA" sz="3200" dirty="0"/>
          </a:p>
        </p:txBody>
      </p:sp>
    </p:spTree>
    <p:extLst>
      <p:ext uri="{BB962C8B-B14F-4D97-AF65-F5344CB8AC3E}">
        <p14:creationId xmlns:p14="http://schemas.microsoft.com/office/powerpoint/2010/main" val="42429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1" y="0"/>
            <a:ext cx="10131425" cy="1456267"/>
          </a:xfrm>
        </p:spPr>
        <p:txBody>
          <a:bodyPr>
            <a:normAutofit/>
          </a:bodyPr>
          <a:lstStyle/>
          <a:p>
            <a:pPr lvl="2"/>
            <a:r>
              <a:rPr lang="en-US" sz="3200" smtClean="0"/>
              <a:t>ANALYSIS OF CHAMBER QESTIONNAIRE</a:t>
            </a:r>
            <a:endParaRPr lang="en-ZA" sz="3200" dirty="0"/>
          </a:p>
        </p:txBody>
      </p:sp>
      <p:sp>
        <p:nvSpPr>
          <p:cNvPr id="2" name="Content Placeholder 1"/>
          <p:cNvSpPr>
            <a:spLocks noGrp="1"/>
          </p:cNvSpPr>
          <p:nvPr>
            <p:ph idx="1"/>
          </p:nvPr>
        </p:nvSpPr>
        <p:spPr>
          <a:xfrm>
            <a:off x="685801" y="1779652"/>
            <a:ext cx="10777653" cy="4468748"/>
          </a:xfrm>
        </p:spPr>
        <p:txBody>
          <a:bodyPr>
            <a:noAutofit/>
          </a:bodyPr>
          <a:lstStyle/>
          <a:p>
            <a:pPr marL="0" indent="0">
              <a:buNone/>
            </a:pPr>
            <a:r>
              <a:rPr lang="en-ZA" sz="2400" dirty="0"/>
              <a:t>The questionnaire was formulated to solicit and assess the performance of each merSETA chamber committee and its functionality in the fulfilment of merSETA overall objectives during its elected period.</a:t>
            </a:r>
            <a:endParaRPr lang="en-GB" sz="2400" dirty="0"/>
          </a:p>
          <a:p>
            <a:pPr marL="0" indent="0">
              <a:buNone/>
            </a:pPr>
            <a:r>
              <a:rPr lang="en-ZA" sz="2400" dirty="0"/>
              <a:t> </a:t>
            </a:r>
            <a:endParaRPr lang="en-GB" sz="2400" dirty="0"/>
          </a:p>
          <a:p>
            <a:pPr>
              <a:buFont typeface="Arial" charset="0"/>
              <a:buChar char="•"/>
            </a:pPr>
            <a:r>
              <a:rPr lang="en-ZA" sz="2400" dirty="0"/>
              <a:t>The main themes of the chamber evaluations are summed up as follows:</a:t>
            </a:r>
            <a:endParaRPr lang="en-GB" sz="2400" dirty="0"/>
          </a:p>
          <a:p>
            <a:pPr>
              <a:buFont typeface="Arial" charset="0"/>
              <a:buChar char="•"/>
            </a:pPr>
            <a:endParaRPr lang="en-GB" sz="2400" dirty="0"/>
          </a:p>
          <a:p>
            <a:pPr>
              <a:buFont typeface="Arial" charset="0"/>
              <a:buChar char="•"/>
            </a:pPr>
            <a:r>
              <a:rPr lang="en-ZA" sz="2400" dirty="0"/>
              <a:t>Biographical details of members (Gender, Age, Race, Education levels</a:t>
            </a:r>
            <a:r>
              <a:rPr lang="en-ZA" sz="2400" dirty="0" smtClean="0"/>
              <a:t>)</a:t>
            </a:r>
            <a:r>
              <a:rPr lang="en-ZA" sz="2400" dirty="0"/>
              <a:t> </a:t>
            </a:r>
            <a:endParaRPr lang="en-GB" sz="2400" dirty="0"/>
          </a:p>
          <a:p>
            <a:pPr>
              <a:buFont typeface="Arial" charset="0"/>
              <a:buChar char="•"/>
            </a:pPr>
            <a:r>
              <a:rPr lang="en-ZA" sz="2400" dirty="0"/>
              <a:t>Experience (Years of experience, years in chamber)</a:t>
            </a:r>
            <a:endParaRPr lang="en-GB" sz="2400" dirty="0"/>
          </a:p>
          <a:p>
            <a:pPr>
              <a:buFont typeface="Arial" charset="0"/>
              <a:buChar char="•"/>
            </a:pPr>
            <a:endParaRPr lang="en-GB" sz="2400" dirty="0"/>
          </a:p>
          <a:p>
            <a:pPr>
              <a:buFont typeface="Arial" charset="0"/>
              <a:buChar char="•"/>
            </a:pPr>
            <a:r>
              <a:rPr lang="en-ZA" sz="2400" dirty="0"/>
              <a:t>Sector Information (Representation of members, Size of the sector, provincial representation)</a:t>
            </a:r>
            <a:endParaRPr lang="en-GB" sz="2400" dirty="0"/>
          </a:p>
        </p:txBody>
      </p:sp>
      <p:sp>
        <p:nvSpPr>
          <p:cNvPr id="3" name="Slide Number Placeholder 2"/>
          <p:cNvSpPr>
            <a:spLocks noGrp="1"/>
          </p:cNvSpPr>
          <p:nvPr>
            <p:ph type="sldNum" sz="quarter" idx="12"/>
          </p:nvPr>
        </p:nvSpPr>
        <p:spPr/>
        <p:txBody>
          <a:bodyPr/>
          <a:lstStyle/>
          <a:p>
            <a:fld id="{4C51E20A-6A21-4995-AA94-2DDFB541D5CA}" type="slidenum">
              <a:rPr lang="en-US" smtClean="0"/>
              <a:pPr/>
              <a:t>9</a:t>
            </a:fld>
            <a:endParaRPr lang="en-US"/>
          </a:p>
        </p:txBody>
      </p:sp>
    </p:spTree>
    <p:extLst>
      <p:ext uri="{BB962C8B-B14F-4D97-AF65-F5344CB8AC3E}">
        <p14:creationId xmlns:p14="http://schemas.microsoft.com/office/powerpoint/2010/main" val="1408450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74D1329197340A61CD8749EFCAC95" ma:contentTypeVersion="0" ma:contentTypeDescription="Create a new document." ma:contentTypeScope="" ma:versionID="78ab6c66b5b1997ffa512c2bc67491b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CDCE6A-4BA2-4A4A-A51A-404043DC1A39}"/>
</file>

<file path=customXml/itemProps2.xml><?xml version="1.0" encoding="utf-8"?>
<ds:datastoreItem xmlns:ds="http://schemas.openxmlformats.org/officeDocument/2006/customXml" ds:itemID="{9129ADAA-D0A4-4AC2-AABC-4061B5D6A374}"/>
</file>

<file path=customXml/itemProps3.xml><?xml version="1.0" encoding="utf-8"?>
<ds:datastoreItem xmlns:ds="http://schemas.openxmlformats.org/officeDocument/2006/customXml" ds:itemID="{476E69B9-99B5-451E-ADCC-8EE0C1F9B686}"/>
</file>

<file path=docProps/app.xml><?xml version="1.0" encoding="utf-8"?>
<Properties xmlns="http://schemas.openxmlformats.org/officeDocument/2006/extended-properties" xmlns:vt="http://schemas.openxmlformats.org/officeDocument/2006/docPropsVTypes">
  <Template>Celestial</Template>
  <TotalTime>113</TotalTime>
  <Words>1324</Words>
  <Application>Microsoft Macintosh PowerPoint</Application>
  <PresentationFormat>Widescreen</PresentationFormat>
  <Paragraphs>192</Paragraphs>
  <Slides>31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Calibri</vt:lpstr>
      <vt:lpstr>Calibri Light</vt:lpstr>
      <vt:lpstr>Cambria</vt:lpstr>
      <vt:lpstr>Century Gothic</vt:lpstr>
      <vt:lpstr>ＭＳ 明朝</vt:lpstr>
      <vt:lpstr>Symbol</vt:lpstr>
      <vt:lpstr>Times New Roman</vt:lpstr>
      <vt:lpstr>Wingdings</vt:lpstr>
      <vt:lpstr>Arial</vt:lpstr>
      <vt:lpstr>Celestial</vt:lpstr>
      <vt:lpstr>PowerPoint Presentation</vt:lpstr>
      <vt:lpstr> MABATIMI MANAGEMENT SERVICES </vt:lpstr>
      <vt:lpstr>INTRODUCTION</vt:lpstr>
      <vt:lpstr>INTRODUCTION</vt:lpstr>
      <vt:lpstr>BOARD EVALUATIONS</vt:lpstr>
      <vt:lpstr>ROLE AND FUNCTIONS OF CHAMBER COMMITTEE MEMBERS</vt:lpstr>
      <vt:lpstr>CHAMBER COMMITTEE MEMBERS ATTENDANCE</vt:lpstr>
      <vt:lpstr>CHAMBER COMMITTEE MEMBERS ATTENDANCE</vt:lpstr>
      <vt:lpstr>ANALYSIS OF CHAMBER QESTIONNAIRE</vt:lpstr>
      <vt:lpstr>ANALYSIS OF CHAMBER QUESTIONNAIRE</vt:lpstr>
      <vt:lpstr>BIOGRAPHICAL INFORMATION: GENDER</vt:lpstr>
      <vt:lpstr>BIOGRAPHICAL INFORMATION: AGE</vt:lpstr>
      <vt:lpstr>BIOGRAPHICAL INFORMATION: RACE</vt:lpstr>
      <vt:lpstr>EDUCATION LEVELS</vt:lpstr>
      <vt:lpstr>YEARS OF EXPERIENCE</vt:lpstr>
      <vt:lpstr>YEARS IN CHAMBER</vt:lpstr>
      <vt:lpstr>REPRESENTATION</vt:lpstr>
      <vt:lpstr>SIZE OF THE SECTOR</vt:lpstr>
      <vt:lpstr>PROVINCIAL REPRESENTATION</vt:lpstr>
      <vt:lpstr>RESEARCH </vt:lpstr>
      <vt:lpstr>RESEARCH </vt:lpstr>
      <vt:lpstr>POLICY </vt:lpstr>
      <vt:lpstr>POLICY </vt:lpstr>
      <vt:lpstr>MONITORING </vt:lpstr>
      <vt:lpstr>MONITORING </vt:lpstr>
      <vt:lpstr>MANAGEMENT OF COMMITTEES </vt:lpstr>
      <vt:lpstr>MANAGEMENT OF COMMITTEES </vt:lpstr>
      <vt:lpstr>CHALLENGES</vt:lpstr>
      <vt:lpstr>RECOMMENDATIONS</vt:lpstr>
      <vt:lpstr>CONCLUSION</vt:lpstr>
      <vt:lpstr>THANK YOU</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Burton Malgas</dc:creator>
  <cp:lastModifiedBy>Burton Malgas</cp:lastModifiedBy>
  <cp:revision>14</cp:revision>
  <dcterms:created xsi:type="dcterms:W3CDTF">2018-01-29T18:56:35Z</dcterms:created>
  <dcterms:modified xsi:type="dcterms:W3CDTF">2018-02-15T06:41:29Z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0x0101007BB74D1329197340A61CD8749EFCAC95</vt:lpwstr>
  </property>
</Properties>
</file>