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396A5"/>
    <a:srgbClr val="AFC5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%20JDS\Documents\Jobb\Sara190569\AFRICA\Skills%20Dev%20Africa\Conference%20and%20presentation\Excel%20charts%20ExecSum%20and%20Chapters%201_4%20P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%20JDS\Documents\Jobb\Sara190569\AFRICA\Skills%20Dev%20Africa\Conference%20and%20presentation\Excel%20charts%20ExecSum%20and%20Chapters%201_4%20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388667640624988"/>
          <c:y val="7.2359961259186158E-4"/>
          <c:w val="0.86198295927599478"/>
          <c:h val="0.78811716243802854"/>
        </c:manualLayout>
      </c:layout>
      <c:barChart>
        <c:barDir val="bar"/>
        <c:grouping val="clustered"/>
        <c:ser>
          <c:idx val="0"/>
          <c:order val="0"/>
          <c:tx>
            <c:strRef>
              <c:f>'Fig 2.1'!$C$3</c:f>
              <c:strCache>
                <c:ptCount val="1"/>
                <c:pt idx="0">
                  <c:v>Non-farm formal</c:v>
                </c:pt>
              </c:strCache>
            </c:strRef>
          </c:tx>
          <c:cat>
            <c:strRef>
              <c:f>'Fig 2.1'!$D$2:$G$2</c:f>
              <c:strCache>
                <c:ptCount val="4"/>
                <c:pt idx="0">
                  <c:v>Rwanda</c:v>
                </c:pt>
                <c:pt idx="1">
                  <c:v>Nigeria</c:v>
                </c:pt>
                <c:pt idx="2">
                  <c:v>Ghana</c:v>
                </c:pt>
                <c:pt idx="3">
                  <c:v>Kenya</c:v>
                </c:pt>
              </c:strCache>
            </c:strRef>
          </c:cat>
          <c:val>
            <c:numRef>
              <c:f>'Fig 2.1'!$D$3:$G$3</c:f>
              <c:numCache>
                <c:formatCode>0</c:formatCode>
                <c:ptCount val="4"/>
                <c:pt idx="0">
                  <c:v>197.82608695652175</c:v>
                </c:pt>
                <c:pt idx="1">
                  <c:v>145.94594594594594</c:v>
                </c:pt>
                <c:pt idx="2">
                  <c:v>145.94594594594594</c:v>
                </c:pt>
                <c:pt idx="3">
                  <c:v>376.31578947368422</c:v>
                </c:pt>
              </c:numCache>
            </c:numRef>
          </c:val>
        </c:ser>
        <c:ser>
          <c:idx val="1"/>
          <c:order val="1"/>
          <c:tx>
            <c:strRef>
              <c:f>'Fig 2.1'!$C$4</c:f>
              <c:strCache>
                <c:ptCount val="1"/>
                <c:pt idx="0">
                  <c:v>Non-farm informal</c:v>
                </c:pt>
              </c:strCache>
            </c:strRef>
          </c:tx>
          <c:cat>
            <c:strRef>
              <c:f>'Fig 2.1'!$D$2:$G$2</c:f>
              <c:strCache>
                <c:ptCount val="4"/>
                <c:pt idx="0">
                  <c:v>Rwanda</c:v>
                </c:pt>
                <c:pt idx="1">
                  <c:v>Nigeria</c:v>
                </c:pt>
                <c:pt idx="2">
                  <c:v>Ghana</c:v>
                </c:pt>
                <c:pt idx="3">
                  <c:v>Kenya</c:v>
                </c:pt>
              </c:strCache>
            </c:strRef>
          </c:cat>
          <c:val>
            <c:numRef>
              <c:f>'Fig 2.1'!$D$4:$G$4</c:f>
              <c:numCache>
                <c:formatCode>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'Fig 2.1'!$C$5</c:f>
              <c:strCache>
                <c:ptCount val="1"/>
                <c:pt idx="0">
                  <c:v>Farm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'Fig 2.1'!$D$2:$G$2</c:f>
              <c:strCache>
                <c:ptCount val="4"/>
                <c:pt idx="0">
                  <c:v>Rwanda</c:v>
                </c:pt>
                <c:pt idx="1">
                  <c:v>Nigeria</c:v>
                </c:pt>
                <c:pt idx="2">
                  <c:v>Ghana</c:v>
                </c:pt>
                <c:pt idx="3">
                  <c:v>Kenya</c:v>
                </c:pt>
              </c:strCache>
            </c:strRef>
          </c:cat>
          <c:val>
            <c:numRef>
              <c:f>'Fig 2.1'!$D$5:$G$5</c:f>
              <c:numCache>
                <c:formatCode>0</c:formatCode>
                <c:ptCount val="4"/>
                <c:pt idx="0">
                  <c:v>34.782608695652172</c:v>
                </c:pt>
                <c:pt idx="1">
                  <c:v>40.54054054054054</c:v>
                </c:pt>
                <c:pt idx="2">
                  <c:v>40.54054054054054</c:v>
                </c:pt>
              </c:numCache>
            </c:numRef>
          </c:val>
        </c:ser>
        <c:axId val="90066304"/>
        <c:axId val="90145536"/>
      </c:barChart>
      <c:catAx>
        <c:axId val="90066304"/>
        <c:scaling>
          <c:orientation val="minMax"/>
        </c:scaling>
        <c:axPos val="l"/>
        <c:tickLblPos val="nextTo"/>
        <c:crossAx val="90145536"/>
        <c:crosses val="autoZero"/>
        <c:auto val="1"/>
        <c:lblAlgn val="ctr"/>
        <c:lblOffset val="100"/>
      </c:catAx>
      <c:valAx>
        <c:axId val="90145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Median Earnings in Informal </a:t>
                </a:r>
                <a:r>
                  <a:rPr lang="en-US" baseline="0" dirty="0" smtClean="0"/>
                  <a:t> Sector </a:t>
                </a:r>
                <a:r>
                  <a:rPr lang="en-US" dirty="0" smtClean="0"/>
                  <a:t>= </a:t>
                </a:r>
                <a:r>
                  <a:rPr lang="en-US" dirty="0"/>
                  <a:t>100</a:t>
                </a:r>
              </a:p>
            </c:rich>
          </c:tx>
          <c:layout/>
        </c:title>
        <c:numFmt formatCode="0" sourceLinked="1"/>
        <c:tickLblPos val="nextTo"/>
        <c:crossAx val="900663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47492522719757"/>
          <c:y val="0.41833254275921433"/>
          <c:w val="0.23925181120505637"/>
          <c:h val="0.22386873116634001"/>
        </c:manualLayout>
      </c:layout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2868623629209127E-2"/>
          <c:y val="5.5648662402258776E-2"/>
          <c:w val="0.87248419077149031"/>
          <c:h val="0.72593430883075905"/>
        </c:manualLayout>
      </c:layout>
      <c:barChart>
        <c:barDir val="col"/>
        <c:grouping val="clustered"/>
        <c:ser>
          <c:idx val="0"/>
          <c:order val="0"/>
          <c:tx>
            <c:strRef>
              <c:f>'FIg 3.4.a_b'!$C$15</c:f>
              <c:strCache>
                <c:ptCount val="1"/>
                <c:pt idx="0">
                  <c:v>% of workers that have been an apprentice in the past</c:v>
                </c:pt>
              </c:strCache>
            </c:strRef>
          </c:tx>
          <c:cat>
            <c:multiLvlStrRef>
              <c:f>'FIg 3.4.a_b'!$D$13:$I$14</c:f>
              <c:multiLvlStrCache>
                <c:ptCount val="6"/>
                <c:lvl>
                  <c:pt idx="0">
                    <c:v>Formal</c:v>
                  </c:pt>
                  <c:pt idx="1">
                    <c:v>Informal</c:v>
                  </c:pt>
                  <c:pt idx="2">
                    <c:v>Formal</c:v>
                  </c:pt>
                  <c:pt idx="3">
                    <c:v>Informal</c:v>
                  </c:pt>
                  <c:pt idx="4">
                    <c:v>Formal</c:v>
                  </c:pt>
                  <c:pt idx="5">
                    <c:v>Informal</c:v>
                  </c:pt>
                </c:lvl>
                <c:lvl>
                  <c:pt idx="0">
                    <c:v>Rwanda</c:v>
                  </c:pt>
                  <c:pt idx="2">
                    <c:v>Nigeria</c:v>
                  </c:pt>
                  <c:pt idx="4">
                    <c:v>Tanzania</c:v>
                  </c:pt>
                </c:lvl>
              </c:multiLvlStrCache>
            </c:multiLvlStrRef>
          </c:cat>
          <c:val>
            <c:numRef>
              <c:f>'FIg 3.4.a_b'!$D$15:$I$15</c:f>
              <c:numCache>
                <c:formatCode>General</c:formatCode>
                <c:ptCount val="6"/>
                <c:pt idx="0">
                  <c:v>20</c:v>
                </c:pt>
                <c:pt idx="1">
                  <c:v>21</c:v>
                </c:pt>
                <c:pt idx="2" formatCode="_(* #,##0_);_(* \(#,##0\);_(* &quot;-&quot;??_);_(@_)">
                  <c:v>6</c:v>
                </c:pt>
                <c:pt idx="3">
                  <c:v>21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'FIg 3.4.a_b'!$C$16</c:f>
              <c:strCache>
                <c:ptCount val="1"/>
                <c:pt idx="0">
                  <c:v>% of workers that have received other training</c:v>
                </c:pt>
              </c:strCache>
            </c:strRef>
          </c:tx>
          <c:cat>
            <c:multiLvlStrRef>
              <c:f>'FIg 3.4.a_b'!$D$13:$I$14</c:f>
              <c:multiLvlStrCache>
                <c:ptCount val="6"/>
                <c:lvl>
                  <c:pt idx="0">
                    <c:v>Formal</c:v>
                  </c:pt>
                  <c:pt idx="1">
                    <c:v>Informal</c:v>
                  </c:pt>
                  <c:pt idx="2">
                    <c:v>Formal</c:v>
                  </c:pt>
                  <c:pt idx="3">
                    <c:v>Informal</c:v>
                  </c:pt>
                  <c:pt idx="4">
                    <c:v>Formal</c:v>
                  </c:pt>
                  <c:pt idx="5">
                    <c:v>Informal</c:v>
                  </c:pt>
                </c:lvl>
                <c:lvl>
                  <c:pt idx="0">
                    <c:v>Rwanda</c:v>
                  </c:pt>
                  <c:pt idx="2">
                    <c:v>Nigeria</c:v>
                  </c:pt>
                  <c:pt idx="4">
                    <c:v>Tanzania</c:v>
                  </c:pt>
                </c:lvl>
              </c:multiLvlStrCache>
            </c:multiLvlStrRef>
          </c:cat>
          <c:val>
            <c:numRef>
              <c:f>'FIg 3.4.a_b'!$D$16:$I$16</c:f>
              <c:numCache>
                <c:formatCode>General</c:formatCode>
                <c:ptCount val="6"/>
                <c:pt idx="0">
                  <c:v>30</c:v>
                </c:pt>
                <c:pt idx="1">
                  <c:v>14</c:v>
                </c:pt>
                <c:pt idx="2">
                  <c:v>7</c:v>
                </c:pt>
                <c:pt idx="3" formatCode="0">
                  <c:v>0.70000000000000062</c:v>
                </c:pt>
                <c:pt idx="4">
                  <c:v>10</c:v>
                </c:pt>
                <c:pt idx="5">
                  <c:v>6</c:v>
                </c:pt>
              </c:numCache>
            </c:numRef>
          </c:val>
        </c:ser>
        <c:gapWidth val="50"/>
        <c:axId val="90166784"/>
        <c:axId val="90168320"/>
      </c:barChart>
      <c:catAx>
        <c:axId val="90166784"/>
        <c:scaling>
          <c:orientation val="minMax"/>
        </c:scaling>
        <c:axPos val="b"/>
        <c:tickLblPos val="nextTo"/>
        <c:crossAx val="90168320"/>
        <c:crosses val="autoZero"/>
        <c:auto val="1"/>
        <c:lblAlgn val="ctr"/>
        <c:lblOffset val="100"/>
      </c:catAx>
      <c:valAx>
        <c:axId val="90168320"/>
        <c:scaling>
          <c:orientation val="minMax"/>
          <c:max val="60"/>
        </c:scaling>
        <c:axPos val="l"/>
        <c:numFmt formatCode="General" sourceLinked="1"/>
        <c:tickLblPos val="nextTo"/>
        <c:crossAx val="90166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219531100256759"/>
          <c:y val="7.2226009969740573E-2"/>
          <c:w val="0.75832414469291509"/>
          <c:h val="0.34259195491842431"/>
        </c:manualLayout>
      </c:layout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B006F-9312-4940-BD7A-9A95AB8CE86F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3467C38-D2B7-4D2E-8222-3444A59D82BD}">
      <dgm:prSet phldrT="[Text]" custT="1"/>
      <dgm:spPr/>
      <dgm:t>
        <a:bodyPr/>
        <a:lstStyle/>
        <a:p>
          <a:r>
            <a:rPr lang="sv-SE" sz="1800" b="1" dirty="0" smtClean="0"/>
            <a:t>Firms’ and indviduals’ cost  of training</a:t>
          </a:r>
          <a:endParaRPr lang="sv-SE" sz="1800" dirty="0" smtClean="0"/>
        </a:p>
      </dgm:t>
    </dgm:pt>
    <dgm:pt modelId="{BD9E92F0-A546-487F-B082-A4F45DE7C7A3}" type="parTrans" cxnId="{575F76E4-A080-4E19-8F69-527F57A4754D}">
      <dgm:prSet/>
      <dgm:spPr/>
      <dgm:t>
        <a:bodyPr/>
        <a:lstStyle/>
        <a:p>
          <a:endParaRPr lang="en-US"/>
        </a:p>
      </dgm:t>
    </dgm:pt>
    <dgm:pt modelId="{43E58C47-070A-45D1-A5CE-22B80095B2E2}" type="sibTrans" cxnId="{575F76E4-A080-4E19-8F69-527F57A4754D}">
      <dgm:prSet/>
      <dgm:spPr/>
      <dgm:t>
        <a:bodyPr/>
        <a:lstStyle/>
        <a:p>
          <a:endParaRPr lang="en-US"/>
        </a:p>
      </dgm:t>
    </dgm:pt>
    <dgm:pt modelId="{1DE32E0C-191A-4954-B981-846225224C4A}">
      <dgm:prSet phldrT="[Text]" custT="1"/>
      <dgm:spPr/>
      <dgm:t>
        <a:bodyPr/>
        <a:lstStyle/>
        <a:p>
          <a:r>
            <a:rPr lang="sv-SE" sz="1800" b="1" dirty="0" smtClean="0"/>
            <a:t>Market for skills</a:t>
          </a:r>
          <a:endParaRPr lang="en-US" sz="1800" b="1" dirty="0"/>
        </a:p>
      </dgm:t>
    </dgm:pt>
    <dgm:pt modelId="{FFF9F6AF-9516-48A1-9483-B237E3438663}" type="parTrans" cxnId="{83C4D267-885D-4AE2-BBFE-C92E113E32EA}">
      <dgm:prSet/>
      <dgm:spPr/>
      <dgm:t>
        <a:bodyPr/>
        <a:lstStyle/>
        <a:p>
          <a:endParaRPr lang="en-US"/>
        </a:p>
      </dgm:t>
    </dgm:pt>
    <dgm:pt modelId="{702D98FB-0252-403E-8BB9-8D1B560C71BD}" type="sibTrans" cxnId="{83C4D267-885D-4AE2-BBFE-C92E113E32EA}">
      <dgm:prSet/>
      <dgm:spPr/>
      <dgm:t>
        <a:bodyPr/>
        <a:lstStyle/>
        <a:p>
          <a:endParaRPr lang="en-US"/>
        </a:p>
      </dgm:t>
    </dgm:pt>
    <dgm:pt modelId="{ABFA681B-496E-414C-8032-944B77EDF0C9}">
      <dgm:prSet phldrT="[Text]" phldr="1"/>
      <dgm:spPr/>
      <dgm:t>
        <a:bodyPr/>
        <a:lstStyle/>
        <a:p>
          <a:endParaRPr lang="en-US" dirty="0"/>
        </a:p>
      </dgm:t>
    </dgm:pt>
    <dgm:pt modelId="{9ACDD438-8A1C-4185-9773-2B7193B647C5}" type="parTrans" cxnId="{39B23B4C-0A5D-43AE-B70E-E76851615651}">
      <dgm:prSet/>
      <dgm:spPr/>
      <dgm:t>
        <a:bodyPr/>
        <a:lstStyle/>
        <a:p>
          <a:endParaRPr lang="en-US"/>
        </a:p>
      </dgm:t>
    </dgm:pt>
    <dgm:pt modelId="{EF3A1585-E97A-4A81-A90A-759288D8563B}" type="sibTrans" cxnId="{39B23B4C-0A5D-43AE-B70E-E76851615651}">
      <dgm:prSet/>
      <dgm:spPr/>
      <dgm:t>
        <a:bodyPr/>
        <a:lstStyle/>
        <a:p>
          <a:endParaRPr lang="en-US"/>
        </a:p>
      </dgm:t>
    </dgm:pt>
    <dgm:pt modelId="{99115D24-1932-4BD1-93A4-FD7FEF53524C}">
      <dgm:prSet phldrT="[Text]" custT="1"/>
      <dgm:spPr/>
      <dgm:t>
        <a:bodyPr/>
        <a:lstStyle/>
        <a:p>
          <a:r>
            <a:rPr lang="sv-SE" sz="1800" b="1" dirty="0" smtClean="0"/>
            <a:t>Skills needs</a:t>
          </a:r>
        </a:p>
      </dgm:t>
    </dgm:pt>
    <dgm:pt modelId="{312BB852-3902-46A3-8597-97CFA8F6035F}" type="parTrans" cxnId="{9A2107CE-9077-4051-85D2-AC314CD0911E}">
      <dgm:prSet/>
      <dgm:spPr/>
      <dgm:t>
        <a:bodyPr/>
        <a:lstStyle/>
        <a:p>
          <a:endParaRPr lang="en-US"/>
        </a:p>
      </dgm:t>
    </dgm:pt>
    <dgm:pt modelId="{47A200AE-1352-487A-8DBA-B6B908A0EF14}" type="sibTrans" cxnId="{9A2107CE-9077-4051-85D2-AC314CD0911E}">
      <dgm:prSet/>
      <dgm:spPr/>
      <dgm:t>
        <a:bodyPr/>
        <a:lstStyle/>
        <a:p>
          <a:endParaRPr lang="en-US"/>
        </a:p>
      </dgm:t>
    </dgm:pt>
    <dgm:pt modelId="{B9F5F190-2593-4E9D-A05F-B58AD123BE9F}">
      <dgm:prSet phldrT="[Text]" custT="1"/>
      <dgm:spPr/>
      <dgm:t>
        <a:bodyPr/>
        <a:lstStyle/>
        <a:p>
          <a:r>
            <a:rPr lang="sv-SE" sz="1400" dirty="0" smtClean="0"/>
            <a:t>High opportunity cost of training (need to work!)</a:t>
          </a:r>
        </a:p>
      </dgm:t>
    </dgm:pt>
    <dgm:pt modelId="{3599B528-110A-4311-9D74-F0CD087F0214}" type="parTrans" cxnId="{301659B7-9AA5-403C-B0FB-D23CF37E6FB3}">
      <dgm:prSet/>
      <dgm:spPr/>
      <dgm:t>
        <a:bodyPr/>
        <a:lstStyle/>
        <a:p>
          <a:endParaRPr lang="en-US"/>
        </a:p>
      </dgm:t>
    </dgm:pt>
    <dgm:pt modelId="{7634D741-5B59-432B-98D9-4C2A042E4B18}" type="sibTrans" cxnId="{301659B7-9AA5-403C-B0FB-D23CF37E6FB3}">
      <dgm:prSet/>
      <dgm:spPr/>
      <dgm:t>
        <a:bodyPr/>
        <a:lstStyle/>
        <a:p>
          <a:endParaRPr lang="en-US"/>
        </a:p>
      </dgm:t>
    </dgm:pt>
    <dgm:pt modelId="{560D3112-E04D-4953-83F2-28BFFDC58B2D}">
      <dgm:prSet phldrT="[Text]" custT="1"/>
      <dgm:spPr/>
      <dgm:t>
        <a:bodyPr/>
        <a:lstStyle/>
        <a:p>
          <a:r>
            <a:rPr lang="sv-SE" sz="1400" dirty="0" smtClean="0"/>
            <a:t>Limited cash flow to pay for training</a:t>
          </a:r>
        </a:p>
      </dgm:t>
    </dgm:pt>
    <dgm:pt modelId="{0C70888A-0FF0-4553-A164-8D17C927D8DE}" type="parTrans" cxnId="{CC6028B6-E3B7-4B3C-A4A5-7FFC77939321}">
      <dgm:prSet/>
      <dgm:spPr/>
      <dgm:t>
        <a:bodyPr/>
        <a:lstStyle/>
        <a:p>
          <a:endParaRPr lang="en-US"/>
        </a:p>
      </dgm:t>
    </dgm:pt>
    <dgm:pt modelId="{041282BF-846B-4AF4-9CDF-D8B09AF329E9}" type="sibTrans" cxnId="{CC6028B6-E3B7-4B3C-A4A5-7FFC77939321}">
      <dgm:prSet/>
      <dgm:spPr/>
      <dgm:t>
        <a:bodyPr/>
        <a:lstStyle/>
        <a:p>
          <a:endParaRPr lang="en-US"/>
        </a:p>
      </dgm:t>
    </dgm:pt>
    <dgm:pt modelId="{885A223A-F224-4EEA-B248-5FA6B9E457FB}">
      <dgm:prSet phldrT="[Text]" custT="1"/>
      <dgm:spPr/>
      <dgm:t>
        <a:bodyPr/>
        <a:lstStyle/>
        <a:p>
          <a:r>
            <a:rPr lang="sv-SE" sz="1400" dirty="0" smtClean="0"/>
            <a:t>Low levels of education</a:t>
          </a:r>
        </a:p>
      </dgm:t>
    </dgm:pt>
    <dgm:pt modelId="{5531C18D-CD9B-4385-A203-23AC74053FE8}" type="parTrans" cxnId="{17E79A62-30AE-44ED-B85B-F73051D79997}">
      <dgm:prSet/>
      <dgm:spPr/>
      <dgm:t>
        <a:bodyPr/>
        <a:lstStyle/>
        <a:p>
          <a:endParaRPr lang="en-US"/>
        </a:p>
      </dgm:t>
    </dgm:pt>
    <dgm:pt modelId="{E0A5F13E-7DC4-4C9D-B2FE-C418DC4B27C6}" type="sibTrans" cxnId="{17E79A62-30AE-44ED-B85B-F73051D79997}">
      <dgm:prSet/>
      <dgm:spPr/>
      <dgm:t>
        <a:bodyPr/>
        <a:lstStyle/>
        <a:p>
          <a:endParaRPr lang="en-US"/>
        </a:p>
      </dgm:t>
    </dgm:pt>
    <dgm:pt modelId="{D3F40892-BEF8-40BF-BFDE-82E94400B868}">
      <dgm:prSet phldrT="[Text]" custT="1"/>
      <dgm:spPr/>
      <dgm:t>
        <a:bodyPr/>
        <a:lstStyle/>
        <a:p>
          <a:r>
            <a:rPr lang="sv-SE" sz="1400" dirty="0" smtClean="0"/>
            <a:t>Low capacity to identify training needs</a:t>
          </a:r>
        </a:p>
      </dgm:t>
    </dgm:pt>
    <dgm:pt modelId="{CE7D634F-8686-4181-95F6-F8BD1EF507B9}" type="parTrans" cxnId="{B31845C0-1D63-4E34-ADB3-D35FEB1DD88B}">
      <dgm:prSet/>
      <dgm:spPr/>
      <dgm:t>
        <a:bodyPr/>
        <a:lstStyle/>
        <a:p>
          <a:endParaRPr lang="en-US"/>
        </a:p>
      </dgm:t>
    </dgm:pt>
    <dgm:pt modelId="{B6333448-D511-418C-9F0C-424501C7D445}" type="sibTrans" cxnId="{B31845C0-1D63-4E34-ADB3-D35FEB1DD88B}">
      <dgm:prSet/>
      <dgm:spPr/>
      <dgm:t>
        <a:bodyPr/>
        <a:lstStyle/>
        <a:p>
          <a:endParaRPr lang="en-US"/>
        </a:p>
      </dgm:t>
    </dgm:pt>
    <dgm:pt modelId="{F0D3635F-567C-4985-AEEC-04013D9E36DF}">
      <dgm:prSet phldrT="[Text]" custT="1"/>
      <dgm:spPr/>
      <dgm:t>
        <a:bodyPr/>
        <a:lstStyle/>
        <a:p>
          <a:r>
            <a:rPr lang="sv-SE" sz="1400" dirty="0" smtClean="0"/>
            <a:t>Lack of information of benefits of training</a:t>
          </a:r>
        </a:p>
      </dgm:t>
    </dgm:pt>
    <dgm:pt modelId="{3729D6AD-B5F2-41AB-9F1B-AC8E5BE13D46}" type="parTrans" cxnId="{5004EF29-B50F-4462-83E8-D37B7FFB7BCB}">
      <dgm:prSet/>
      <dgm:spPr/>
      <dgm:t>
        <a:bodyPr/>
        <a:lstStyle/>
        <a:p>
          <a:endParaRPr lang="en-US"/>
        </a:p>
      </dgm:t>
    </dgm:pt>
    <dgm:pt modelId="{848308E3-2D49-468F-8CD6-C4594F1D04EE}" type="sibTrans" cxnId="{5004EF29-B50F-4462-83E8-D37B7FFB7BCB}">
      <dgm:prSet/>
      <dgm:spPr/>
      <dgm:t>
        <a:bodyPr/>
        <a:lstStyle/>
        <a:p>
          <a:endParaRPr lang="en-US"/>
        </a:p>
      </dgm:t>
    </dgm:pt>
    <dgm:pt modelId="{732D28FF-E7A5-4231-A5D6-146D1BFAFABD}">
      <dgm:prSet phldrT="[Text]" custT="1"/>
      <dgm:spPr/>
      <dgm:t>
        <a:bodyPr/>
        <a:lstStyle/>
        <a:p>
          <a:r>
            <a:rPr lang="sv-SE" sz="1400" dirty="0" smtClean="0"/>
            <a:t>Limited supply catering to IS</a:t>
          </a:r>
          <a:endParaRPr lang="en-US" sz="1400" dirty="0"/>
        </a:p>
      </dgm:t>
    </dgm:pt>
    <dgm:pt modelId="{D436AAAA-5249-4C79-9F7A-63BD2CDA7DD9}" type="parTrans" cxnId="{B930D82A-A6EF-42BD-9FCE-1C9DDCBB02A5}">
      <dgm:prSet/>
      <dgm:spPr/>
      <dgm:t>
        <a:bodyPr/>
        <a:lstStyle/>
        <a:p>
          <a:endParaRPr lang="en-US"/>
        </a:p>
      </dgm:t>
    </dgm:pt>
    <dgm:pt modelId="{4B599CFD-7949-437A-9BC0-FB7148F95FA1}" type="sibTrans" cxnId="{B930D82A-A6EF-42BD-9FCE-1C9DDCBB02A5}">
      <dgm:prSet/>
      <dgm:spPr/>
      <dgm:t>
        <a:bodyPr/>
        <a:lstStyle/>
        <a:p>
          <a:endParaRPr lang="en-US"/>
        </a:p>
      </dgm:t>
    </dgm:pt>
    <dgm:pt modelId="{BAD129AB-3230-48FF-A1EF-98A441BA5BBB}">
      <dgm:prSet phldrT="[Text]" custT="1"/>
      <dgm:spPr/>
      <dgm:t>
        <a:bodyPr/>
        <a:lstStyle/>
        <a:p>
          <a:r>
            <a:rPr lang="sv-SE" sz="1400" dirty="0" smtClean="0"/>
            <a:t> Lack of economies of scale means higher unit training costs</a:t>
          </a:r>
          <a:endParaRPr lang="en-US" sz="1400" dirty="0"/>
        </a:p>
      </dgm:t>
    </dgm:pt>
    <dgm:pt modelId="{E15E9EC8-CAFA-4460-9AA9-44C5470896A3}" type="parTrans" cxnId="{D05CD694-634E-4A15-AC95-FFE443748686}">
      <dgm:prSet/>
      <dgm:spPr/>
      <dgm:t>
        <a:bodyPr/>
        <a:lstStyle/>
        <a:p>
          <a:endParaRPr lang="en-US"/>
        </a:p>
      </dgm:t>
    </dgm:pt>
    <dgm:pt modelId="{393892AD-9026-4F41-9259-38E5B4CDED4D}" type="sibTrans" cxnId="{D05CD694-634E-4A15-AC95-FFE443748686}">
      <dgm:prSet/>
      <dgm:spPr/>
      <dgm:t>
        <a:bodyPr/>
        <a:lstStyle/>
        <a:p>
          <a:endParaRPr lang="en-US"/>
        </a:p>
      </dgm:t>
    </dgm:pt>
    <dgm:pt modelId="{49CD749A-DDD5-493E-AFF5-7B02F421002D}">
      <dgm:prSet phldrT="[Text]" custT="1"/>
      <dgm:spPr/>
      <dgm:t>
        <a:bodyPr/>
        <a:lstStyle/>
        <a:p>
          <a:r>
            <a:rPr lang="sv-SE" sz="1400" dirty="0" smtClean="0"/>
            <a:t>Multi-skilling needs (technical, finance, business, marketing)</a:t>
          </a:r>
        </a:p>
      </dgm:t>
    </dgm:pt>
    <dgm:pt modelId="{349ECC1C-45FA-4947-9E1E-C36BBB4E2749}" type="parTrans" cxnId="{085436CA-CE0E-4A59-A763-829010ACE61E}">
      <dgm:prSet/>
      <dgm:spPr/>
      <dgm:t>
        <a:bodyPr/>
        <a:lstStyle/>
        <a:p>
          <a:endParaRPr lang="en-US"/>
        </a:p>
      </dgm:t>
    </dgm:pt>
    <dgm:pt modelId="{BF45F0E8-F3CC-4C42-877C-7CBF169735C9}" type="sibTrans" cxnId="{085436CA-CE0E-4A59-A763-829010ACE61E}">
      <dgm:prSet/>
      <dgm:spPr/>
      <dgm:t>
        <a:bodyPr/>
        <a:lstStyle/>
        <a:p>
          <a:endParaRPr lang="en-US"/>
        </a:p>
      </dgm:t>
    </dgm:pt>
    <dgm:pt modelId="{3A04CFEA-55BD-49A0-82AE-CC34D7113759}" type="pres">
      <dgm:prSet presAssocID="{038B006F-9312-4940-BD7A-9A95AB8CE8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B6EE846-F4D9-4ACC-95A4-A13C77F6F071}" type="pres">
      <dgm:prSet presAssocID="{83467C38-D2B7-4D2E-8222-3444A59D82B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0C3BC-A0CF-4CAC-BA2B-40FCC3C1FD45}" type="pres">
      <dgm:prSet presAssocID="{83467C38-D2B7-4D2E-8222-3444A59D82BD}" presName="gear1srcNode" presStyleLbl="node1" presStyleIdx="0" presStyleCnt="3"/>
      <dgm:spPr/>
      <dgm:t>
        <a:bodyPr/>
        <a:lstStyle/>
        <a:p>
          <a:endParaRPr lang="en-US"/>
        </a:p>
      </dgm:t>
    </dgm:pt>
    <dgm:pt modelId="{F50C301B-5783-40F5-BC93-D0EB8D95F4B4}" type="pres">
      <dgm:prSet presAssocID="{83467C38-D2B7-4D2E-8222-3444A59D82BD}" presName="gear1dstNode" presStyleLbl="node1" presStyleIdx="0" presStyleCnt="3"/>
      <dgm:spPr/>
      <dgm:t>
        <a:bodyPr/>
        <a:lstStyle/>
        <a:p>
          <a:endParaRPr lang="en-US"/>
        </a:p>
      </dgm:t>
    </dgm:pt>
    <dgm:pt modelId="{38058438-B0EF-4129-9577-D5D568D1144B}" type="pres">
      <dgm:prSet presAssocID="{83467C38-D2B7-4D2E-8222-3444A59D82BD}" presName="gear1ch" presStyleLbl="fgAcc1" presStyleIdx="0" presStyleCnt="3" custScaleX="176614" custScaleY="85426" custLinFactX="-20079" custLinFactNeighborX="-100000" custLinFactNeighborY="-263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1F4EC-BB6B-48B0-9824-ABD850E507A1}" type="pres">
      <dgm:prSet presAssocID="{99115D24-1932-4BD1-93A4-FD7FEF53524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0B4A3-33F5-464A-8D22-1A39288426B8}" type="pres">
      <dgm:prSet presAssocID="{99115D24-1932-4BD1-93A4-FD7FEF53524C}" presName="gear2srcNode" presStyleLbl="node1" presStyleIdx="1" presStyleCnt="3"/>
      <dgm:spPr/>
      <dgm:t>
        <a:bodyPr/>
        <a:lstStyle/>
        <a:p>
          <a:endParaRPr lang="en-US"/>
        </a:p>
      </dgm:t>
    </dgm:pt>
    <dgm:pt modelId="{DDF4D99F-349F-493E-ACCF-4C6D91742B2E}" type="pres">
      <dgm:prSet presAssocID="{99115D24-1932-4BD1-93A4-FD7FEF53524C}" presName="gear2dstNode" presStyleLbl="node1" presStyleIdx="1" presStyleCnt="3"/>
      <dgm:spPr/>
      <dgm:t>
        <a:bodyPr/>
        <a:lstStyle/>
        <a:p>
          <a:endParaRPr lang="en-US"/>
        </a:p>
      </dgm:t>
    </dgm:pt>
    <dgm:pt modelId="{5A2D4054-A531-45B6-964B-0E57336C2244}" type="pres">
      <dgm:prSet presAssocID="{99115D24-1932-4BD1-93A4-FD7FEF53524C}" presName="gear2ch" presStyleLbl="fgAcc1" presStyleIdx="1" presStyleCnt="3" custScaleX="191995" custScaleY="170404" custLinFactX="-3817" custLinFactY="-100000" custLinFactNeighborX="-100000" custLinFactNeighborY="-1092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C4866-9A66-4B1D-87A1-D2C883CC5448}" type="pres">
      <dgm:prSet presAssocID="{1DE32E0C-191A-4954-B981-846225224C4A}" presName="gear3" presStyleLbl="node1" presStyleIdx="2" presStyleCnt="3"/>
      <dgm:spPr/>
      <dgm:t>
        <a:bodyPr/>
        <a:lstStyle/>
        <a:p>
          <a:endParaRPr lang="en-US"/>
        </a:p>
      </dgm:t>
    </dgm:pt>
    <dgm:pt modelId="{9034A1E3-B605-4EA2-9D14-13616A1BB973}" type="pres">
      <dgm:prSet presAssocID="{1DE32E0C-191A-4954-B981-846225224C4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F65F1-794D-4C6C-886B-A2DBD3B91EE0}" type="pres">
      <dgm:prSet presAssocID="{1DE32E0C-191A-4954-B981-846225224C4A}" presName="gear3srcNode" presStyleLbl="node1" presStyleIdx="2" presStyleCnt="3"/>
      <dgm:spPr/>
      <dgm:t>
        <a:bodyPr/>
        <a:lstStyle/>
        <a:p>
          <a:endParaRPr lang="en-US"/>
        </a:p>
      </dgm:t>
    </dgm:pt>
    <dgm:pt modelId="{8A133C5D-C452-4D1D-9CCF-D5CE62CEF452}" type="pres">
      <dgm:prSet presAssocID="{1DE32E0C-191A-4954-B981-846225224C4A}" presName="gear3dstNode" presStyleLbl="node1" presStyleIdx="2" presStyleCnt="3"/>
      <dgm:spPr/>
      <dgm:t>
        <a:bodyPr/>
        <a:lstStyle/>
        <a:p>
          <a:endParaRPr lang="en-US"/>
        </a:p>
      </dgm:t>
    </dgm:pt>
    <dgm:pt modelId="{9BE987D2-9CE9-4849-9639-698E3968ED08}" type="pres">
      <dgm:prSet presAssocID="{1DE32E0C-191A-4954-B981-846225224C4A}" presName="gear3ch" presStyleLbl="fgAcc1" presStyleIdx="2" presStyleCnt="3" custScaleY="161572" custLinFactNeighborX="32049" custLinFactNeighborY="-131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755D5-2F7C-4D35-B6D2-DDFF5C2D204B}" type="pres">
      <dgm:prSet presAssocID="{43E58C47-070A-45D1-A5CE-22B80095B2E2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B9FE9FA-0D27-428F-A6BB-7E59C792A65A}" type="pres">
      <dgm:prSet presAssocID="{47A200AE-1352-487A-8DBA-B6B908A0EF14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F4FF097-9D23-4C6E-B204-7D355A25114E}" type="pres">
      <dgm:prSet presAssocID="{702D98FB-0252-403E-8BB9-8D1B560C71B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930D82A-A6EF-42BD-9FCE-1C9DDCBB02A5}" srcId="{1DE32E0C-191A-4954-B981-846225224C4A}" destId="{732D28FF-E7A5-4231-A5D6-146D1BFAFABD}" srcOrd="0" destOrd="0" parTransId="{D436AAAA-5249-4C79-9F7A-63BD2CDA7DD9}" sibTransId="{4B599CFD-7949-437A-9BC0-FB7148F95FA1}"/>
    <dgm:cxn modelId="{393ADDF6-4C90-4FDD-AEBB-41FEC45E0F7E}" type="presOf" srcId="{99115D24-1932-4BD1-93A4-FD7FEF53524C}" destId="{DDF4D99F-349F-493E-ACCF-4C6D91742B2E}" srcOrd="2" destOrd="0" presId="urn:microsoft.com/office/officeart/2005/8/layout/gear1"/>
    <dgm:cxn modelId="{47CF262B-83FB-4943-A969-47ADE9E215F5}" type="presOf" srcId="{560D3112-E04D-4953-83F2-28BFFDC58B2D}" destId="{38058438-B0EF-4129-9577-D5D568D1144B}" srcOrd="0" destOrd="1" presId="urn:microsoft.com/office/officeart/2005/8/layout/gear1"/>
    <dgm:cxn modelId="{D05CD694-634E-4A15-AC95-FFE443748686}" srcId="{1DE32E0C-191A-4954-B981-846225224C4A}" destId="{BAD129AB-3230-48FF-A1EF-98A441BA5BBB}" srcOrd="1" destOrd="0" parTransId="{E15E9EC8-CAFA-4460-9AA9-44C5470896A3}" sibTransId="{393892AD-9026-4F41-9259-38E5B4CDED4D}"/>
    <dgm:cxn modelId="{DF7DC2A3-8249-4CA1-AA2A-C08AA5DB6AC2}" type="presOf" srcId="{F0D3635F-567C-4985-AEEC-04013D9E36DF}" destId="{5A2D4054-A531-45B6-964B-0E57336C2244}" srcOrd="0" destOrd="3" presId="urn:microsoft.com/office/officeart/2005/8/layout/gear1"/>
    <dgm:cxn modelId="{5004EF29-B50F-4462-83E8-D37B7FFB7BCB}" srcId="{99115D24-1932-4BD1-93A4-FD7FEF53524C}" destId="{F0D3635F-567C-4985-AEEC-04013D9E36DF}" srcOrd="3" destOrd="0" parTransId="{3729D6AD-B5F2-41AB-9F1B-AC8E5BE13D46}" sibTransId="{848308E3-2D49-468F-8CD6-C4594F1D04EE}"/>
    <dgm:cxn modelId="{0C1F3966-2226-43D9-B381-20DE5D6E6006}" type="presOf" srcId="{1DE32E0C-191A-4954-B981-846225224C4A}" destId="{9034A1E3-B605-4EA2-9D14-13616A1BB973}" srcOrd="1" destOrd="0" presId="urn:microsoft.com/office/officeart/2005/8/layout/gear1"/>
    <dgm:cxn modelId="{7946DCCB-4EA0-407A-9DEF-C6859EA846CF}" type="presOf" srcId="{D3F40892-BEF8-40BF-BFDE-82E94400B868}" destId="{5A2D4054-A531-45B6-964B-0E57336C2244}" srcOrd="0" destOrd="2" presId="urn:microsoft.com/office/officeart/2005/8/layout/gear1"/>
    <dgm:cxn modelId="{ACC5129C-15A8-44E0-B63D-8AC0CCB803E8}" type="presOf" srcId="{99115D24-1932-4BD1-93A4-FD7FEF53524C}" destId="{7E31F4EC-BB6B-48B0-9824-ABD850E507A1}" srcOrd="0" destOrd="0" presId="urn:microsoft.com/office/officeart/2005/8/layout/gear1"/>
    <dgm:cxn modelId="{F8A58F43-0A5C-4B69-9FD4-929DD522DBED}" type="presOf" srcId="{43E58C47-070A-45D1-A5CE-22B80095B2E2}" destId="{9ED755D5-2F7C-4D35-B6D2-DDFF5C2D204B}" srcOrd="0" destOrd="0" presId="urn:microsoft.com/office/officeart/2005/8/layout/gear1"/>
    <dgm:cxn modelId="{A78D1075-F650-4777-9790-2B1122452BA9}" type="presOf" srcId="{49CD749A-DDD5-493E-AFF5-7B02F421002D}" destId="{5A2D4054-A531-45B6-964B-0E57336C2244}" srcOrd="0" destOrd="1" presId="urn:microsoft.com/office/officeart/2005/8/layout/gear1"/>
    <dgm:cxn modelId="{12471160-075C-4FD2-BAB3-9527F0DBAFCE}" type="presOf" srcId="{83467C38-D2B7-4D2E-8222-3444A59D82BD}" destId="{BB6EE846-F4D9-4ACC-95A4-A13C77F6F071}" srcOrd="0" destOrd="0" presId="urn:microsoft.com/office/officeart/2005/8/layout/gear1"/>
    <dgm:cxn modelId="{348879D1-EAEB-4DD5-B7AB-EAA3AC33E88F}" type="presOf" srcId="{B9F5F190-2593-4E9D-A05F-B58AD123BE9F}" destId="{38058438-B0EF-4129-9577-D5D568D1144B}" srcOrd="0" destOrd="0" presId="urn:microsoft.com/office/officeart/2005/8/layout/gear1"/>
    <dgm:cxn modelId="{83C4D267-885D-4AE2-BBFE-C92E113E32EA}" srcId="{038B006F-9312-4940-BD7A-9A95AB8CE86F}" destId="{1DE32E0C-191A-4954-B981-846225224C4A}" srcOrd="2" destOrd="0" parTransId="{FFF9F6AF-9516-48A1-9483-B237E3438663}" sibTransId="{702D98FB-0252-403E-8BB9-8D1B560C71BD}"/>
    <dgm:cxn modelId="{6EF97D66-33FD-4F11-BCB5-17D439D627B9}" type="presOf" srcId="{1DE32E0C-191A-4954-B981-846225224C4A}" destId="{639C4866-9A66-4B1D-87A1-D2C883CC5448}" srcOrd="0" destOrd="0" presId="urn:microsoft.com/office/officeart/2005/8/layout/gear1"/>
    <dgm:cxn modelId="{CC6028B6-E3B7-4B3C-A4A5-7FFC77939321}" srcId="{83467C38-D2B7-4D2E-8222-3444A59D82BD}" destId="{560D3112-E04D-4953-83F2-28BFFDC58B2D}" srcOrd="1" destOrd="0" parTransId="{0C70888A-0FF0-4553-A164-8D17C927D8DE}" sibTransId="{041282BF-846B-4AF4-9CDF-D8B09AF329E9}"/>
    <dgm:cxn modelId="{575F76E4-A080-4E19-8F69-527F57A4754D}" srcId="{038B006F-9312-4940-BD7A-9A95AB8CE86F}" destId="{83467C38-D2B7-4D2E-8222-3444A59D82BD}" srcOrd="0" destOrd="0" parTransId="{BD9E92F0-A546-487F-B082-A4F45DE7C7A3}" sibTransId="{43E58C47-070A-45D1-A5CE-22B80095B2E2}"/>
    <dgm:cxn modelId="{60EE9945-DAAB-40F7-A42B-5B3D83943E92}" type="presOf" srcId="{BAD129AB-3230-48FF-A1EF-98A441BA5BBB}" destId="{9BE987D2-9CE9-4849-9639-698E3968ED08}" srcOrd="0" destOrd="1" presId="urn:microsoft.com/office/officeart/2005/8/layout/gear1"/>
    <dgm:cxn modelId="{B31845C0-1D63-4E34-ADB3-D35FEB1DD88B}" srcId="{99115D24-1932-4BD1-93A4-FD7FEF53524C}" destId="{D3F40892-BEF8-40BF-BFDE-82E94400B868}" srcOrd="2" destOrd="0" parTransId="{CE7D634F-8686-4181-95F6-F8BD1EF507B9}" sibTransId="{B6333448-D511-418C-9F0C-424501C7D445}"/>
    <dgm:cxn modelId="{0ABB868D-2098-4C56-BC2C-DF62FD449974}" type="presOf" srcId="{1DE32E0C-191A-4954-B981-846225224C4A}" destId="{AD2F65F1-794D-4C6C-886B-A2DBD3B91EE0}" srcOrd="2" destOrd="0" presId="urn:microsoft.com/office/officeart/2005/8/layout/gear1"/>
    <dgm:cxn modelId="{BB9BD949-905F-4E8A-B94F-E3CCDBA8921F}" type="presOf" srcId="{1DE32E0C-191A-4954-B981-846225224C4A}" destId="{8A133C5D-C452-4D1D-9CCF-D5CE62CEF452}" srcOrd="3" destOrd="0" presId="urn:microsoft.com/office/officeart/2005/8/layout/gear1"/>
    <dgm:cxn modelId="{112C7A6D-09B2-40CF-B987-2E86883C416E}" type="presOf" srcId="{47A200AE-1352-487A-8DBA-B6B908A0EF14}" destId="{7B9FE9FA-0D27-428F-A6BB-7E59C792A65A}" srcOrd="0" destOrd="0" presId="urn:microsoft.com/office/officeart/2005/8/layout/gear1"/>
    <dgm:cxn modelId="{17E79A62-30AE-44ED-B85B-F73051D79997}" srcId="{99115D24-1932-4BD1-93A4-FD7FEF53524C}" destId="{885A223A-F224-4EEA-B248-5FA6B9E457FB}" srcOrd="0" destOrd="0" parTransId="{5531C18D-CD9B-4385-A203-23AC74053FE8}" sibTransId="{E0A5F13E-7DC4-4C9D-B2FE-C418DC4B27C6}"/>
    <dgm:cxn modelId="{E2ACAB24-F88B-4300-87B0-3FB2B05ACD81}" type="presOf" srcId="{732D28FF-E7A5-4231-A5D6-146D1BFAFABD}" destId="{9BE987D2-9CE9-4849-9639-698E3968ED08}" srcOrd="0" destOrd="0" presId="urn:microsoft.com/office/officeart/2005/8/layout/gear1"/>
    <dgm:cxn modelId="{970564C7-308F-4BCB-97E7-FFD527F0C682}" type="presOf" srcId="{83467C38-D2B7-4D2E-8222-3444A59D82BD}" destId="{F50C301B-5783-40F5-BC93-D0EB8D95F4B4}" srcOrd="2" destOrd="0" presId="urn:microsoft.com/office/officeart/2005/8/layout/gear1"/>
    <dgm:cxn modelId="{CA2F2953-EA78-4317-8A6E-BE7594BFDB48}" type="presOf" srcId="{702D98FB-0252-403E-8BB9-8D1B560C71BD}" destId="{7F4FF097-9D23-4C6E-B204-7D355A25114E}" srcOrd="0" destOrd="0" presId="urn:microsoft.com/office/officeart/2005/8/layout/gear1"/>
    <dgm:cxn modelId="{9329BC73-3AE3-41CB-BEA5-E6F0827DCAB0}" type="presOf" srcId="{885A223A-F224-4EEA-B248-5FA6B9E457FB}" destId="{5A2D4054-A531-45B6-964B-0E57336C2244}" srcOrd="0" destOrd="0" presId="urn:microsoft.com/office/officeart/2005/8/layout/gear1"/>
    <dgm:cxn modelId="{5B111BCC-E2EC-4686-B17B-2E6855F75413}" type="presOf" srcId="{038B006F-9312-4940-BD7A-9A95AB8CE86F}" destId="{3A04CFEA-55BD-49A0-82AE-CC34D7113759}" srcOrd="0" destOrd="0" presId="urn:microsoft.com/office/officeart/2005/8/layout/gear1"/>
    <dgm:cxn modelId="{39B23B4C-0A5D-43AE-B70E-E76851615651}" srcId="{038B006F-9312-4940-BD7A-9A95AB8CE86F}" destId="{ABFA681B-496E-414C-8032-944B77EDF0C9}" srcOrd="3" destOrd="0" parTransId="{9ACDD438-8A1C-4185-9773-2B7193B647C5}" sibTransId="{EF3A1585-E97A-4A81-A90A-759288D8563B}"/>
    <dgm:cxn modelId="{0B225AC5-F331-420D-9490-98D5FF84ADAA}" type="presOf" srcId="{83467C38-D2B7-4D2E-8222-3444A59D82BD}" destId="{D850C3BC-A0CF-4CAC-BA2B-40FCC3C1FD45}" srcOrd="1" destOrd="0" presId="urn:microsoft.com/office/officeart/2005/8/layout/gear1"/>
    <dgm:cxn modelId="{301659B7-9AA5-403C-B0FB-D23CF37E6FB3}" srcId="{83467C38-D2B7-4D2E-8222-3444A59D82BD}" destId="{B9F5F190-2593-4E9D-A05F-B58AD123BE9F}" srcOrd="0" destOrd="0" parTransId="{3599B528-110A-4311-9D74-F0CD087F0214}" sibTransId="{7634D741-5B59-432B-98D9-4C2A042E4B18}"/>
    <dgm:cxn modelId="{2F270188-96D7-4A46-8C4B-670D8DF85031}" type="presOf" srcId="{99115D24-1932-4BD1-93A4-FD7FEF53524C}" destId="{D9A0B4A3-33F5-464A-8D22-1A39288426B8}" srcOrd="1" destOrd="0" presId="urn:microsoft.com/office/officeart/2005/8/layout/gear1"/>
    <dgm:cxn modelId="{9A2107CE-9077-4051-85D2-AC314CD0911E}" srcId="{038B006F-9312-4940-BD7A-9A95AB8CE86F}" destId="{99115D24-1932-4BD1-93A4-FD7FEF53524C}" srcOrd="1" destOrd="0" parTransId="{312BB852-3902-46A3-8597-97CFA8F6035F}" sibTransId="{47A200AE-1352-487A-8DBA-B6B908A0EF14}"/>
    <dgm:cxn modelId="{085436CA-CE0E-4A59-A763-829010ACE61E}" srcId="{99115D24-1932-4BD1-93A4-FD7FEF53524C}" destId="{49CD749A-DDD5-493E-AFF5-7B02F421002D}" srcOrd="1" destOrd="0" parTransId="{349ECC1C-45FA-4947-9E1E-C36BBB4E2749}" sibTransId="{BF45F0E8-F3CC-4C42-877C-7CBF169735C9}"/>
    <dgm:cxn modelId="{9AFB6D82-FBAD-48A7-B47A-42DEA7BC92FE}" type="presParOf" srcId="{3A04CFEA-55BD-49A0-82AE-CC34D7113759}" destId="{BB6EE846-F4D9-4ACC-95A4-A13C77F6F071}" srcOrd="0" destOrd="0" presId="urn:microsoft.com/office/officeart/2005/8/layout/gear1"/>
    <dgm:cxn modelId="{2FF9F5FE-76C4-4125-9E72-55FB4427866B}" type="presParOf" srcId="{3A04CFEA-55BD-49A0-82AE-CC34D7113759}" destId="{D850C3BC-A0CF-4CAC-BA2B-40FCC3C1FD45}" srcOrd="1" destOrd="0" presId="urn:microsoft.com/office/officeart/2005/8/layout/gear1"/>
    <dgm:cxn modelId="{1BCDD165-32DC-4E32-B120-8011AC8699DF}" type="presParOf" srcId="{3A04CFEA-55BD-49A0-82AE-CC34D7113759}" destId="{F50C301B-5783-40F5-BC93-D0EB8D95F4B4}" srcOrd="2" destOrd="0" presId="urn:microsoft.com/office/officeart/2005/8/layout/gear1"/>
    <dgm:cxn modelId="{B7D47509-312F-4A2C-AB19-D2D9D5E4FA01}" type="presParOf" srcId="{3A04CFEA-55BD-49A0-82AE-CC34D7113759}" destId="{38058438-B0EF-4129-9577-D5D568D1144B}" srcOrd="3" destOrd="0" presId="urn:microsoft.com/office/officeart/2005/8/layout/gear1"/>
    <dgm:cxn modelId="{89C03FB0-5CBF-41C1-9B59-32FBF6AA51FC}" type="presParOf" srcId="{3A04CFEA-55BD-49A0-82AE-CC34D7113759}" destId="{7E31F4EC-BB6B-48B0-9824-ABD850E507A1}" srcOrd="4" destOrd="0" presId="urn:microsoft.com/office/officeart/2005/8/layout/gear1"/>
    <dgm:cxn modelId="{69FBFCF8-DF1C-46B2-83A3-57DA3CF0A36E}" type="presParOf" srcId="{3A04CFEA-55BD-49A0-82AE-CC34D7113759}" destId="{D9A0B4A3-33F5-464A-8D22-1A39288426B8}" srcOrd="5" destOrd="0" presId="urn:microsoft.com/office/officeart/2005/8/layout/gear1"/>
    <dgm:cxn modelId="{061C4CB1-6AF6-4AA6-B7EF-856D8180BF4C}" type="presParOf" srcId="{3A04CFEA-55BD-49A0-82AE-CC34D7113759}" destId="{DDF4D99F-349F-493E-ACCF-4C6D91742B2E}" srcOrd="6" destOrd="0" presId="urn:microsoft.com/office/officeart/2005/8/layout/gear1"/>
    <dgm:cxn modelId="{47E04EFA-5171-46C2-8B3F-C2D2DE925031}" type="presParOf" srcId="{3A04CFEA-55BD-49A0-82AE-CC34D7113759}" destId="{5A2D4054-A531-45B6-964B-0E57336C2244}" srcOrd="7" destOrd="0" presId="urn:microsoft.com/office/officeart/2005/8/layout/gear1"/>
    <dgm:cxn modelId="{6C7554FD-DB01-42F1-9AEB-AF31A5F95945}" type="presParOf" srcId="{3A04CFEA-55BD-49A0-82AE-CC34D7113759}" destId="{639C4866-9A66-4B1D-87A1-D2C883CC5448}" srcOrd="8" destOrd="0" presId="urn:microsoft.com/office/officeart/2005/8/layout/gear1"/>
    <dgm:cxn modelId="{6A2B076E-C1C8-45BB-B6C9-7AD047AEC38C}" type="presParOf" srcId="{3A04CFEA-55BD-49A0-82AE-CC34D7113759}" destId="{9034A1E3-B605-4EA2-9D14-13616A1BB973}" srcOrd="9" destOrd="0" presId="urn:microsoft.com/office/officeart/2005/8/layout/gear1"/>
    <dgm:cxn modelId="{65422C7A-C692-4A9D-A841-924ED5C229DC}" type="presParOf" srcId="{3A04CFEA-55BD-49A0-82AE-CC34D7113759}" destId="{AD2F65F1-794D-4C6C-886B-A2DBD3B91EE0}" srcOrd="10" destOrd="0" presId="urn:microsoft.com/office/officeart/2005/8/layout/gear1"/>
    <dgm:cxn modelId="{2070EE8D-04FB-4194-9426-6EAD8CADD2BB}" type="presParOf" srcId="{3A04CFEA-55BD-49A0-82AE-CC34D7113759}" destId="{8A133C5D-C452-4D1D-9CCF-D5CE62CEF452}" srcOrd="11" destOrd="0" presId="urn:microsoft.com/office/officeart/2005/8/layout/gear1"/>
    <dgm:cxn modelId="{90D4FE22-D0A0-40C9-B44B-7902F92A6E33}" type="presParOf" srcId="{3A04CFEA-55BD-49A0-82AE-CC34D7113759}" destId="{9BE987D2-9CE9-4849-9639-698E3968ED08}" srcOrd="12" destOrd="0" presId="urn:microsoft.com/office/officeart/2005/8/layout/gear1"/>
    <dgm:cxn modelId="{B7131727-53DD-41BE-8BC8-228DD429C715}" type="presParOf" srcId="{3A04CFEA-55BD-49A0-82AE-CC34D7113759}" destId="{9ED755D5-2F7C-4D35-B6D2-DDFF5C2D204B}" srcOrd="13" destOrd="0" presId="urn:microsoft.com/office/officeart/2005/8/layout/gear1"/>
    <dgm:cxn modelId="{67A6ABB7-CA0E-42F5-B65A-EF94EFEFD8D3}" type="presParOf" srcId="{3A04CFEA-55BD-49A0-82AE-CC34D7113759}" destId="{7B9FE9FA-0D27-428F-A6BB-7E59C792A65A}" srcOrd="14" destOrd="0" presId="urn:microsoft.com/office/officeart/2005/8/layout/gear1"/>
    <dgm:cxn modelId="{498BBBF3-FF6F-438F-88DD-93FAE462C193}" type="presParOf" srcId="{3A04CFEA-55BD-49A0-82AE-CC34D7113759}" destId="{7F4FF097-9D23-4C6E-B204-7D355A25114E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6EE846-F4D9-4ACC-95A4-A13C77F6F071}">
      <dsp:nvSpPr>
        <dsp:cNvPr id="0" name=""/>
        <dsp:cNvSpPr/>
      </dsp:nvSpPr>
      <dsp:spPr>
        <a:xfrm>
          <a:off x="4208455" y="1944216"/>
          <a:ext cx="2376264" cy="237626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Firms’ and indviduals’ cost  of training</a:t>
          </a:r>
          <a:endParaRPr lang="sv-SE" sz="1800" kern="1200" dirty="0" smtClean="0"/>
        </a:p>
      </dsp:txBody>
      <dsp:txXfrm>
        <a:off x="4208455" y="1944216"/>
        <a:ext cx="2376264" cy="2376264"/>
      </dsp:txXfrm>
    </dsp:sp>
    <dsp:sp modelId="{38058438-B0EF-4129-9577-D5D568D1144B}">
      <dsp:nvSpPr>
        <dsp:cNvPr id="0" name=""/>
        <dsp:cNvSpPr/>
      </dsp:nvSpPr>
      <dsp:spPr>
        <a:xfrm>
          <a:off x="1510959" y="3240356"/>
          <a:ext cx="2670700" cy="775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High opportunity cost of training (need to work!)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Limited cash flow to pay for training</a:t>
          </a:r>
        </a:p>
      </dsp:txBody>
      <dsp:txXfrm>
        <a:off x="1510959" y="3240356"/>
        <a:ext cx="2670700" cy="775070"/>
      </dsp:txXfrm>
    </dsp:sp>
    <dsp:sp modelId="{7E31F4EC-BB6B-48B0-9824-ABD850E507A1}">
      <dsp:nvSpPr>
        <dsp:cNvPr id="0" name=""/>
        <dsp:cNvSpPr/>
      </dsp:nvSpPr>
      <dsp:spPr>
        <a:xfrm>
          <a:off x="2825902" y="1382553"/>
          <a:ext cx="1728192" cy="172819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Skills needs</a:t>
          </a:r>
        </a:p>
      </dsp:txBody>
      <dsp:txXfrm>
        <a:off x="2825902" y="1382553"/>
        <a:ext cx="1728192" cy="1728192"/>
      </dsp:txXfrm>
    </dsp:sp>
    <dsp:sp modelId="{5A2D4054-A531-45B6-964B-0E57336C2244}">
      <dsp:nvSpPr>
        <dsp:cNvPr id="0" name=""/>
        <dsp:cNvSpPr/>
      </dsp:nvSpPr>
      <dsp:spPr>
        <a:xfrm>
          <a:off x="0" y="288036"/>
          <a:ext cx="2903286" cy="1546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Low levels of education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Multi-skilling needs (technical, finance, business, marketing)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Low capacity to identify training needs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Lack of information of benefits of training</a:t>
          </a:r>
        </a:p>
      </dsp:txBody>
      <dsp:txXfrm>
        <a:off x="0" y="288036"/>
        <a:ext cx="2903286" cy="1546076"/>
      </dsp:txXfrm>
    </dsp:sp>
    <dsp:sp modelId="{639C4866-9A66-4B1D-87A1-D2C883CC5448}">
      <dsp:nvSpPr>
        <dsp:cNvPr id="0" name=""/>
        <dsp:cNvSpPr/>
      </dsp:nvSpPr>
      <dsp:spPr>
        <a:xfrm rot="20700000">
          <a:off x="3793866" y="190277"/>
          <a:ext cx="1693275" cy="16932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 smtClean="0"/>
            <a:t>Market for skills</a:t>
          </a:r>
          <a:endParaRPr lang="en-US" sz="1800" b="1" kern="1200" dirty="0"/>
        </a:p>
      </dsp:txBody>
      <dsp:txXfrm>
        <a:off x="4165250" y="561662"/>
        <a:ext cx="950505" cy="950505"/>
      </dsp:txXfrm>
    </dsp:sp>
    <dsp:sp modelId="{9BE987D2-9CE9-4849-9639-698E3968ED08}">
      <dsp:nvSpPr>
        <dsp:cNvPr id="0" name=""/>
        <dsp:cNvSpPr/>
      </dsp:nvSpPr>
      <dsp:spPr>
        <a:xfrm>
          <a:off x="5557186" y="163366"/>
          <a:ext cx="1512168" cy="1465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Limited supply catering to IS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 Lack of economies of scale means higher unit training costs</a:t>
          </a:r>
          <a:endParaRPr lang="en-US" sz="1400" kern="1200" dirty="0"/>
        </a:p>
      </dsp:txBody>
      <dsp:txXfrm>
        <a:off x="5557186" y="163366"/>
        <a:ext cx="1512168" cy="1465944"/>
      </dsp:txXfrm>
    </dsp:sp>
    <dsp:sp modelId="{9ED755D5-2F7C-4D35-B6D2-DDFF5C2D204B}">
      <dsp:nvSpPr>
        <dsp:cNvPr id="0" name=""/>
        <dsp:cNvSpPr/>
      </dsp:nvSpPr>
      <dsp:spPr>
        <a:xfrm>
          <a:off x="4027121" y="1584854"/>
          <a:ext cx="3041617" cy="3041617"/>
        </a:xfrm>
        <a:prstGeom prst="circularArrow">
          <a:avLst>
            <a:gd name="adj1" fmla="val 4687"/>
            <a:gd name="adj2" fmla="val 299029"/>
            <a:gd name="adj3" fmla="val 2519149"/>
            <a:gd name="adj4" fmla="val 1585486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FE9FA-0D27-428F-A6BB-7E59C792A65A}">
      <dsp:nvSpPr>
        <dsp:cNvPr id="0" name=""/>
        <dsp:cNvSpPr/>
      </dsp:nvSpPr>
      <dsp:spPr>
        <a:xfrm>
          <a:off x="2519842" y="999628"/>
          <a:ext cx="2209925" cy="220992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FF097-9D23-4C6E-B204-7D355A25114E}">
      <dsp:nvSpPr>
        <dsp:cNvPr id="0" name=""/>
        <dsp:cNvSpPr/>
      </dsp:nvSpPr>
      <dsp:spPr>
        <a:xfrm>
          <a:off x="3402193" y="-181155"/>
          <a:ext cx="2382744" cy="23827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00B46F-2A49-4751-9C2B-D0A3E60D69FC}" type="datetimeFigureOut">
              <a:rPr lang="de-DE"/>
              <a:pPr>
                <a:defRPr/>
              </a:pPr>
              <a:t>01.04.2013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9FE200-8F20-4226-AE73-F408B01F337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9" name="Notizenplatzhalter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untitle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89630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9"/>
          <p:cNvSpPr>
            <a:spLocks noChangeShapeType="1"/>
          </p:cNvSpPr>
          <p:nvPr userDrawn="1"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7396A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9" name="Rechteck 2"/>
          <p:cNvSpPr>
            <a:spLocks noChangeArrowheads="1"/>
          </p:cNvSpPr>
          <p:nvPr userDrawn="1"/>
        </p:nvSpPr>
        <p:spPr bwMode="auto">
          <a:xfrm>
            <a:off x="2130425" y="187325"/>
            <a:ext cx="63896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n-US" sz="2400" baseline="3000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40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International Conference, 23-24 April 2013, Johannesburg</a:t>
            </a:r>
            <a:endParaRPr lang="de-DE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30" name="Picture 1" descr="E-org-V1-black"/>
          <p:cNvPicPr>
            <a:picLocks noChangeAspect="1" noChangeArrowheads="1"/>
          </p:cNvPicPr>
          <p:nvPr userDrawn="1"/>
        </p:nvPicPr>
        <p:blipFill>
          <a:blip r:embed="rId15" cstate="print"/>
          <a:srcRect b="44850"/>
          <a:stretch>
            <a:fillRect/>
          </a:stretch>
        </p:blipFill>
        <p:spPr bwMode="auto">
          <a:xfrm>
            <a:off x="8056563" y="161925"/>
            <a:ext cx="9556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1844675"/>
            <a:ext cx="7772400" cy="187235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dirty="0" smtClean="0"/>
              <a:t>Improving Skills Development in the Informal Sector</a:t>
            </a:r>
            <a:br>
              <a:rPr lang="sv-SE" dirty="0" smtClean="0"/>
            </a:br>
            <a:r>
              <a:rPr lang="sv-SE" sz="3100" cap="none" dirty="0" smtClean="0"/>
              <a:t>Strategies for Sub-Saharan Africa</a:t>
            </a:r>
            <a:endParaRPr lang="en-US" sz="32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640" y="3861048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sz="2400" dirty="0" smtClean="0"/>
              <a:t>Arvil Van Adams, Sara Johansson de Silva, and Setareh Razmara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sv-SE" sz="2400" dirty="0" smtClean="0"/>
              <a:t>The World Bank</a:t>
            </a:r>
            <a:endParaRPr lang="en-US" sz="2000" dirty="0" smtClean="0"/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</a:rPr>
              <a:t>Johannesburg, 23 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to improve productivity of the informal sector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Put skills development in the informal sector on the agenda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 quality basic and secondary education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Promote private investment in skills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incentives for public providers of training to serve the IS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Improve quality of training in traditional apprenticeships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Promote results based policymaking (test, monitor, evaluate)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Skills Development in the Informal Sector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Improve quality of apprenticeships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Second chance literacy and education programs for workers in IS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Skills upgrading for master crafts persons (Kenya)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Technology vouchers to access new production technologies (Kenya)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Standards, testing, certification for skills in apprenticeships (Ghana)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Information to potential apprentices about demand in sector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Skills Development in the Informal Sector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052736"/>
            <a:ext cx="7560840" cy="4896544"/>
          </a:xfrm>
          <a:prstGeom prst="rect">
            <a:avLst/>
          </a:prstGeom>
        </p:spPr>
        <p:txBody>
          <a:bodyPr/>
          <a:lstStyle/>
          <a:p>
            <a:r>
              <a:rPr lang="sv-SE" sz="2000" dirty="0" smtClean="0"/>
              <a:t>What? </a:t>
            </a:r>
          </a:p>
          <a:p>
            <a:pPr lvl="1"/>
            <a:r>
              <a:rPr lang="sv-SE" sz="2000" dirty="0" smtClean="0"/>
              <a:t>A study about how to improve skills development for the informal sector (IS) in Sub-Saharan Africa (SSA)? 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dirty="0" smtClean="0"/>
              <a:t>Why? </a:t>
            </a:r>
          </a:p>
          <a:p>
            <a:pPr lvl="1"/>
            <a:r>
              <a:rPr lang="sv-SE" sz="2000" dirty="0" smtClean="0"/>
              <a:t>Improving productivity and viability of small and household enterprises in the informal sector is essential to reduce poverty and to further economic growth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dirty="0" smtClean="0"/>
              <a:t>How? </a:t>
            </a:r>
          </a:p>
          <a:p>
            <a:pPr lvl="1"/>
            <a:r>
              <a:rPr lang="sv-SE" sz="2000" dirty="0" smtClean="0"/>
              <a:t>Analysis of household data sets and institutional analysis of skills in five countries: Ghana, Kenya, Nigeria, Rwanda, Tanzania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/>
          <a:lstStyle/>
          <a:p>
            <a:r>
              <a:rPr lang="sv-SE" sz="4000" dirty="0" smtClean="0"/>
              <a:t>Messages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36504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non-farm informal sector is and will continue to be key to livelihoods in Sub-Saharan Africa</a:t>
            </a:r>
            <a:b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/>
              <a:t>Skills help workers access jobs off the farm and help increase their earnings</a:t>
            </a:r>
          </a:p>
          <a:p>
            <a:pPr lvl="1"/>
            <a:r>
              <a:rPr lang="en-US" sz="1800" dirty="0" smtClean="0"/>
              <a:t>however, skill levels are currently low, particularly in the informal sector</a:t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r>
              <a:rPr lang="sv-SE" sz="1800" dirty="0" smtClean="0"/>
              <a:t>Small firms in the informal sector face different constraints to skills development from larger ones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b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 to improve earnings mobility and the productivity of the informal sector </a:t>
            </a:r>
            <a:r>
              <a:rPr lang="en-US" sz="1800" dirty="0" smtClean="0"/>
              <a:t>are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broad based and all stakeholders have a role to play – government, employers, public and private training providers,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donors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800" dirty="0" smtClean="0"/>
              <a:t>Apprenticeships are the most important form of skills development in the informal sector and efforts are needed to improve their efficiency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016224"/>
          </a:xfrm>
        </p:spPr>
        <p:txBody>
          <a:bodyPr/>
          <a:lstStyle/>
          <a:p>
            <a:r>
              <a:rPr lang="sv-SE" sz="4000" b="1" dirty="0" smtClean="0"/>
              <a:t>Diversification </a:t>
            </a:r>
            <a:r>
              <a:rPr lang="sv-SE" sz="4000" b="1" dirty="0" smtClean="0"/>
              <a:t>into non-farming </a:t>
            </a:r>
            <a:r>
              <a:rPr lang="sv-SE" sz="4000" b="1" dirty="0" smtClean="0"/>
              <a:t>is linked to higher earnings </a:t>
            </a:r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3200" b="1" dirty="0" smtClean="0"/>
              <a:t>(and </a:t>
            </a:r>
            <a:r>
              <a:rPr lang="sv-SE" sz="3200" b="1" dirty="0" smtClean="0"/>
              <a:t>lower </a:t>
            </a:r>
            <a:r>
              <a:rPr lang="sv-SE" sz="3200" b="1" dirty="0" smtClean="0"/>
              <a:t>poverty)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/>
          </a:p>
        </p:txBody>
      </p:sp>
      <p:graphicFrame>
        <p:nvGraphicFramePr>
          <p:cNvPr id="5" name="Picture Placeholder 8"/>
          <p:cNvGraphicFramePr>
            <a:graphicFrameLocks noGrp="1"/>
          </p:cNvGraphicFramePr>
          <p:nvPr>
            <p:ph idx="1"/>
          </p:nvPr>
        </p:nvGraphicFramePr>
        <p:xfrm>
          <a:off x="395536" y="2420888"/>
          <a:ext cx="8229600" cy="366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sv-SE" dirty="0" smtClean="0"/>
              <a:t>Skill levels are low in the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/>
          <a:lstStyle/>
          <a:p>
            <a:r>
              <a:rPr lang="sv-SE" sz="2400" dirty="0" smtClean="0"/>
              <a:t>A majority of IS workers can read and write, but literacy and numeracy are lower than in the formal sector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dirty="0" smtClean="0"/>
              <a:t>Education levels in the IS exceed those in farming</a:t>
            </a:r>
          </a:p>
          <a:p>
            <a:pPr lvl="1"/>
            <a:r>
              <a:rPr lang="sv-SE" sz="2000" dirty="0" smtClean="0"/>
              <a:t>but many in the IS have not completed basic education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400" dirty="0" smtClean="0"/>
              <a:t>Skills acquisition is cumulative over the lifecycle</a:t>
            </a:r>
          </a:p>
          <a:p>
            <a:pPr lvl="1"/>
            <a:r>
              <a:rPr lang="sv-SE" sz="2000" dirty="0" smtClean="0"/>
              <a:t>A good quality basic education is an important foundation for acquiring skills over the lifecycle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35696" y="5085184"/>
            <a:ext cx="5486400" cy="566738"/>
          </a:xfrm>
        </p:spPr>
        <p:txBody>
          <a:bodyPr>
            <a:noAutofit/>
          </a:bodyPr>
          <a:lstStyle/>
          <a:p>
            <a:r>
              <a:rPr lang="sv-SE" dirty="0" smtClean="0"/>
              <a:t>Apprenticeships are the key form of training in the informal sector</a:t>
            </a:r>
            <a:endParaRPr lang="en-US" dirty="0"/>
          </a:p>
        </p:txBody>
      </p:sp>
      <p:graphicFrame>
        <p:nvGraphicFramePr>
          <p:cNvPr id="13" name="Picture Placeholder 12"/>
          <p:cNvGraphicFramePr>
            <a:graphicFrameLocks noGrp="1"/>
          </p:cNvGraphicFramePr>
          <p:nvPr>
            <p:ph type="pic" idx="1"/>
          </p:nvPr>
        </p:nvGraphicFramePr>
        <p:xfrm>
          <a:off x="1792288" y="1628800"/>
          <a:ext cx="54864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755576" y="5733256"/>
            <a:ext cx="7560840" cy="438944"/>
          </a:xfrm>
        </p:spPr>
        <p:txBody>
          <a:bodyPr>
            <a:normAutofit/>
          </a:bodyPr>
          <a:lstStyle/>
          <a:p>
            <a:r>
              <a:rPr lang="sv-SE" dirty="0" smtClean="0"/>
              <a:t>Women, poor, and rural residents have less access to </a:t>
            </a:r>
            <a:r>
              <a:rPr lang="sv-SE" dirty="0" smtClean="0"/>
              <a:t>apprenticeships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79512" y="836712"/>
            <a:ext cx="8280920" cy="576064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 smtClean="0"/>
              <a:t>Skills Development in the Informal Sector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Autofit/>
          </a:bodyPr>
          <a:lstStyle/>
          <a:p>
            <a:r>
              <a:rPr lang="sv-SE" sz="3600" dirty="0" smtClean="0"/>
              <a:t>Constraints to skills development are different in the informal sector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844824"/>
          <a:ext cx="81534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Skills Development in the Informal Sector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/>
          </a:bodyPr>
          <a:lstStyle/>
          <a:p>
            <a:r>
              <a:rPr lang="sv-SE" sz="4000" dirty="0" smtClean="0"/>
              <a:t>Education and training matters for earning opportunities</a:t>
            </a:r>
            <a:endParaRPr lang="en-US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8207824" cy="319695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sv-SE" dirty="0" smtClean="0"/>
              <a:t>Education as well as training is linked with a higher probability of employment off the farm</a:t>
            </a:r>
            <a:br>
              <a:rPr lang="sv-SE" dirty="0" smtClean="0"/>
            </a:br>
            <a:endParaRPr lang="sv-SE" dirty="0" smtClean="0"/>
          </a:p>
          <a:p>
            <a:pPr lvl="1"/>
            <a:r>
              <a:rPr lang="sv-SE" dirty="0" smtClean="0"/>
              <a:t>Apprenticeships are linked with off farm opportunities, especially in IS</a:t>
            </a:r>
            <a:br>
              <a:rPr lang="sv-SE" dirty="0" smtClean="0"/>
            </a:br>
            <a:endParaRPr lang="sv-SE" dirty="0" smtClean="0"/>
          </a:p>
          <a:p>
            <a:pPr lvl="1"/>
            <a:r>
              <a:rPr lang="sv-SE" dirty="0" smtClean="0"/>
              <a:t>Higher levels of education are linked with formal sector employment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Skills Development in the Informal Sector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24" y="980728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sv-SE" sz="2800" b="1" dirty="0" smtClean="0"/>
              <a:t>Education pays off more in terms of higher earnings in the formal sector than in the informal sector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207824" cy="3484984"/>
          </a:xfrm>
        </p:spPr>
        <p:txBody>
          <a:bodyPr>
            <a:normAutofit fontScale="85000" lnSpcReduction="20000"/>
          </a:bodyPr>
          <a:lstStyle/>
          <a:p>
            <a:r>
              <a:rPr lang="sv-SE" sz="2800" dirty="0" smtClean="0"/>
              <a:t>Returns increase with level of education</a:t>
            </a:r>
            <a:br>
              <a:rPr lang="sv-SE" sz="2800" dirty="0" smtClean="0"/>
            </a:br>
            <a:endParaRPr lang="sv-SE" sz="2800" dirty="0" smtClean="0"/>
          </a:p>
          <a:p>
            <a:r>
              <a:rPr lang="sv-SE" sz="2800" dirty="0" smtClean="0"/>
              <a:t>Returns to education higher in the formal than the informal sector, at each level of education</a:t>
            </a:r>
          </a:p>
          <a:p>
            <a:pPr lvl="1"/>
            <a:r>
              <a:rPr lang="sv-SE" sz="2100" dirty="0" smtClean="0"/>
              <a:t>Segmentation?  Relevance to IS? Higher wages in large firms?  Non-competitive public sector wages?</a:t>
            </a: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800" dirty="0" smtClean="0"/>
              <a:t>Poor returns to apprenticeships</a:t>
            </a:r>
          </a:p>
          <a:p>
            <a:pPr lvl="1"/>
            <a:r>
              <a:rPr lang="sv-SE" sz="2100" dirty="0" smtClean="0"/>
              <a:t>Helps access off farm employment but have little further impact on productivity of earnings</a:t>
            </a:r>
          </a:p>
          <a:p>
            <a:pPr lvl="1"/>
            <a:r>
              <a:rPr lang="en-US" sz="2100" dirty="0" smtClean="0"/>
              <a:t>Poor education foundation, variable quality of skills attained, weak instruction and pedagogy, out-dated use of technology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Skills Development in the Informal Sector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04EE9E2620A543A9E5A680BDC97A26" ma:contentTypeVersion="0" ma:contentTypeDescription="Create a new document." ma:contentTypeScope="" ma:versionID="07de20199c75bdabad4cc5f2d9c4d7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67B7B4-146C-4551-B5D9-6824E363928D}"/>
</file>

<file path=customXml/itemProps2.xml><?xml version="1.0" encoding="utf-8"?>
<ds:datastoreItem xmlns:ds="http://schemas.openxmlformats.org/officeDocument/2006/customXml" ds:itemID="{F3AC3164-707C-44D9-95AA-4675259F6710}"/>
</file>

<file path=customXml/itemProps3.xml><?xml version="1.0" encoding="utf-8"?>
<ds:datastoreItem xmlns:ds="http://schemas.openxmlformats.org/officeDocument/2006/customXml" ds:itemID="{9021FAE7-8AAF-4599-BA7E-2C424A547726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Standarddesign</vt:lpstr>
      <vt:lpstr>Improving Skills Development in the Informal Sector Strategies for Sub-Saharan Africa</vt:lpstr>
      <vt:lpstr>Slide 2</vt:lpstr>
      <vt:lpstr>Messages</vt:lpstr>
      <vt:lpstr>Diversification into non-farming is linked to higher earnings  (and lower poverty) </vt:lpstr>
      <vt:lpstr>Skill levels are low in the IS</vt:lpstr>
      <vt:lpstr>Apprenticeships are the key form of training in the informal sector</vt:lpstr>
      <vt:lpstr>Constraints to skills development are different in the informal sector</vt:lpstr>
      <vt:lpstr>Education and training matters for earning opportunities</vt:lpstr>
      <vt:lpstr>Education pays off more in terms of higher earnings in the formal sector than in the informal sector</vt:lpstr>
      <vt:lpstr>Strategy to improve productivity of the informal sector </vt:lpstr>
      <vt:lpstr>Improve quality of apprenticeships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Ursel  Hauschildt</dc:creator>
  <cp:lastModifiedBy>Sara JDS</cp:lastModifiedBy>
  <cp:revision>17</cp:revision>
  <dcterms:created xsi:type="dcterms:W3CDTF">2013-03-06T18:14:05Z</dcterms:created>
  <dcterms:modified xsi:type="dcterms:W3CDTF">2013-04-01T19:06:20Z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0x010100EF04EE9E2620A543A9E5A680BDC97A26</vt:lpwstr>
  </property>
</Properties>
</file>