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62" r:id="rId3"/>
    <p:sldId id="271" r:id="rId4"/>
    <p:sldId id="263" r:id="rId5"/>
    <p:sldId id="268" r:id="rId6"/>
    <p:sldId id="269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A858"/>
    <a:srgbClr val="CC8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3" autoAdjust="0"/>
  </p:normalViewPr>
  <p:slideViewPr>
    <p:cSldViewPr>
      <p:cViewPr>
        <p:scale>
          <a:sx n="73" d="100"/>
          <a:sy n="73" d="100"/>
        </p:scale>
        <p:origin x="-121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DDD12-FD06-4B6A-968D-4BD51D9D8B0F}" type="datetimeFigureOut">
              <a:rPr lang="en-ZA" smtClean="0"/>
              <a:t>2018/10/12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90AAD-0A09-4B2C-A842-921E8A2C17E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023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153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581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5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30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7" name="Rectangle 6"/>
          <p:cNvSpPr/>
          <p:nvPr userDrawn="1"/>
        </p:nvSpPr>
        <p:spPr>
          <a:xfrm>
            <a:off x="7848600" y="5334000"/>
            <a:ext cx="1143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9931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120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075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0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907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30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819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9762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171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8372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698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Z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E25A7-FB51-4EE1-977E-68A14205F922}" type="datetimeFigureOut">
              <a:rPr lang="en-ZA" smtClean="0"/>
              <a:pPr/>
              <a:t>2018/10/12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2593-F33A-4EC7-B32E-75D8C583A698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28600" y="6477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LEADERS IN CLOSING THE SKILLS GAP</a:t>
            </a:r>
            <a:endParaRPr lang="en-ZA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 descr="MERSETA-LOGO-CMYK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467600" y="228600"/>
            <a:ext cx="1371600" cy="13716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304800" y="17526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862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ZapfHumnst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400" dirty="0" smtClean="0"/>
              <a:t>Metals </a:t>
            </a:r>
            <a:r>
              <a:rPr lang="en-ZA" sz="4400" dirty="0"/>
              <a:t>Chamber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ZA" sz="2400" b="1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n-ZA" sz="2400" b="1" dirty="0" smtClean="0"/>
              <a:t>How do </a:t>
            </a:r>
            <a:r>
              <a:rPr lang="en-ZA" sz="2400" b="1" dirty="0"/>
              <a:t>we support the </a:t>
            </a:r>
            <a:r>
              <a:rPr lang="en-ZA" sz="2400" b="1" dirty="0" err="1" smtClean="0"/>
              <a:t>merSETA</a:t>
            </a:r>
            <a:r>
              <a:rPr lang="en-ZA" sz="2400" b="1" dirty="0" smtClean="0"/>
              <a:t> Strategic </a:t>
            </a:r>
            <a:r>
              <a:rPr lang="x-none" sz="2400" b="1" dirty="0"/>
              <a:t>Plan (SP) + Annual Performance Plan (APP) and Sector Skills Plan (</a:t>
            </a:r>
            <a:r>
              <a:rPr lang="x-none" sz="2400" b="1"/>
              <a:t>SSP</a:t>
            </a:r>
            <a:r>
              <a:rPr lang="x-none" sz="2400" b="1" smtClean="0"/>
              <a:t>)</a:t>
            </a:r>
            <a:endParaRPr lang="en-ZA" sz="2400" b="1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  <a:p>
            <a:pPr marL="0" indent="0">
              <a:buNone/>
            </a:pP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52908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8" y="152400"/>
            <a:ext cx="8229600" cy="1371600"/>
          </a:xfrm>
        </p:spPr>
        <p:txBody>
          <a:bodyPr>
            <a:noAutofit/>
          </a:bodyPr>
          <a:lstStyle/>
          <a:p>
            <a:pPr algn="l"/>
            <a:r>
              <a:rPr lang="x-none" sz="1800" b="1" dirty="0"/>
              <a:t>Based on Chamber terms of reference and responsibilities  what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ZA" sz="1800" b="1" dirty="0"/>
              <a:t>F</a:t>
            </a:r>
            <a:r>
              <a:rPr lang="x-none" sz="1800" b="1" smtClean="0"/>
              <a:t>uture </a:t>
            </a:r>
            <a:r>
              <a:rPr lang="x-none" sz="1800" b="1" dirty="0"/>
              <a:t>research and innovation project/s should be planned by your Chamber for 2019 – 2020 in support of merSETA SP</a:t>
            </a:r>
            <a:r>
              <a:rPr lang="en-US" sz="1800" b="1" dirty="0"/>
              <a:t>,</a:t>
            </a:r>
            <a:r>
              <a:rPr lang="x-none" sz="1800" b="1" dirty="0"/>
              <a:t> APP and SSP</a:t>
            </a:r>
            <a:r>
              <a:rPr lang="en-US" sz="1800" dirty="0"/>
              <a:t/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pPr marL="352425" lvl="0" indent="-352425"/>
            <a:r>
              <a:rPr lang="en-ZA" dirty="0"/>
              <a:t>Given the research that has come out of the Auto Chamber and the types of skills needed for the future, perhaps the broad number of trades is insufficiently focussed.</a:t>
            </a:r>
          </a:p>
          <a:p>
            <a:pPr lvl="0"/>
            <a:r>
              <a:rPr lang="en-ZA" dirty="0"/>
              <a:t>Are we producing too many artisans.  Do we know the absorption rate.  To train for youngsters to sit at home makes no sense.</a:t>
            </a:r>
          </a:p>
          <a:p>
            <a:pPr lvl="0"/>
            <a:r>
              <a:rPr lang="en-ZA" dirty="0"/>
              <a:t>Need to be investing massively in skills that are required on projects </a:t>
            </a:r>
            <a:r>
              <a:rPr lang="en-ZA" dirty="0" err="1"/>
              <a:t>etc</a:t>
            </a:r>
            <a:r>
              <a:rPr lang="en-ZA" dirty="0"/>
              <a:t> outside of South Africa to broaden employment opportunities.  The focus here to be on mobility of skills, soft skills, language etc.</a:t>
            </a:r>
          </a:p>
          <a:p>
            <a:pPr lvl="0"/>
            <a:r>
              <a:rPr lang="en-ZA" dirty="0" smtClean="0"/>
              <a:t>Sustainability for skills into the future.</a:t>
            </a:r>
            <a:endParaRPr lang="en-ZA" dirty="0"/>
          </a:p>
          <a:p>
            <a:pPr lvl="0"/>
            <a:r>
              <a:rPr lang="en-ZA" dirty="0"/>
              <a:t>Need to undertake a skills inventory or audit.  Focussing also on life outside of the workplace and opportunities this presents.</a:t>
            </a:r>
          </a:p>
          <a:p>
            <a:pPr lvl="0"/>
            <a:r>
              <a:rPr lang="en-ZA" dirty="0"/>
              <a:t>What jobs are going to be required into the future in this sector and what do we need to prepare workers for.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635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8" y="152400"/>
            <a:ext cx="8229600" cy="1371600"/>
          </a:xfrm>
        </p:spPr>
        <p:txBody>
          <a:bodyPr>
            <a:noAutofit/>
          </a:bodyPr>
          <a:lstStyle/>
          <a:p>
            <a:pPr algn="l"/>
            <a:r>
              <a:rPr lang="x-none" sz="1800" b="1" dirty="0"/>
              <a:t>Based on Chamber terms of reference and responsibilities  what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ZA" sz="1800" b="1" dirty="0"/>
              <a:t>F</a:t>
            </a:r>
            <a:r>
              <a:rPr lang="x-none" sz="1800" b="1" smtClean="0"/>
              <a:t>uture </a:t>
            </a:r>
            <a:r>
              <a:rPr lang="x-none" sz="1800" b="1" dirty="0"/>
              <a:t>research and innovation project/s should be planned by your Chamber for 2019 – 2020 in support of merSETA SP</a:t>
            </a:r>
            <a:r>
              <a:rPr lang="en-US" sz="1800" b="1" dirty="0"/>
              <a:t>,</a:t>
            </a:r>
            <a:r>
              <a:rPr lang="x-none" sz="1800" b="1" dirty="0"/>
              <a:t> APP and SSP</a:t>
            </a:r>
            <a:r>
              <a:rPr lang="en-US" sz="1800" dirty="0"/>
              <a:t/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ZA" dirty="0"/>
              <a:t>Accelerated RPL</a:t>
            </a:r>
          </a:p>
          <a:p>
            <a:pPr lvl="0"/>
            <a:r>
              <a:rPr lang="en-ZA" dirty="0"/>
              <a:t>Impact of HIV on skills.  The impact of the introduction of ARV’s.</a:t>
            </a:r>
          </a:p>
          <a:p>
            <a:pPr lvl="0"/>
            <a:r>
              <a:rPr lang="en-ZA" dirty="0"/>
              <a:t>Those who exit and those that enter the workplace – what are the numbers</a:t>
            </a:r>
          </a:p>
          <a:p>
            <a:pPr lvl="0"/>
            <a:r>
              <a:rPr lang="en-ZA" dirty="0"/>
              <a:t>Informal sector profile.  Leverage off the work done by Tshepo 1 million research to expand outside of just Gauteng.</a:t>
            </a:r>
          </a:p>
          <a:p>
            <a:pPr lvl="0"/>
            <a:r>
              <a:rPr lang="en-ZA" dirty="0"/>
              <a:t>Focus on the rural areas and how you introduce those  areas into the mainstream economy.  Rural development projects – CRD strategies,</a:t>
            </a:r>
          </a:p>
          <a:p>
            <a:pPr lvl="0"/>
            <a:r>
              <a:rPr lang="en-ZA" dirty="0"/>
              <a:t>Existing illiteracy in the digital world.  Access to the digital world.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1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ZA" sz="1800" b="1" dirty="0"/>
              <a:t>What new education and training needs has your Chamber </a:t>
            </a:r>
            <a:br>
              <a:rPr lang="en-ZA" sz="1800" b="1" dirty="0"/>
            </a:br>
            <a:r>
              <a:rPr lang="en-ZA" sz="1800" b="1" dirty="0"/>
              <a:t>Committee identified or intending for future industry skills needs.</a:t>
            </a:r>
            <a:endParaRPr lang="en-ZA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This </a:t>
            </a:r>
            <a:r>
              <a:rPr lang="en-ZA" dirty="0" smtClean="0"/>
              <a:t>can only be developed </a:t>
            </a:r>
            <a:r>
              <a:rPr lang="en-ZA" dirty="0"/>
              <a:t>out of the research project identified.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92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x-none" sz="1800" b="1" dirty="0"/>
              <a:t>What role can merSETA play as an intermediary body to assist in addressing your sector and subsectors skills needs  </a:t>
            </a:r>
            <a:r>
              <a:rPr lang="en-US" sz="1800" dirty="0"/>
              <a:t/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marL="457200" lvl="1" indent="0">
              <a:buNone/>
            </a:pPr>
            <a:endParaRPr lang="en-ZA" dirty="0"/>
          </a:p>
          <a:p>
            <a:pPr lvl="1"/>
            <a:endParaRPr lang="en-ZA" dirty="0"/>
          </a:p>
          <a:p>
            <a:pPr marL="457200" lvl="1" indent="0">
              <a:buNone/>
            </a:pPr>
            <a:endParaRPr lang="en-ZA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2027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ZA" dirty="0"/>
              <a:t>Would be developed out of an identified project.</a:t>
            </a:r>
          </a:p>
          <a:p>
            <a:pPr lvl="0"/>
            <a:r>
              <a:rPr lang="en-ZA" dirty="0" smtClean="0"/>
              <a:t>An issue that keeps raising its head is how </a:t>
            </a:r>
            <a:r>
              <a:rPr lang="en-ZA" dirty="0"/>
              <a:t>empowered are </a:t>
            </a:r>
            <a:r>
              <a:rPr lang="en-ZA" dirty="0" smtClean="0"/>
              <a:t>regional </a:t>
            </a:r>
            <a:r>
              <a:rPr lang="en-ZA" dirty="0"/>
              <a:t>committees.</a:t>
            </a:r>
          </a:p>
        </p:txBody>
      </p:sp>
    </p:spTree>
    <p:extLst>
      <p:ext uri="{BB962C8B-B14F-4D97-AF65-F5344CB8AC3E}">
        <p14:creationId xmlns:p14="http://schemas.microsoft.com/office/powerpoint/2010/main" val="3421804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What education and skills needs  does your Chamber Committee need</a:t>
            </a:r>
            <a:br>
              <a:rPr lang="en-US" sz="1800" b="1" dirty="0"/>
            </a:br>
            <a:r>
              <a:rPr lang="en-US" sz="1800" b="1" dirty="0"/>
              <a:t>to fulfill Chamber committee responsibilities and mandate as </a:t>
            </a:r>
            <a:br>
              <a:rPr lang="en-US" sz="1800" b="1" dirty="0"/>
            </a:br>
            <a:r>
              <a:rPr lang="en-US" sz="1800" b="1" dirty="0"/>
              <a:t>outlined in the Chamber Committee terms of reference </a:t>
            </a:r>
            <a:r>
              <a:rPr lang="en-US" sz="1800" dirty="0"/>
              <a:t/>
            </a:r>
            <a:br>
              <a:rPr lang="en-US" sz="1800" dirty="0"/>
            </a:br>
            <a:endParaRPr lang="en-ZA" sz="1800" dirty="0"/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lvl="0"/>
            <a:r>
              <a:rPr lang="en-ZA" dirty="0"/>
              <a:t>Project management skills</a:t>
            </a:r>
          </a:p>
          <a:p>
            <a:pPr lvl="0"/>
            <a:r>
              <a:rPr lang="en-ZA" dirty="0"/>
              <a:t>SDF</a:t>
            </a:r>
          </a:p>
          <a:p>
            <a:pPr lvl="0"/>
            <a:r>
              <a:rPr lang="en-ZA" dirty="0"/>
              <a:t>Understanding the RPL process</a:t>
            </a:r>
          </a:p>
          <a:p>
            <a:pPr lvl="0"/>
            <a:r>
              <a:rPr lang="en-ZA" dirty="0"/>
              <a:t>Finance for non-financial managers</a:t>
            </a:r>
          </a:p>
          <a:p>
            <a:r>
              <a:rPr lang="en-ZA" dirty="0"/>
              <a:t>Understanding of training and education in the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77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B74D1329197340A61CD8749EFCAC95" ma:contentTypeVersion="0" ma:contentTypeDescription="Create a new document." ma:contentTypeScope="" ma:versionID="78ab6c66b5b1997ffa512c2bc67491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5BAA9F-3752-4A57-AE86-9A7EA49FC1E6}"/>
</file>

<file path=customXml/itemProps2.xml><?xml version="1.0" encoding="utf-8"?>
<ds:datastoreItem xmlns:ds="http://schemas.openxmlformats.org/officeDocument/2006/customXml" ds:itemID="{A70221B8-A225-4304-A148-91CAC427A422}"/>
</file>

<file path=customXml/itemProps3.xml><?xml version="1.0" encoding="utf-8"?>
<ds:datastoreItem xmlns:ds="http://schemas.openxmlformats.org/officeDocument/2006/customXml" ds:itemID="{2ECD83AF-D355-4951-BA31-864CAA5E4090}"/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372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Metals Chamber</vt:lpstr>
      <vt:lpstr>Based on Chamber terms of reference and responsibilities  what  Future research and innovation project/s should be planned by your Chamber for 2019 – 2020 in support of merSETA SP, APP and SSP </vt:lpstr>
      <vt:lpstr>Based on Chamber terms of reference and responsibilities  what  Future research and innovation project/s should be planned by your Chamber for 2019 – 2020 in support of merSETA SP, APP and SSP </vt:lpstr>
      <vt:lpstr>What new education and training needs has your Chamber  Committee identified or intending for future industry skills needs.</vt:lpstr>
      <vt:lpstr>What role can merSETA play as an intermediary body to assist in addressing your sector and subsectors skills needs   </vt:lpstr>
      <vt:lpstr>What education and skills needs  does your Chamber Committee need to fulfill Chamber committee responsibilities and mandate as  outlined in the Chamber Committee terms of reference  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Terrance Percy Mokgosi</dc:creator>
  <cp:lastModifiedBy>Grace, Erica  (Scaw)</cp:lastModifiedBy>
  <cp:revision>87</cp:revision>
  <cp:lastPrinted>2018-08-31T07:09:24Z</cp:lastPrinted>
  <dcterms:created xsi:type="dcterms:W3CDTF">2015-09-15T08:49:30Z</dcterms:created>
  <dcterms:modified xsi:type="dcterms:W3CDTF">2018-10-12T07:34:32Z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0x0101007BB74D1329197340A61CD8749EFCAC95</vt:lpwstr>
  </property>
</Properties>
</file>