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Default Extension="xml" ContentType="application/xml"/>
  <Default Extension="gif" ContentType="image/gif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handoutMasters/handoutMaster1.xml" ContentType="application/vnd.openxmlformats-officedocument.presentationml.handoutMaster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89" r:id="rId3"/>
    <p:sldId id="258" r:id="rId4"/>
    <p:sldId id="287" r:id="rId5"/>
    <p:sldId id="288" r:id="rId6"/>
    <p:sldId id="316" r:id="rId7"/>
    <p:sldId id="318" r:id="rId8"/>
    <p:sldId id="317" r:id="rId9"/>
    <p:sldId id="299" r:id="rId10"/>
    <p:sldId id="297" r:id="rId11"/>
    <p:sldId id="298" r:id="rId12"/>
    <p:sldId id="300" r:id="rId13"/>
    <p:sldId id="301" r:id="rId14"/>
    <p:sldId id="311" r:id="rId15"/>
    <p:sldId id="315" r:id="rId16"/>
    <p:sldId id="314" r:id="rId17"/>
    <p:sldId id="291" r:id="rId18"/>
    <p:sldId id="295" r:id="rId19"/>
  </p:sldIdLst>
  <p:sldSz cx="9144000" cy="6858000" type="screen4x3"/>
  <p:notesSz cx="9928225" cy="679767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rta" initials="" lastIdx="1" clrIdx="0"/>
  <p:cmAuthor id="1" name="Natalia" initials="" lastIdx="4" clrIdx="1"/>
  <p:cmAuthor id="2" name="usuari" initials="u" lastIdx="4" clrIdx="2"/>
  <p:cmAuthor id="3" name="Bambina" initials="B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00"/>
    <a:srgbClr val="669900"/>
    <a:srgbClr val="E46C0A"/>
    <a:srgbClr val="FF9900"/>
    <a:srgbClr val="8BBC00"/>
    <a:srgbClr val="AFFFD3"/>
    <a:srgbClr val="99CC00"/>
    <a:srgbClr val="91C4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6" autoAdjust="0"/>
    <p:restoredTop sz="97093" autoAdjust="0"/>
  </p:normalViewPr>
  <p:slideViewPr>
    <p:cSldViewPr>
      <p:cViewPr>
        <p:scale>
          <a:sx n="70" d="100"/>
          <a:sy n="70" d="100"/>
        </p:scale>
        <p:origin x="-139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51672C-9B78-40E1-B3C7-F583DDAEB5EB}" type="doc">
      <dgm:prSet loTypeId="urn:microsoft.com/office/officeart/2005/8/layout/hierarchy3" loCatId="relationship" qsTypeId="urn:microsoft.com/office/officeart/2005/8/quickstyle/simple1#4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371715AB-151C-4269-AA99-8300111BBB0B}">
      <dgm:prSet phldrT="[Texto]" custT="1"/>
      <dgm:spPr/>
      <dgm:t>
        <a:bodyPr/>
        <a:lstStyle/>
        <a:p>
          <a:r>
            <a:rPr lang="ca-ES" sz="2200" noProof="0" dirty="0" smtClean="0">
              <a:latin typeface="Arial" pitchFamily="34" charset="0"/>
              <a:cs typeface="Arial" pitchFamily="34" charset="0"/>
            </a:rPr>
            <a:t>Attitudes</a:t>
          </a:r>
          <a:endParaRPr lang="ca-ES" sz="2200" noProof="0" dirty="0">
            <a:latin typeface="Arial" pitchFamily="34" charset="0"/>
            <a:cs typeface="Arial" pitchFamily="34" charset="0"/>
          </a:endParaRPr>
        </a:p>
      </dgm:t>
    </dgm:pt>
    <dgm:pt modelId="{90C7D49D-85C4-4BD6-B8AD-9906D7A72F1E}" type="parTrans" cxnId="{9BB3470B-F02E-44B3-BB43-AB16E6B885A6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0F57888D-A2E7-4839-AB25-8FED6AD7FB04}" type="sibTrans" cxnId="{9BB3470B-F02E-44B3-BB43-AB16E6B885A6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9448DFFB-3881-4A30-8FAD-5AAF71EB9E72}">
      <dgm:prSet phldrT="[Texto]" custT="1"/>
      <dgm:spPr/>
      <dgm:t>
        <a:bodyPr/>
        <a:lstStyle/>
        <a:p>
          <a:pPr algn="ctr"/>
          <a:r>
            <a:rPr lang="ca-ES" sz="1400" noProof="0" dirty="0" smtClean="0">
              <a:latin typeface="Arial" pitchFamily="34" charset="0"/>
              <a:cs typeface="Arial" pitchFamily="34" charset="0"/>
            </a:rPr>
            <a:t>α = .918</a:t>
          </a:r>
          <a:endParaRPr lang="ca-ES" sz="1400" noProof="0" dirty="0">
            <a:latin typeface="Arial" pitchFamily="34" charset="0"/>
            <a:cs typeface="Arial" pitchFamily="34" charset="0"/>
          </a:endParaRPr>
        </a:p>
      </dgm:t>
    </dgm:pt>
    <dgm:pt modelId="{D5D65505-64EB-4100-B5CE-339FCF83E741}" type="parTrans" cxnId="{A33BE1AC-1864-41C2-99C2-EDC75C263EF3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AB819859-8815-45B8-A50B-CCEB82BBCCD5}" type="sibTrans" cxnId="{A33BE1AC-1864-41C2-99C2-EDC75C263EF3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8DE6F375-EF94-459F-A458-6EF6CB3E5C61}">
      <dgm:prSet phldrT="[Texto]" custT="1"/>
      <dgm:spPr/>
      <dgm:t>
        <a:bodyPr/>
        <a:lstStyle/>
        <a:p>
          <a:pPr algn="l"/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Social attitudes</a:t>
          </a:r>
        </a:p>
        <a:p>
          <a:pPr algn="l"/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Individual attitudes</a:t>
          </a:r>
          <a:endParaRPr lang="ca-ES" sz="1400" i="0" noProof="0" dirty="0">
            <a:latin typeface="Arial" pitchFamily="34" charset="0"/>
            <a:cs typeface="Arial" pitchFamily="34" charset="0"/>
          </a:endParaRPr>
        </a:p>
      </dgm:t>
    </dgm:pt>
    <dgm:pt modelId="{8B4DAEF4-21EB-49E2-9237-B45E8FAFE753}" type="parTrans" cxnId="{58FF6C00-87D2-4551-86B1-6B9A97C36B5A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E54D31DF-E733-498C-8525-7148E086BCC3}" type="sibTrans" cxnId="{58FF6C00-87D2-4551-86B1-6B9A97C36B5A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AA0B2D29-A655-4633-9551-BFF4988C8F8C}">
      <dgm:prSet phldrT="[Texto]" custT="1"/>
      <dgm:spPr/>
      <dgm:t>
        <a:bodyPr/>
        <a:lstStyle/>
        <a:p>
          <a:r>
            <a:rPr lang="ca-ES" sz="2200" noProof="0" dirty="0" smtClean="0">
              <a:latin typeface="Arial" pitchFamily="34" charset="0"/>
              <a:cs typeface="Arial" pitchFamily="34" charset="0"/>
            </a:rPr>
            <a:t>Variables </a:t>
          </a:r>
          <a:r>
            <a:rPr lang="ca-ES" sz="2200" noProof="0" dirty="0" err="1" smtClean="0">
              <a:latin typeface="Arial" pitchFamily="34" charset="0"/>
              <a:cs typeface="Arial" pitchFamily="34" charset="0"/>
            </a:rPr>
            <a:t>that</a:t>
          </a:r>
          <a:r>
            <a:rPr lang="ca-ES" sz="2200" noProof="0" dirty="0" smtClean="0">
              <a:latin typeface="Arial" pitchFamily="34" charset="0"/>
              <a:cs typeface="Arial" pitchFamily="34" charset="0"/>
            </a:rPr>
            <a:t> </a:t>
          </a:r>
          <a:r>
            <a:rPr lang="ca-ES" sz="2200" noProof="0" dirty="0" err="1" smtClean="0">
              <a:latin typeface="Arial" pitchFamily="34" charset="0"/>
              <a:cs typeface="Arial" pitchFamily="34" charset="0"/>
            </a:rPr>
            <a:t>influence</a:t>
          </a:r>
          <a:r>
            <a:rPr lang="ca-ES" sz="2200" noProof="0" dirty="0" smtClean="0">
              <a:latin typeface="Arial" pitchFamily="34" charset="0"/>
              <a:cs typeface="Arial" pitchFamily="34" charset="0"/>
            </a:rPr>
            <a:t> </a:t>
          </a:r>
          <a:r>
            <a:rPr lang="ca-ES" sz="2200" noProof="0" dirty="0" err="1" smtClean="0">
              <a:latin typeface="Arial" pitchFamily="34" charset="0"/>
              <a:cs typeface="Arial" pitchFamily="34" charset="0"/>
            </a:rPr>
            <a:t>the</a:t>
          </a:r>
          <a:r>
            <a:rPr lang="ca-ES" sz="2200" noProof="0" dirty="0" smtClean="0">
              <a:latin typeface="Arial" pitchFamily="34" charset="0"/>
              <a:cs typeface="Arial" pitchFamily="34" charset="0"/>
            </a:rPr>
            <a:t> </a:t>
          </a:r>
          <a:r>
            <a:rPr lang="ca-ES" sz="2200" noProof="0" dirty="0" err="1" smtClean="0">
              <a:latin typeface="Arial" pitchFamily="34" charset="0"/>
              <a:cs typeface="Arial" pitchFamily="34" charset="0"/>
            </a:rPr>
            <a:t>efficacy</a:t>
          </a:r>
          <a:r>
            <a:rPr lang="ca-ES" sz="2200" noProof="0" dirty="0" smtClean="0">
              <a:latin typeface="Arial" pitchFamily="34" charset="0"/>
              <a:cs typeface="Arial" pitchFamily="34" charset="0"/>
            </a:rPr>
            <a:t> </a:t>
          </a:r>
          <a:endParaRPr lang="ca-ES" sz="2200" noProof="0" dirty="0">
            <a:latin typeface="Arial" pitchFamily="34" charset="0"/>
            <a:cs typeface="Arial" pitchFamily="34" charset="0"/>
          </a:endParaRPr>
        </a:p>
      </dgm:t>
    </dgm:pt>
    <dgm:pt modelId="{E505CFAB-AA48-438B-93A5-965224044F0F}" type="parTrans" cxnId="{1744B8AF-569F-4972-B200-3ACACD495368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A46D247D-679F-4026-9222-B6834BB91908}" type="sibTrans" cxnId="{1744B8AF-569F-4972-B200-3ACACD495368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D7C33CCD-178F-4F4A-A791-AE1965ECF1FC}">
      <dgm:prSet phldrT="[Texto]" custT="1"/>
      <dgm:spPr/>
      <dgm:t>
        <a:bodyPr/>
        <a:lstStyle/>
        <a:p>
          <a:r>
            <a:rPr lang="ca-ES" sz="1400" noProof="0" dirty="0" smtClean="0">
              <a:latin typeface="Arial" pitchFamily="34" charset="0"/>
              <a:cs typeface="Arial" pitchFamily="34" charset="0"/>
            </a:rPr>
            <a:t>α = .912</a:t>
          </a:r>
        </a:p>
      </dgm:t>
    </dgm:pt>
    <dgm:pt modelId="{14B7D0A0-6426-4950-8647-40A319FA8F71}" type="parTrans" cxnId="{01AB3D15-6AF6-4901-844B-AE1E8E47A3CD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41DC16E9-C3E5-4A6D-B72E-90258679AD10}" type="sibTrans" cxnId="{01AB3D15-6AF6-4901-844B-AE1E8E47A3CD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3F97639E-7EDF-41F5-B9F4-2D8D784E9EDB}">
      <dgm:prSet phldrT="[Texto]" custT="1"/>
      <dgm:spPr/>
      <dgm:t>
        <a:bodyPr/>
        <a:lstStyle/>
        <a:p>
          <a:pPr algn="l"/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</a:t>
          </a:r>
          <a:r>
            <a:rPr lang="ca-ES" sz="1400" i="0" noProof="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School</a:t>
          </a:r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ca-ES" sz="1400" i="0" noProof="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tutor’s</a:t>
          </a:r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ca-ES" sz="1400" i="0" noProof="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role</a:t>
          </a:r>
          <a:endParaRPr lang="ca-ES" sz="1400" i="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algn="l"/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C</a:t>
          </a:r>
          <a:r>
            <a:rPr lang="en-US" sz="14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oherence</a:t>
          </a:r>
          <a:r>
            <a:rPr lang="en-US" sz="1400" dirty="0" smtClean="0">
              <a:latin typeface="Arial" pitchFamily="34" charset="0"/>
              <a:cs typeface="Arial" pitchFamily="34" charset="0"/>
              <a:sym typeface="Wingdings" pitchFamily="2" charset="2"/>
            </a:rPr>
            <a:t> of the high-school-company training</a:t>
          </a:r>
          <a:endParaRPr lang="ca-ES" sz="1400" i="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algn="l"/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C</a:t>
          </a:r>
          <a:r>
            <a:rPr lang="en-US" sz="14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ompany</a:t>
          </a:r>
          <a:r>
            <a:rPr lang="en-US" sz="1400" dirty="0" smtClean="0">
              <a:latin typeface="Arial" pitchFamily="34" charset="0"/>
              <a:cs typeface="Arial" pitchFamily="34" charset="0"/>
              <a:sym typeface="Wingdings" pitchFamily="2" charset="2"/>
            </a:rPr>
            <a:t> tutor’s role, motivations</a:t>
          </a:r>
          <a:endParaRPr lang="ca-ES" sz="1400" i="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algn="l"/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M</a:t>
          </a:r>
          <a:r>
            <a:rPr lang="en-US" sz="14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otivations</a:t>
          </a:r>
          <a:endParaRPr lang="ca-ES" sz="1400" i="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algn="l"/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P</a:t>
          </a:r>
          <a:r>
            <a:rPr lang="en-US" sz="14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ossibilities</a:t>
          </a:r>
          <a:r>
            <a:rPr lang="en-US" sz="1400" dirty="0" smtClean="0">
              <a:latin typeface="Arial" pitchFamily="34" charset="0"/>
              <a:cs typeface="Arial" pitchFamily="34" charset="0"/>
              <a:sym typeface="Wingdings" pitchFamily="2" charset="2"/>
            </a:rPr>
            <a:t> for developing the WL</a:t>
          </a:r>
          <a:endParaRPr lang="ca-ES" sz="1400" i="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algn="l"/>
          <a:r>
            <a:rPr lang="ca-ES" sz="1400" i="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I</a:t>
          </a:r>
          <a:r>
            <a:rPr lang="en-US" sz="14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ntegration</a:t>
          </a:r>
          <a:r>
            <a:rPr lang="en-US" sz="1400" dirty="0" smtClean="0">
              <a:latin typeface="Arial" pitchFamily="34" charset="0"/>
              <a:cs typeface="Arial" pitchFamily="34" charset="0"/>
              <a:sym typeface="Wingdings" pitchFamily="2" charset="2"/>
            </a:rPr>
            <a:t> into the workplace</a:t>
          </a:r>
          <a:endParaRPr lang="ca-ES" sz="1400" i="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</dgm:t>
    </dgm:pt>
    <dgm:pt modelId="{127616DB-FADE-4AF9-87B5-628C15206562}" type="parTrans" cxnId="{BBA85FE4-4B26-4996-94AD-193BCEBC9AD7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2519668D-C8FD-4C3B-BB29-63D900801D78}" type="sibTrans" cxnId="{BBA85FE4-4B26-4996-94AD-193BCEBC9AD7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B0F58B9F-8A5F-404F-A44A-41EFF0822CD2}">
      <dgm:prSet phldrT="[Texto]" custT="1"/>
      <dgm:spPr/>
      <dgm:t>
        <a:bodyPr/>
        <a:lstStyle/>
        <a:p>
          <a:r>
            <a:rPr lang="ca-ES" sz="2200" noProof="0" dirty="0" smtClean="0">
              <a:latin typeface="Arial" pitchFamily="34" charset="0"/>
              <a:cs typeface="Arial" pitchFamily="34" charset="0"/>
            </a:rPr>
            <a:t>Variables of </a:t>
          </a:r>
          <a:r>
            <a:rPr lang="ca-ES" sz="2200" noProof="0" dirty="0" err="1" smtClean="0">
              <a:latin typeface="Arial" pitchFamily="34" charset="0"/>
              <a:cs typeface="Arial" pitchFamily="34" charset="0"/>
            </a:rPr>
            <a:t>efficacy</a:t>
          </a:r>
          <a:endParaRPr lang="ca-ES" sz="2200" noProof="0" dirty="0">
            <a:latin typeface="Arial" pitchFamily="34" charset="0"/>
            <a:cs typeface="Arial" pitchFamily="34" charset="0"/>
          </a:endParaRPr>
        </a:p>
      </dgm:t>
    </dgm:pt>
    <dgm:pt modelId="{CEB54403-5936-4A1B-B15B-BC8424C328F6}" type="parTrans" cxnId="{DC4AE0EE-0733-4D01-A848-FB86E2C7EA77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419F4BA7-1D0E-4FE1-A9AF-EE1A1A937132}" type="sibTrans" cxnId="{DC4AE0EE-0733-4D01-A848-FB86E2C7EA77}">
      <dgm:prSet/>
      <dgm:spPr/>
      <dgm:t>
        <a:bodyPr/>
        <a:lstStyle/>
        <a:p>
          <a:endParaRPr lang="ca-ES" noProof="0">
            <a:latin typeface="Arial" pitchFamily="34" charset="0"/>
            <a:cs typeface="Arial" pitchFamily="34" charset="0"/>
          </a:endParaRPr>
        </a:p>
      </dgm:t>
    </dgm:pt>
    <dgm:pt modelId="{3243E775-C664-48E6-9DA8-4B4680DA3ACB}">
      <dgm:prSet phldrT="[Texto]" custT="1"/>
      <dgm:spPr/>
      <dgm:t>
        <a:bodyPr/>
        <a:lstStyle/>
        <a:p>
          <a:r>
            <a:rPr lang="ca-ES" sz="1400" noProof="0" dirty="0" smtClean="0">
              <a:latin typeface="Arial" pitchFamily="34" charset="0"/>
              <a:cs typeface="Arial" pitchFamily="34" charset="0"/>
            </a:rPr>
            <a:t>α = .972</a:t>
          </a:r>
          <a:endParaRPr lang="ca-ES" sz="1400" noProof="0" dirty="0">
            <a:latin typeface="Arial" pitchFamily="34" charset="0"/>
            <a:cs typeface="Arial" pitchFamily="34" charset="0"/>
          </a:endParaRPr>
        </a:p>
      </dgm:t>
    </dgm:pt>
    <dgm:pt modelId="{3AE4B87D-9FF0-44B3-9D21-FA358E495D72}" type="parTrans" cxnId="{D64F82AF-6EE3-4047-8D80-DE68E1FF68CE}">
      <dgm:prSet/>
      <dgm:spPr/>
      <dgm:t>
        <a:bodyPr/>
        <a:lstStyle/>
        <a:p>
          <a:endParaRPr lang="es-ES"/>
        </a:p>
      </dgm:t>
    </dgm:pt>
    <dgm:pt modelId="{E526695A-AE1D-44E9-B41A-BB673B731DD4}" type="sibTrans" cxnId="{D64F82AF-6EE3-4047-8D80-DE68E1FF68CE}">
      <dgm:prSet/>
      <dgm:spPr/>
      <dgm:t>
        <a:bodyPr/>
        <a:lstStyle/>
        <a:p>
          <a:endParaRPr lang="es-ES"/>
        </a:p>
      </dgm:t>
    </dgm:pt>
    <dgm:pt modelId="{6E3700B6-3EAE-4158-ACFD-06B391B92397}">
      <dgm:prSet custT="1"/>
      <dgm:spPr/>
      <dgm:t>
        <a:bodyPr/>
        <a:lstStyle/>
        <a:p>
          <a:pPr algn="just"/>
          <a:r>
            <a:rPr lang="ca-ES" sz="1400" dirty="0" smtClean="0">
              <a:latin typeface="Arial" pitchFamily="34" charset="0"/>
              <a:cs typeface="Arial" pitchFamily="34" charset="0"/>
            </a:rPr>
            <a:t>- </a:t>
          </a:r>
          <a:r>
            <a:rPr lang="en-GB" sz="1400" dirty="0" smtClean="0">
              <a:latin typeface="Arial" pitchFamily="34" charset="0"/>
              <a:cs typeface="Arial" pitchFamily="34" charset="0"/>
            </a:rPr>
            <a:t>Workplace learning has allowed me to improve the knowledge and skills learnt during training</a:t>
          </a:r>
          <a:endParaRPr lang="ca-ES" sz="1400" dirty="0" smtClean="0">
            <a:latin typeface="Arial" pitchFamily="34" charset="0"/>
            <a:cs typeface="Arial" pitchFamily="34" charset="0"/>
          </a:endParaRPr>
        </a:p>
        <a:p>
          <a:pPr algn="just"/>
          <a:r>
            <a:rPr lang="ca-ES" sz="1400" dirty="0" smtClean="0">
              <a:latin typeface="Arial" pitchFamily="34" charset="0"/>
              <a:cs typeface="Arial" pitchFamily="34" charset="0"/>
            </a:rPr>
            <a:t>- </a:t>
          </a:r>
          <a:r>
            <a:rPr lang="en-GB" sz="1400" dirty="0" smtClean="0">
              <a:latin typeface="Arial" pitchFamily="34" charset="0"/>
              <a:cs typeface="Arial" pitchFamily="34" charset="0"/>
            </a:rPr>
            <a:t>I have been able to apply what I have learnt in my workplace learning placement</a:t>
          </a:r>
          <a:r>
            <a:rPr lang="ca-ES" sz="1400" dirty="0" smtClean="0">
              <a:latin typeface="Arial" pitchFamily="34" charset="0"/>
              <a:cs typeface="Arial" pitchFamily="34" charset="0"/>
            </a:rPr>
            <a:t> </a:t>
          </a:r>
        </a:p>
        <a:p>
          <a:pPr algn="just"/>
          <a:r>
            <a:rPr lang="ca-ES" sz="1400" dirty="0" smtClean="0">
              <a:latin typeface="Arial" pitchFamily="34" charset="0"/>
              <a:cs typeface="Arial" pitchFamily="34" charset="0"/>
            </a:rPr>
            <a:t>- </a:t>
          </a:r>
          <a:r>
            <a:rPr lang="en-GB" sz="1400" dirty="0" smtClean="0">
              <a:latin typeface="Arial" pitchFamily="34" charset="0"/>
              <a:cs typeface="Arial" pitchFamily="34" charset="0"/>
            </a:rPr>
            <a:t>During the workplace learning I have learnt new professional skills</a:t>
          </a:r>
          <a:endParaRPr lang="ca-ES" sz="1400" dirty="0" smtClean="0">
            <a:latin typeface="Arial" pitchFamily="34" charset="0"/>
            <a:cs typeface="Arial" pitchFamily="34" charset="0"/>
          </a:endParaRPr>
        </a:p>
        <a:p>
          <a:pPr algn="just"/>
          <a:r>
            <a:rPr lang="ca-ES" sz="1400" dirty="0" smtClean="0">
              <a:latin typeface="Arial" pitchFamily="34" charset="0"/>
              <a:cs typeface="Arial" pitchFamily="34" charset="0"/>
            </a:rPr>
            <a:t> - </a:t>
          </a:r>
          <a:r>
            <a:rPr lang="en-GB" sz="1400" dirty="0" smtClean="0">
              <a:latin typeface="Arial" pitchFamily="34" charset="0"/>
              <a:cs typeface="Arial" pitchFamily="34" charset="0"/>
            </a:rPr>
            <a:t>During the workplace learning I have learnt the professional skills necessary for my employability</a:t>
          </a:r>
          <a:r>
            <a:rPr lang="ca-ES" sz="1400" dirty="0" smtClean="0">
              <a:latin typeface="Arial" pitchFamily="34" charset="0"/>
              <a:cs typeface="Arial" pitchFamily="34" charset="0"/>
            </a:rPr>
            <a:t>. </a:t>
          </a:r>
          <a:endParaRPr lang="ca-ES" sz="1400" dirty="0">
            <a:latin typeface="Arial" pitchFamily="34" charset="0"/>
            <a:cs typeface="Arial" pitchFamily="34" charset="0"/>
          </a:endParaRPr>
        </a:p>
      </dgm:t>
    </dgm:pt>
    <dgm:pt modelId="{747C1522-B76B-4EC9-8993-156F4F691587}" type="parTrans" cxnId="{69FAEF69-D209-45A4-931C-739E63704491}">
      <dgm:prSet/>
      <dgm:spPr/>
      <dgm:t>
        <a:bodyPr/>
        <a:lstStyle/>
        <a:p>
          <a:endParaRPr lang="es-ES"/>
        </a:p>
      </dgm:t>
    </dgm:pt>
    <dgm:pt modelId="{2F349E6D-4CB8-4037-A4B4-598E1915B718}" type="sibTrans" cxnId="{69FAEF69-D209-45A4-931C-739E63704491}">
      <dgm:prSet/>
      <dgm:spPr/>
      <dgm:t>
        <a:bodyPr/>
        <a:lstStyle/>
        <a:p>
          <a:endParaRPr lang="es-ES"/>
        </a:p>
      </dgm:t>
    </dgm:pt>
    <dgm:pt modelId="{D84DCB99-E2C3-4DE2-9BEA-46AB89377970}" type="pres">
      <dgm:prSet presAssocID="{3451672C-9B78-40E1-B3C7-F583DDAEB5E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4485CA02-94C2-479B-A985-78520607D258}" type="pres">
      <dgm:prSet presAssocID="{371715AB-151C-4269-AA99-8300111BBB0B}" presName="root" presStyleCnt="0"/>
      <dgm:spPr/>
    </dgm:pt>
    <dgm:pt modelId="{4CEC6F94-28F1-4012-A654-27B53AC454B0}" type="pres">
      <dgm:prSet presAssocID="{371715AB-151C-4269-AA99-8300111BBB0B}" presName="rootComposite" presStyleCnt="0"/>
      <dgm:spPr/>
    </dgm:pt>
    <dgm:pt modelId="{4FEA9A44-AD0A-4AFB-90EE-510A5C299B47}" type="pres">
      <dgm:prSet presAssocID="{371715AB-151C-4269-AA99-8300111BBB0B}" presName="rootText" presStyleLbl="node1" presStyleIdx="0" presStyleCnt="3"/>
      <dgm:spPr/>
      <dgm:t>
        <a:bodyPr/>
        <a:lstStyle/>
        <a:p>
          <a:endParaRPr lang="es-ES"/>
        </a:p>
      </dgm:t>
    </dgm:pt>
    <dgm:pt modelId="{C021E593-5542-4735-8894-98B133FFE051}" type="pres">
      <dgm:prSet presAssocID="{371715AB-151C-4269-AA99-8300111BBB0B}" presName="rootConnector" presStyleLbl="node1" presStyleIdx="0" presStyleCnt="3"/>
      <dgm:spPr/>
      <dgm:t>
        <a:bodyPr/>
        <a:lstStyle/>
        <a:p>
          <a:endParaRPr lang="es-ES"/>
        </a:p>
      </dgm:t>
    </dgm:pt>
    <dgm:pt modelId="{E85135F0-E87F-4965-AE80-5270AB9C0EA1}" type="pres">
      <dgm:prSet presAssocID="{371715AB-151C-4269-AA99-8300111BBB0B}" presName="childShape" presStyleCnt="0"/>
      <dgm:spPr/>
    </dgm:pt>
    <dgm:pt modelId="{01DFE909-C004-42CF-B0E4-BE0DF006C71B}" type="pres">
      <dgm:prSet presAssocID="{D5D65505-64EB-4100-B5CE-339FCF83E741}" presName="Name13" presStyleLbl="parChTrans1D2" presStyleIdx="0" presStyleCnt="6"/>
      <dgm:spPr/>
      <dgm:t>
        <a:bodyPr/>
        <a:lstStyle/>
        <a:p>
          <a:endParaRPr lang="es-ES"/>
        </a:p>
      </dgm:t>
    </dgm:pt>
    <dgm:pt modelId="{098593D4-B457-4E3D-9836-DC80E53010FD}" type="pres">
      <dgm:prSet presAssocID="{9448DFFB-3881-4A30-8FAD-5AAF71EB9E72}" presName="childText" presStyleLbl="bgAcc1" presStyleIdx="0" presStyleCnt="6" custScaleY="372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E94359-1BB0-405F-AB8F-5829C8CBB6A1}" type="pres">
      <dgm:prSet presAssocID="{8B4DAEF4-21EB-49E2-9237-B45E8FAFE753}" presName="Name13" presStyleLbl="parChTrans1D2" presStyleIdx="1" presStyleCnt="6"/>
      <dgm:spPr/>
      <dgm:t>
        <a:bodyPr/>
        <a:lstStyle/>
        <a:p>
          <a:endParaRPr lang="es-ES"/>
        </a:p>
      </dgm:t>
    </dgm:pt>
    <dgm:pt modelId="{923D706C-2E57-4C9F-A4E0-A3AF8C33DD69}" type="pres">
      <dgm:prSet presAssocID="{8DE6F375-EF94-459F-A458-6EF6CB3E5C61}" presName="childText" presStyleLbl="bgAcc1" presStyleIdx="1" presStyleCnt="6" custScaleY="8246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7E91A7-7BA2-41E7-BF6A-4682F415773C}" type="pres">
      <dgm:prSet presAssocID="{AA0B2D29-A655-4633-9551-BFF4988C8F8C}" presName="root" presStyleCnt="0"/>
      <dgm:spPr/>
    </dgm:pt>
    <dgm:pt modelId="{BA8B95D5-8565-4B09-9449-07CE6DC5E2C0}" type="pres">
      <dgm:prSet presAssocID="{AA0B2D29-A655-4633-9551-BFF4988C8F8C}" presName="rootComposite" presStyleCnt="0"/>
      <dgm:spPr/>
    </dgm:pt>
    <dgm:pt modelId="{BCF18445-1559-4C26-8C60-007CB6AB2CDE}" type="pres">
      <dgm:prSet presAssocID="{AA0B2D29-A655-4633-9551-BFF4988C8F8C}" presName="rootText" presStyleLbl="node1" presStyleIdx="1" presStyleCnt="3" custScaleX="146510"/>
      <dgm:spPr/>
      <dgm:t>
        <a:bodyPr/>
        <a:lstStyle/>
        <a:p>
          <a:endParaRPr lang="es-ES"/>
        </a:p>
      </dgm:t>
    </dgm:pt>
    <dgm:pt modelId="{9E3E27F3-41A9-40CC-9B36-9BB19BE27AFE}" type="pres">
      <dgm:prSet presAssocID="{AA0B2D29-A655-4633-9551-BFF4988C8F8C}" presName="rootConnector" presStyleLbl="node1" presStyleIdx="1" presStyleCnt="3"/>
      <dgm:spPr/>
      <dgm:t>
        <a:bodyPr/>
        <a:lstStyle/>
        <a:p>
          <a:endParaRPr lang="es-ES"/>
        </a:p>
      </dgm:t>
    </dgm:pt>
    <dgm:pt modelId="{55BFF13A-B11D-4D18-BE86-25D2A3BB7416}" type="pres">
      <dgm:prSet presAssocID="{AA0B2D29-A655-4633-9551-BFF4988C8F8C}" presName="childShape" presStyleCnt="0"/>
      <dgm:spPr/>
    </dgm:pt>
    <dgm:pt modelId="{991EEB31-2F29-4C7A-A93A-E05C98EC4112}" type="pres">
      <dgm:prSet presAssocID="{14B7D0A0-6426-4950-8647-40A319FA8F71}" presName="Name13" presStyleLbl="parChTrans1D2" presStyleIdx="2" presStyleCnt="6"/>
      <dgm:spPr/>
      <dgm:t>
        <a:bodyPr/>
        <a:lstStyle/>
        <a:p>
          <a:endParaRPr lang="es-ES"/>
        </a:p>
      </dgm:t>
    </dgm:pt>
    <dgm:pt modelId="{F9385257-391E-44D7-AC29-180050F23557}" type="pres">
      <dgm:prSet presAssocID="{D7C33CCD-178F-4F4A-A791-AE1965ECF1FC}" presName="childText" presStyleLbl="bgAcc1" presStyleIdx="2" presStyleCnt="6" custScaleX="143605" custScaleY="372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DB7D34A-1F35-4ADC-8CEE-329599F032A7}" type="pres">
      <dgm:prSet presAssocID="{127616DB-FADE-4AF9-87B5-628C15206562}" presName="Name13" presStyleLbl="parChTrans1D2" presStyleIdx="3" presStyleCnt="6"/>
      <dgm:spPr/>
      <dgm:t>
        <a:bodyPr/>
        <a:lstStyle/>
        <a:p>
          <a:endParaRPr lang="es-ES"/>
        </a:p>
      </dgm:t>
    </dgm:pt>
    <dgm:pt modelId="{FB09B26A-EF12-443B-8AA6-C6DDB68B67B8}" type="pres">
      <dgm:prSet presAssocID="{3F97639E-7EDF-41F5-B9F4-2D8D784E9EDB}" presName="childText" presStyleLbl="bgAcc1" presStyleIdx="3" presStyleCnt="6" custScaleX="143604" custScaleY="24614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C700D7-090B-490D-91A9-EF1F4954DBEA}" type="pres">
      <dgm:prSet presAssocID="{B0F58B9F-8A5F-404F-A44A-41EFF0822CD2}" presName="root" presStyleCnt="0"/>
      <dgm:spPr/>
    </dgm:pt>
    <dgm:pt modelId="{B7E0195A-B41B-4418-838F-81FC0DDAAC35}" type="pres">
      <dgm:prSet presAssocID="{B0F58B9F-8A5F-404F-A44A-41EFF0822CD2}" presName="rootComposite" presStyleCnt="0"/>
      <dgm:spPr/>
    </dgm:pt>
    <dgm:pt modelId="{E79E9A52-43CC-4DDC-908D-B7589750E23B}" type="pres">
      <dgm:prSet presAssocID="{B0F58B9F-8A5F-404F-A44A-41EFF0822CD2}" presName="rootText" presStyleLbl="node1" presStyleIdx="2" presStyleCnt="3"/>
      <dgm:spPr/>
      <dgm:t>
        <a:bodyPr/>
        <a:lstStyle/>
        <a:p>
          <a:endParaRPr lang="es-ES"/>
        </a:p>
      </dgm:t>
    </dgm:pt>
    <dgm:pt modelId="{1305BBE7-1B02-4011-AEA2-141B7021292D}" type="pres">
      <dgm:prSet presAssocID="{B0F58B9F-8A5F-404F-A44A-41EFF0822CD2}" presName="rootConnector" presStyleLbl="node1" presStyleIdx="2" presStyleCnt="3"/>
      <dgm:spPr/>
      <dgm:t>
        <a:bodyPr/>
        <a:lstStyle/>
        <a:p>
          <a:endParaRPr lang="es-ES"/>
        </a:p>
      </dgm:t>
    </dgm:pt>
    <dgm:pt modelId="{1A0A4CF7-E241-4393-87EB-29298EFEB053}" type="pres">
      <dgm:prSet presAssocID="{B0F58B9F-8A5F-404F-A44A-41EFF0822CD2}" presName="childShape" presStyleCnt="0"/>
      <dgm:spPr/>
    </dgm:pt>
    <dgm:pt modelId="{319692DF-52FE-4F17-8D31-40A2E810FF60}" type="pres">
      <dgm:prSet presAssocID="{3AE4B87D-9FF0-44B3-9D21-FA358E495D72}" presName="Name13" presStyleLbl="parChTrans1D2" presStyleIdx="4" presStyleCnt="6"/>
      <dgm:spPr/>
      <dgm:t>
        <a:bodyPr/>
        <a:lstStyle/>
        <a:p>
          <a:endParaRPr lang="es-ES"/>
        </a:p>
      </dgm:t>
    </dgm:pt>
    <dgm:pt modelId="{7B4A5578-F042-4C21-B41B-AFD794D1CAF0}" type="pres">
      <dgm:prSet presAssocID="{3243E775-C664-48E6-9DA8-4B4680DA3ACB}" presName="childText" presStyleLbl="bgAcc1" presStyleIdx="4" presStyleCnt="6" custScaleY="430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2E8140-4625-4260-814E-1C7BBA601EFD}" type="pres">
      <dgm:prSet presAssocID="{747C1522-B76B-4EC9-8993-156F4F691587}" presName="Name13" presStyleLbl="parChTrans1D2" presStyleIdx="5" presStyleCnt="6"/>
      <dgm:spPr/>
      <dgm:t>
        <a:bodyPr/>
        <a:lstStyle/>
        <a:p>
          <a:endParaRPr lang="es-ES"/>
        </a:p>
      </dgm:t>
    </dgm:pt>
    <dgm:pt modelId="{8C6C63B7-2606-4137-89E7-A368ABF2DA15}" type="pres">
      <dgm:prSet presAssocID="{6E3700B6-3EAE-4158-ACFD-06B391B92397}" presName="childText" presStyleLbl="bgAcc1" presStyleIdx="5" presStyleCnt="6" custScaleX="165387" custScaleY="33533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9FAEF69-D209-45A4-931C-739E63704491}" srcId="{B0F58B9F-8A5F-404F-A44A-41EFF0822CD2}" destId="{6E3700B6-3EAE-4158-ACFD-06B391B92397}" srcOrd="1" destOrd="0" parTransId="{747C1522-B76B-4EC9-8993-156F4F691587}" sibTransId="{2F349E6D-4CB8-4037-A4B4-598E1915B718}"/>
    <dgm:cxn modelId="{1744B8AF-569F-4972-B200-3ACACD495368}" srcId="{3451672C-9B78-40E1-B3C7-F583DDAEB5EB}" destId="{AA0B2D29-A655-4633-9551-BFF4988C8F8C}" srcOrd="1" destOrd="0" parTransId="{E505CFAB-AA48-438B-93A5-965224044F0F}" sibTransId="{A46D247D-679F-4026-9222-B6834BB91908}"/>
    <dgm:cxn modelId="{6D969D0D-E3E0-4A8C-A48F-DF3965839FD2}" type="presOf" srcId="{D7C33CCD-178F-4F4A-A791-AE1965ECF1FC}" destId="{F9385257-391E-44D7-AC29-180050F23557}" srcOrd="0" destOrd="0" presId="urn:microsoft.com/office/officeart/2005/8/layout/hierarchy3"/>
    <dgm:cxn modelId="{B3E5819C-79CB-4576-8D7D-7E739D68B8F1}" type="presOf" srcId="{371715AB-151C-4269-AA99-8300111BBB0B}" destId="{C021E593-5542-4735-8894-98B133FFE051}" srcOrd="1" destOrd="0" presId="urn:microsoft.com/office/officeart/2005/8/layout/hierarchy3"/>
    <dgm:cxn modelId="{F6E52E05-EE5D-4046-9B2D-F684E4E46A26}" type="presOf" srcId="{6E3700B6-3EAE-4158-ACFD-06B391B92397}" destId="{8C6C63B7-2606-4137-89E7-A368ABF2DA15}" srcOrd="0" destOrd="0" presId="urn:microsoft.com/office/officeart/2005/8/layout/hierarchy3"/>
    <dgm:cxn modelId="{DC4AE0EE-0733-4D01-A848-FB86E2C7EA77}" srcId="{3451672C-9B78-40E1-B3C7-F583DDAEB5EB}" destId="{B0F58B9F-8A5F-404F-A44A-41EFF0822CD2}" srcOrd="2" destOrd="0" parTransId="{CEB54403-5936-4A1B-B15B-BC8424C328F6}" sibTransId="{419F4BA7-1D0E-4FE1-A9AF-EE1A1A937132}"/>
    <dgm:cxn modelId="{0D8752D1-564C-4B05-8721-C8B57A6A34DE}" type="presOf" srcId="{3451672C-9B78-40E1-B3C7-F583DDAEB5EB}" destId="{D84DCB99-E2C3-4DE2-9BEA-46AB89377970}" srcOrd="0" destOrd="0" presId="urn:microsoft.com/office/officeart/2005/8/layout/hierarchy3"/>
    <dgm:cxn modelId="{AB6D2515-D72B-42F7-BE4B-DE92B0DBD757}" type="presOf" srcId="{3AE4B87D-9FF0-44B3-9D21-FA358E495D72}" destId="{319692DF-52FE-4F17-8D31-40A2E810FF60}" srcOrd="0" destOrd="0" presId="urn:microsoft.com/office/officeart/2005/8/layout/hierarchy3"/>
    <dgm:cxn modelId="{AB75403C-8271-4F66-AA0E-6B96064CF4EB}" type="presOf" srcId="{B0F58B9F-8A5F-404F-A44A-41EFF0822CD2}" destId="{1305BBE7-1B02-4011-AEA2-141B7021292D}" srcOrd="1" destOrd="0" presId="urn:microsoft.com/office/officeart/2005/8/layout/hierarchy3"/>
    <dgm:cxn modelId="{9AD1E6F2-DACC-42AC-B55E-DEDEE3370241}" type="presOf" srcId="{3243E775-C664-48E6-9DA8-4B4680DA3ACB}" destId="{7B4A5578-F042-4C21-B41B-AFD794D1CAF0}" srcOrd="0" destOrd="0" presId="urn:microsoft.com/office/officeart/2005/8/layout/hierarchy3"/>
    <dgm:cxn modelId="{400F8B26-B144-4519-8524-AC90C9F4A80F}" type="presOf" srcId="{AA0B2D29-A655-4633-9551-BFF4988C8F8C}" destId="{BCF18445-1559-4C26-8C60-007CB6AB2CDE}" srcOrd="0" destOrd="0" presId="urn:microsoft.com/office/officeart/2005/8/layout/hierarchy3"/>
    <dgm:cxn modelId="{3A152ACC-E193-4ADC-891D-CBF73109FB9E}" type="presOf" srcId="{8B4DAEF4-21EB-49E2-9237-B45E8FAFE753}" destId="{F5E94359-1BB0-405F-AB8F-5829C8CBB6A1}" srcOrd="0" destOrd="0" presId="urn:microsoft.com/office/officeart/2005/8/layout/hierarchy3"/>
    <dgm:cxn modelId="{48B18652-3147-4113-BDFA-EEBCBF48B736}" type="presOf" srcId="{B0F58B9F-8A5F-404F-A44A-41EFF0822CD2}" destId="{E79E9A52-43CC-4DDC-908D-B7589750E23B}" srcOrd="0" destOrd="0" presId="urn:microsoft.com/office/officeart/2005/8/layout/hierarchy3"/>
    <dgm:cxn modelId="{D64F82AF-6EE3-4047-8D80-DE68E1FF68CE}" srcId="{B0F58B9F-8A5F-404F-A44A-41EFF0822CD2}" destId="{3243E775-C664-48E6-9DA8-4B4680DA3ACB}" srcOrd="0" destOrd="0" parTransId="{3AE4B87D-9FF0-44B3-9D21-FA358E495D72}" sibTransId="{E526695A-AE1D-44E9-B41A-BB673B731DD4}"/>
    <dgm:cxn modelId="{27DB90AC-4E9A-43F5-A16A-5ED344C26858}" type="presOf" srcId="{3F97639E-7EDF-41F5-B9F4-2D8D784E9EDB}" destId="{FB09B26A-EF12-443B-8AA6-C6DDB68B67B8}" srcOrd="0" destOrd="0" presId="urn:microsoft.com/office/officeart/2005/8/layout/hierarchy3"/>
    <dgm:cxn modelId="{58FF6C00-87D2-4551-86B1-6B9A97C36B5A}" srcId="{371715AB-151C-4269-AA99-8300111BBB0B}" destId="{8DE6F375-EF94-459F-A458-6EF6CB3E5C61}" srcOrd="1" destOrd="0" parTransId="{8B4DAEF4-21EB-49E2-9237-B45E8FAFE753}" sibTransId="{E54D31DF-E733-498C-8525-7148E086BCC3}"/>
    <dgm:cxn modelId="{E6E2D47E-C1E7-41AF-8ADF-264F2E509772}" type="presOf" srcId="{371715AB-151C-4269-AA99-8300111BBB0B}" destId="{4FEA9A44-AD0A-4AFB-90EE-510A5C299B47}" srcOrd="0" destOrd="0" presId="urn:microsoft.com/office/officeart/2005/8/layout/hierarchy3"/>
    <dgm:cxn modelId="{FF77FE5B-B555-4A03-8E0B-2492D233C71A}" type="presOf" srcId="{8DE6F375-EF94-459F-A458-6EF6CB3E5C61}" destId="{923D706C-2E57-4C9F-A4E0-A3AF8C33DD69}" srcOrd="0" destOrd="0" presId="urn:microsoft.com/office/officeart/2005/8/layout/hierarchy3"/>
    <dgm:cxn modelId="{9BB3470B-F02E-44B3-BB43-AB16E6B885A6}" srcId="{3451672C-9B78-40E1-B3C7-F583DDAEB5EB}" destId="{371715AB-151C-4269-AA99-8300111BBB0B}" srcOrd="0" destOrd="0" parTransId="{90C7D49D-85C4-4BD6-B8AD-9906D7A72F1E}" sibTransId="{0F57888D-A2E7-4839-AB25-8FED6AD7FB04}"/>
    <dgm:cxn modelId="{6D3E94D6-10D9-42C1-94A9-F71FBEAFE708}" type="presOf" srcId="{747C1522-B76B-4EC9-8993-156F4F691587}" destId="{8F2E8140-4625-4260-814E-1C7BBA601EFD}" srcOrd="0" destOrd="0" presId="urn:microsoft.com/office/officeart/2005/8/layout/hierarchy3"/>
    <dgm:cxn modelId="{4C12E32B-816A-41D4-B182-37380AE0DC8A}" type="presOf" srcId="{D5D65505-64EB-4100-B5CE-339FCF83E741}" destId="{01DFE909-C004-42CF-B0E4-BE0DF006C71B}" srcOrd="0" destOrd="0" presId="urn:microsoft.com/office/officeart/2005/8/layout/hierarchy3"/>
    <dgm:cxn modelId="{A82513E5-F9CD-4903-9926-5395714B7DA7}" type="presOf" srcId="{9448DFFB-3881-4A30-8FAD-5AAF71EB9E72}" destId="{098593D4-B457-4E3D-9836-DC80E53010FD}" srcOrd="0" destOrd="0" presId="urn:microsoft.com/office/officeart/2005/8/layout/hierarchy3"/>
    <dgm:cxn modelId="{4D952941-68DD-4E6C-BDF0-9CEDD55BE225}" type="presOf" srcId="{14B7D0A0-6426-4950-8647-40A319FA8F71}" destId="{991EEB31-2F29-4C7A-A93A-E05C98EC4112}" srcOrd="0" destOrd="0" presId="urn:microsoft.com/office/officeart/2005/8/layout/hierarchy3"/>
    <dgm:cxn modelId="{A79C8A8D-75F9-4F1B-9A03-8DC53428B5F0}" type="presOf" srcId="{127616DB-FADE-4AF9-87B5-628C15206562}" destId="{3DB7D34A-1F35-4ADC-8CEE-329599F032A7}" srcOrd="0" destOrd="0" presId="urn:microsoft.com/office/officeart/2005/8/layout/hierarchy3"/>
    <dgm:cxn modelId="{A33BE1AC-1864-41C2-99C2-EDC75C263EF3}" srcId="{371715AB-151C-4269-AA99-8300111BBB0B}" destId="{9448DFFB-3881-4A30-8FAD-5AAF71EB9E72}" srcOrd="0" destOrd="0" parTransId="{D5D65505-64EB-4100-B5CE-339FCF83E741}" sibTransId="{AB819859-8815-45B8-A50B-CCEB82BBCCD5}"/>
    <dgm:cxn modelId="{DDA57347-DE9E-42B2-A5E6-DB6B5B06AEA7}" type="presOf" srcId="{AA0B2D29-A655-4633-9551-BFF4988C8F8C}" destId="{9E3E27F3-41A9-40CC-9B36-9BB19BE27AFE}" srcOrd="1" destOrd="0" presId="urn:microsoft.com/office/officeart/2005/8/layout/hierarchy3"/>
    <dgm:cxn modelId="{01AB3D15-6AF6-4901-844B-AE1E8E47A3CD}" srcId="{AA0B2D29-A655-4633-9551-BFF4988C8F8C}" destId="{D7C33CCD-178F-4F4A-A791-AE1965ECF1FC}" srcOrd="0" destOrd="0" parTransId="{14B7D0A0-6426-4950-8647-40A319FA8F71}" sibTransId="{41DC16E9-C3E5-4A6D-B72E-90258679AD10}"/>
    <dgm:cxn modelId="{BBA85FE4-4B26-4996-94AD-193BCEBC9AD7}" srcId="{AA0B2D29-A655-4633-9551-BFF4988C8F8C}" destId="{3F97639E-7EDF-41F5-B9F4-2D8D784E9EDB}" srcOrd="1" destOrd="0" parTransId="{127616DB-FADE-4AF9-87B5-628C15206562}" sibTransId="{2519668D-C8FD-4C3B-BB29-63D900801D78}"/>
    <dgm:cxn modelId="{CE3F66A4-B37A-4AA0-B659-A1238CA03A60}" type="presParOf" srcId="{D84DCB99-E2C3-4DE2-9BEA-46AB89377970}" destId="{4485CA02-94C2-479B-A985-78520607D258}" srcOrd="0" destOrd="0" presId="urn:microsoft.com/office/officeart/2005/8/layout/hierarchy3"/>
    <dgm:cxn modelId="{75ED7122-8E92-4DF3-B6A6-2A495B4F0FD6}" type="presParOf" srcId="{4485CA02-94C2-479B-A985-78520607D258}" destId="{4CEC6F94-28F1-4012-A654-27B53AC454B0}" srcOrd="0" destOrd="0" presId="urn:microsoft.com/office/officeart/2005/8/layout/hierarchy3"/>
    <dgm:cxn modelId="{4B678CA5-50D4-42F6-A72B-9C980B24C95B}" type="presParOf" srcId="{4CEC6F94-28F1-4012-A654-27B53AC454B0}" destId="{4FEA9A44-AD0A-4AFB-90EE-510A5C299B47}" srcOrd="0" destOrd="0" presId="urn:microsoft.com/office/officeart/2005/8/layout/hierarchy3"/>
    <dgm:cxn modelId="{F97F58D0-94AE-4927-917E-0FFEA4B6786F}" type="presParOf" srcId="{4CEC6F94-28F1-4012-A654-27B53AC454B0}" destId="{C021E593-5542-4735-8894-98B133FFE051}" srcOrd="1" destOrd="0" presId="urn:microsoft.com/office/officeart/2005/8/layout/hierarchy3"/>
    <dgm:cxn modelId="{911F1F5F-630C-4EE8-AE9D-EABCE78C2D8B}" type="presParOf" srcId="{4485CA02-94C2-479B-A985-78520607D258}" destId="{E85135F0-E87F-4965-AE80-5270AB9C0EA1}" srcOrd="1" destOrd="0" presId="urn:microsoft.com/office/officeart/2005/8/layout/hierarchy3"/>
    <dgm:cxn modelId="{ADB957DC-ADDD-49FD-BA1F-1B037BE47DFB}" type="presParOf" srcId="{E85135F0-E87F-4965-AE80-5270AB9C0EA1}" destId="{01DFE909-C004-42CF-B0E4-BE0DF006C71B}" srcOrd="0" destOrd="0" presId="urn:microsoft.com/office/officeart/2005/8/layout/hierarchy3"/>
    <dgm:cxn modelId="{8A953B64-3323-42D1-90B8-D6C6D8E994F2}" type="presParOf" srcId="{E85135F0-E87F-4965-AE80-5270AB9C0EA1}" destId="{098593D4-B457-4E3D-9836-DC80E53010FD}" srcOrd="1" destOrd="0" presId="urn:microsoft.com/office/officeart/2005/8/layout/hierarchy3"/>
    <dgm:cxn modelId="{45B15193-FEB0-4178-A7B2-F6901F50A8D1}" type="presParOf" srcId="{E85135F0-E87F-4965-AE80-5270AB9C0EA1}" destId="{F5E94359-1BB0-405F-AB8F-5829C8CBB6A1}" srcOrd="2" destOrd="0" presId="urn:microsoft.com/office/officeart/2005/8/layout/hierarchy3"/>
    <dgm:cxn modelId="{D141829B-8B4B-4766-B9B0-F416A7239A81}" type="presParOf" srcId="{E85135F0-E87F-4965-AE80-5270AB9C0EA1}" destId="{923D706C-2E57-4C9F-A4E0-A3AF8C33DD69}" srcOrd="3" destOrd="0" presId="urn:microsoft.com/office/officeart/2005/8/layout/hierarchy3"/>
    <dgm:cxn modelId="{898D3215-5B54-4B2F-B777-BCC01E0BC911}" type="presParOf" srcId="{D84DCB99-E2C3-4DE2-9BEA-46AB89377970}" destId="{FD7E91A7-7BA2-41E7-BF6A-4682F415773C}" srcOrd="1" destOrd="0" presId="urn:microsoft.com/office/officeart/2005/8/layout/hierarchy3"/>
    <dgm:cxn modelId="{5CB35F76-D8AC-48BA-968A-37E4954E2F68}" type="presParOf" srcId="{FD7E91A7-7BA2-41E7-BF6A-4682F415773C}" destId="{BA8B95D5-8565-4B09-9449-07CE6DC5E2C0}" srcOrd="0" destOrd="0" presId="urn:microsoft.com/office/officeart/2005/8/layout/hierarchy3"/>
    <dgm:cxn modelId="{15D46A86-8998-4CF5-9F60-D6F4D30785C4}" type="presParOf" srcId="{BA8B95D5-8565-4B09-9449-07CE6DC5E2C0}" destId="{BCF18445-1559-4C26-8C60-007CB6AB2CDE}" srcOrd="0" destOrd="0" presId="urn:microsoft.com/office/officeart/2005/8/layout/hierarchy3"/>
    <dgm:cxn modelId="{9AB67FEA-9F76-4006-AD97-586B63E85246}" type="presParOf" srcId="{BA8B95D5-8565-4B09-9449-07CE6DC5E2C0}" destId="{9E3E27F3-41A9-40CC-9B36-9BB19BE27AFE}" srcOrd="1" destOrd="0" presId="urn:microsoft.com/office/officeart/2005/8/layout/hierarchy3"/>
    <dgm:cxn modelId="{8EEFF9B7-949A-4E93-B6C4-84A8733D970F}" type="presParOf" srcId="{FD7E91A7-7BA2-41E7-BF6A-4682F415773C}" destId="{55BFF13A-B11D-4D18-BE86-25D2A3BB7416}" srcOrd="1" destOrd="0" presId="urn:microsoft.com/office/officeart/2005/8/layout/hierarchy3"/>
    <dgm:cxn modelId="{EC3CE67E-8A71-412C-8EAD-B5E5843FBC50}" type="presParOf" srcId="{55BFF13A-B11D-4D18-BE86-25D2A3BB7416}" destId="{991EEB31-2F29-4C7A-A93A-E05C98EC4112}" srcOrd="0" destOrd="0" presId="urn:microsoft.com/office/officeart/2005/8/layout/hierarchy3"/>
    <dgm:cxn modelId="{6B0DAE97-D3CB-4C25-BB57-5090C56C5F45}" type="presParOf" srcId="{55BFF13A-B11D-4D18-BE86-25D2A3BB7416}" destId="{F9385257-391E-44D7-AC29-180050F23557}" srcOrd="1" destOrd="0" presId="urn:microsoft.com/office/officeart/2005/8/layout/hierarchy3"/>
    <dgm:cxn modelId="{51E8D179-2C50-4E40-8D98-897B15FE781E}" type="presParOf" srcId="{55BFF13A-B11D-4D18-BE86-25D2A3BB7416}" destId="{3DB7D34A-1F35-4ADC-8CEE-329599F032A7}" srcOrd="2" destOrd="0" presId="urn:microsoft.com/office/officeart/2005/8/layout/hierarchy3"/>
    <dgm:cxn modelId="{9D07C433-7E1F-47BF-9F54-6B6011BF9D5C}" type="presParOf" srcId="{55BFF13A-B11D-4D18-BE86-25D2A3BB7416}" destId="{FB09B26A-EF12-443B-8AA6-C6DDB68B67B8}" srcOrd="3" destOrd="0" presId="urn:microsoft.com/office/officeart/2005/8/layout/hierarchy3"/>
    <dgm:cxn modelId="{4EC999EA-EED2-4F13-9BF3-7C2FF142C9E2}" type="presParOf" srcId="{D84DCB99-E2C3-4DE2-9BEA-46AB89377970}" destId="{6DC700D7-090B-490D-91A9-EF1F4954DBEA}" srcOrd="2" destOrd="0" presId="urn:microsoft.com/office/officeart/2005/8/layout/hierarchy3"/>
    <dgm:cxn modelId="{E6646E82-59B1-4C7A-8787-520F73B1AE58}" type="presParOf" srcId="{6DC700D7-090B-490D-91A9-EF1F4954DBEA}" destId="{B7E0195A-B41B-4418-838F-81FC0DDAAC35}" srcOrd="0" destOrd="0" presId="urn:microsoft.com/office/officeart/2005/8/layout/hierarchy3"/>
    <dgm:cxn modelId="{014F6EFC-3665-471F-BEC2-8BF215B71F77}" type="presParOf" srcId="{B7E0195A-B41B-4418-838F-81FC0DDAAC35}" destId="{E79E9A52-43CC-4DDC-908D-B7589750E23B}" srcOrd="0" destOrd="0" presId="urn:microsoft.com/office/officeart/2005/8/layout/hierarchy3"/>
    <dgm:cxn modelId="{8CAA8DB6-5053-429F-82CC-27C9E45E1EF2}" type="presParOf" srcId="{B7E0195A-B41B-4418-838F-81FC0DDAAC35}" destId="{1305BBE7-1B02-4011-AEA2-141B7021292D}" srcOrd="1" destOrd="0" presId="urn:microsoft.com/office/officeart/2005/8/layout/hierarchy3"/>
    <dgm:cxn modelId="{C78A3669-2B8F-4BAD-A49D-0A8BB31B762A}" type="presParOf" srcId="{6DC700D7-090B-490D-91A9-EF1F4954DBEA}" destId="{1A0A4CF7-E241-4393-87EB-29298EFEB053}" srcOrd="1" destOrd="0" presId="urn:microsoft.com/office/officeart/2005/8/layout/hierarchy3"/>
    <dgm:cxn modelId="{6569E264-9F7E-4DF9-A9D5-E7E622835A97}" type="presParOf" srcId="{1A0A4CF7-E241-4393-87EB-29298EFEB053}" destId="{319692DF-52FE-4F17-8D31-40A2E810FF60}" srcOrd="0" destOrd="0" presId="urn:microsoft.com/office/officeart/2005/8/layout/hierarchy3"/>
    <dgm:cxn modelId="{6059DD8C-9624-4D70-95E7-814609240A09}" type="presParOf" srcId="{1A0A4CF7-E241-4393-87EB-29298EFEB053}" destId="{7B4A5578-F042-4C21-B41B-AFD794D1CAF0}" srcOrd="1" destOrd="0" presId="urn:microsoft.com/office/officeart/2005/8/layout/hierarchy3"/>
    <dgm:cxn modelId="{0A357D15-B6F7-4BE5-A691-BE9FA48E02E7}" type="presParOf" srcId="{1A0A4CF7-E241-4393-87EB-29298EFEB053}" destId="{8F2E8140-4625-4260-814E-1C7BBA601EFD}" srcOrd="2" destOrd="0" presId="urn:microsoft.com/office/officeart/2005/8/layout/hierarchy3"/>
    <dgm:cxn modelId="{8B011C04-C780-47BE-8EAE-D089D033497D}" type="presParOf" srcId="{1A0A4CF7-E241-4393-87EB-29298EFEB053}" destId="{8C6C63B7-2606-4137-89E7-A368ABF2DA1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EA9A44-AD0A-4AFB-90EE-510A5C299B47}">
      <dsp:nvSpPr>
        <dsp:cNvPr id="0" name=""/>
        <dsp:cNvSpPr/>
      </dsp:nvSpPr>
      <dsp:spPr>
        <a:xfrm>
          <a:off x="2892" y="72006"/>
          <a:ext cx="1907930" cy="9539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200" kern="1200" noProof="0" dirty="0" smtClean="0">
              <a:latin typeface="Arial" pitchFamily="34" charset="0"/>
              <a:cs typeface="Arial" pitchFamily="34" charset="0"/>
            </a:rPr>
            <a:t>Attitudes</a:t>
          </a:r>
          <a:endParaRPr lang="ca-ES" sz="2200" kern="1200" noProof="0" dirty="0">
            <a:latin typeface="Arial" pitchFamily="34" charset="0"/>
            <a:cs typeface="Arial" pitchFamily="34" charset="0"/>
          </a:endParaRPr>
        </a:p>
      </dsp:txBody>
      <dsp:txXfrm>
        <a:off x="2892" y="72006"/>
        <a:ext cx="1907930" cy="953965"/>
      </dsp:txXfrm>
    </dsp:sp>
    <dsp:sp modelId="{01DFE909-C004-42CF-B0E4-BE0DF006C71B}">
      <dsp:nvSpPr>
        <dsp:cNvPr id="0" name=""/>
        <dsp:cNvSpPr/>
      </dsp:nvSpPr>
      <dsp:spPr>
        <a:xfrm>
          <a:off x="193685" y="1025972"/>
          <a:ext cx="190793" cy="416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6086"/>
              </a:lnTo>
              <a:lnTo>
                <a:pt x="190793" y="41608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8593D4-B457-4E3D-9836-DC80E53010FD}">
      <dsp:nvSpPr>
        <dsp:cNvPr id="0" name=""/>
        <dsp:cNvSpPr/>
      </dsp:nvSpPr>
      <dsp:spPr>
        <a:xfrm>
          <a:off x="384478" y="1264463"/>
          <a:ext cx="1526344" cy="35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kern="1200" noProof="0" dirty="0" smtClean="0">
              <a:latin typeface="Arial" pitchFamily="34" charset="0"/>
              <a:cs typeface="Arial" pitchFamily="34" charset="0"/>
            </a:rPr>
            <a:t>α = .918</a:t>
          </a:r>
          <a:endParaRPr lang="ca-ES" sz="1400" kern="1200" noProof="0" dirty="0">
            <a:latin typeface="Arial" pitchFamily="34" charset="0"/>
            <a:cs typeface="Arial" pitchFamily="34" charset="0"/>
          </a:endParaRPr>
        </a:p>
      </dsp:txBody>
      <dsp:txXfrm>
        <a:off x="384478" y="1264463"/>
        <a:ext cx="1526344" cy="355189"/>
      </dsp:txXfrm>
    </dsp:sp>
    <dsp:sp modelId="{F5E94359-1BB0-405F-AB8F-5829C8CBB6A1}">
      <dsp:nvSpPr>
        <dsp:cNvPr id="0" name=""/>
        <dsp:cNvSpPr/>
      </dsp:nvSpPr>
      <dsp:spPr>
        <a:xfrm>
          <a:off x="193685" y="1025972"/>
          <a:ext cx="190793" cy="1225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5497"/>
              </a:lnTo>
              <a:lnTo>
                <a:pt x="190793" y="1225497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D706C-2E57-4C9F-A4E0-A3AF8C33DD69}">
      <dsp:nvSpPr>
        <dsp:cNvPr id="0" name=""/>
        <dsp:cNvSpPr/>
      </dsp:nvSpPr>
      <dsp:spPr>
        <a:xfrm>
          <a:off x="384478" y="1858144"/>
          <a:ext cx="1526344" cy="78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Social attitudes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Individual attitudes</a:t>
          </a:r>
          <a:endParaRPr lang="ca-ES" sz="1400" i="0" kern="1200" noProof="0" dirty="0">
            <a:latin typeface="Arial" pitchFamily="34" charset="0"/>
            <a:cs typeface="Arial" pitchFamily="34" charset="0"/>
          </a:endParaRPr>
        </a:p>
      </dsp:txBody>
      <dsp:txXfrm>
        <a:off x="384478" y="1858144"/>
        <a:ext cx="1526344" cy="786649"/>
      </dsp:txXfrm>
    </dsp:sp>
    <dsp:sp modelId="{BCF18445-1559-4C26-8C60-007CB6AB2CDE}">
      <dsp:nvSpPr>
        <dsp:cNvPr id="0" name=""/>
        <dsp:cNvSpPr/>
      </dsp:nvSpPr>
      <dsp:spPr>
        <a:xfrm>
          <a:off x="2387805" y="72006"/>
          <a:ext cx="2795309" cy="9539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200" kern="1200" noProof="0" dirty="0" smtClean="0">
              <a:latin typeface="Arial" pitchFamily="34" charset="0"/>
              <a:cs typeface="Arial" pitchFamily="34" charset="0"/>
            </a:rPr>
            <a:t>Variables </a:t>
          </a:r>
          <a:r>
            <a:rPr lang="ca-ES" sz="2200" kern="1200" noProof="0" dirty="0" err="1" smtClean="0">
              <a:latin typeface="Arial" pitchFamily="34" charset="0"/>
              <a:cs typeface="Arial" pitchFamily="34" charset="0"/>
            </a:rPr>
            <a:t>that</a:t>
          </a:r>
          <a:r>
            <a:rPr lang="ca-ES" sz="2200" kern="1200" noProof="0" dirty="0" smtClean="0">
              <a:latin typeface="Arial" pitchFamily="34" charset="0"/>
              <a:cs typeface="Arial" pitchFamily="34" charset="0"/>
            </a:rPr>
            <a:t> </a:t>
          </a:r>
          <a:r>
            <a:rPr lang="ca-ES" sz="2200" kern="1200" noProof="0" dirty="0" err="1" smtClean="0">
              <a:latin typeface="Arial" pitchFamily="34" charset="0"/>
              <a:cs typeface="Arial" pitchFamily="34" charset="0"/>
            </a:rPr>
            <a:t>influence</a:t>
          </a:r>
          <a:r>
            <a:rPr lang="ca-ES" sz="2200" kern="1200" noProof="0" dirty="0" smtClean="0">
              <a:latin typeface="Arial" pitchFamily="34" charset="0"/>
              <a:cs typeface="Arial" pitchFamily="34" charset="0"/>
            </a:rPr>
            <a:t> </a:t>
          </a:r>
          <a:r>
            <a:rPr lang="ca-ES" sz="2200" kern="1200" noProof="0" dirty="0" err="1" smtClean="0">
              <a:latin typeface="Arial" pitchFamily="34" charset="0"/>
              <a:cs typeface="Arial" pitchFamily="34" charset="0"/>
            </a:rPr>
            <a:t>the</a:t>
          </a:r>
          <a:r>
            <a:rPr lang="ca-ES" sz="2200" kern="1200" noProof="0" dirty="0" smtClean="0">
              <a:latin typeface="Arial" pitchFamily="34" charset="0"/>
              <a:cs typeface="Arial" pitchFamily="34" charset="0"/>
            </a:rPr>
            <a:t> </a:t>
          </a:r>
          <a:r>
            <a:rPr lang="ca-ES" sz="2200" kern="1200" noProof="0" dirty="0" err="1" smtClean="0">
              <a:latin typeface="Arial" pitchFamily="34" charset="0"/>
              <a:cs typeface="Arial" pitchFamily="34" charset="0"/>
            </a:rPr>
            <a:t>efficacy</a:t>
          </a:r>
          <a:r>
            <a:rPr lang="ca-ES" sz="2200" kern="1200" noProof="0" dirty="0" smtClean="0">
              <a:latin typeface="Arial" pitchFamily="34" charset="0"/>
              <a:cs typeface="Arial" pitchFamily="34" charset="0"/>
            </a:rPr>
            <a:t> </a:t>
          </a:r>
          <a:endParaRPr lang="ca-ES" sz="2200" kern="1200" noProof="0" dirty="0">
            <a:latin typeface="Arial" pitchFamily="34" charset="0"/>
            <a:cs typeface="Arial" pitchFamily="34" charset="0"/>
          </a:endParaRPr>
        </a:p>
      </dsp:txBody>
      <dsp:txXfrm>
        <a:off x="2387805" y="72006"/>
        <a:ext cx="2795309" cy="953965"/>
      </dsp:txXfrm>
    </dsp:sp>
    <dsp:sp modelId="{991EEB31-2F29-4C7A-A93A-E05C98EC4112}">
      <dsp:nvSpPr>
        <dsp:cNvPr id="0" name=""/>
        <dsp:cNvSpPr/>
      </dsp:nvSpPr>
      <dsp:spPr>
        <a:xfrm>
          <a:off x="2667336" y="1025972"/>
          <a:ext cx="279530" cy="416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6086"/>
              </a:lnTo>
              <a:lnTo>
                <a:pt x="279530" y="41608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385257-391E-44D7-AC29-180050F23557}">
      <dsp:nvSpPr>
        <dsp:cNvPr id="0" name=""/>
        <dsp:cNvSpPr/>
      </dsp:nvSpPr>
      <dsp:spPr>
        <a:xfrm>
          <a:off x="2946867" y="1264463"/>
          <a:ext cx="2191907" cy="35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kern="1200" noProof="0" dirty="0" smtClean="0">
              <a:latin typeface="Arial" pitchFamily="34" charset="0"/>
              <a:cs typeface="Arial" pitchFamily="34" charset="0"/>
            </a:rPr>
            <a:t>α = .912</a:t>
          </a:r>
        </a:p>
      </dsp:txBody>
      <dsp:txXfrm>
        <a:off x="2946867" y="1264463"/>
        <a:ext cx="2191907" cy="355189"/>
      </dsp:txXfrm>
    </dsp:sp>
    <dsp:sp modelId="{3DB7D34A-1F35-4ADC-8CEE-329599F032A7}">
      <dsp:nvSpPr>
        <dsp:cNvPr id="0" name=""/>
        <dsp:cNvSpPr/>
      </dsp:nvSpPr>
      <dsp:spPr>
        <a:xfrm>
          <a:off x="2667336" y="1025972"/>
          <a:ext cx="279530" cy="2006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6236"/>
              </a:lnTo>
              <a:lnTo>
                <a:pt x="279530" y="200623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09B26A-EF12-443B-8AA6-C6DDB68B67B8}">
      <dsp:nvSpPr>
        <dsp:cNvPr id="0" name=""/>
        <dsp:cNvSpPr/>
      </dsp:nvSpPr>
      <dsp:spPr>
        <a:xfrm>
          <a:off x="2946867" y="1858144"/>
          <a:ext cx="2191891" cy="23481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</a:t>
          </a:r>
          <a:r>
            <a:rPr lang="ca-ES" sz="1400" i="0" kern="1200" noProof="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School</a:t>
          </a: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ca-ES" sz="1400" i="0" kern="1200" noProof="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tutor’s</a:t>
          </a: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 </a:t>
          </a:r>
          <a:r>
            <a:rPr lang="ca-ES" sz="1400" i="0" kern="1200" noProof="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role</a:t>
          </a:r>
          <a:endParaRPr lang="ca-ES" sz="1400" i="0" kern="120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C</a:t>
          </a:r>
          <a:r>
            <a:rPr lang="en-US" sz="14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oherence</a:t>
          </a:r>
          <a:r>
            <a:rPr lang="en-US" sz="14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of the high-school-company training</a:t>
          </a:r>
          <a:endParaRPr lang="ca-ES" sz="1400" i="0" kern="120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C</a:t>
          </a:r>
          <a:r>
            <a:rPr lang="en-US" sz="14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ompany</a:t>
          </a:r>
          <a:r>
            <a:rPr lang="en-US" sz="14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tutor’s role, motivations</a:t>
          </a:r>
          <a:endParaRPr lang="ca-ES" sz="1400" i="0" kern="120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M</a:t>
          </a:r>
          <a:r>
            <a:rPr lang="en-US" sz="14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otivations</a:t>
          </a:r>
          <a:endParaRPr lang="ca-ES" sz="1400" i="0" kern="120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P</a:t>
          </a:r>
          <a:r>
            <a:rPr lang="en-US" sz="14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ossibilities</a:t>
          </a:r>
          <a:r>
            <a:rPr lang="en-US" sz="14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for developing the WL</a:t>
          </a:r>
          <a:endParaRPr lang="ca-ES" sz="1400" i="0" kern="120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i="0" kern="1200" noProof="0" dirty="0" smtClean="0">
              <a:latin typeface="Arial" pitchFamily="34" charset="0"/>
              <a:cs typeface="Arial" pitchFamily="34" charset="0"/>
              <a:sym typeface="Wingdings" pitchFamily="2" charset="2"/>
            </a:rPr>
            <a:t>- I</a:t>
          </a:r>
          <a:r>
            <a:rPr lang="en-US" sz="1400" kern="1200" dirty="0" err="1" smtClean="0">
              <a:latin typeface="Arial" pitchFamily="34" charset="0"/>
              <a:cs typeface="Arial" pitchFamily="34" charset="0"/>
              <a:sym typeface="Wingdings" pitchFamily="2" charset="2"/>
            </a:rPr>
            <a:t>ntegration</a:t>
          </a:r>
          <a:r>
            <a:rPr lang="en-US" sz="1400" kern="1200" dirty="0" smtClean="0">
              <a:latin typeface="Arial" pitchFamily="34" charset="0"/>
              <a:cs typeface="Arial" pitchFamily="34" charset="0"/>
              <a:sym typeface="Wingdings" pitchFamily="2" charset="2"/>
            </a:rPr>
            <a:t> into the workplace</a:t>
          </a:r>
          <a:endParaRPr lang="ca-ES" sz="1400" i="0" kern="1200" noProof="0" dirty="0" smtClean="0">
            <a:latin typeface="Arial" pitchFamily="34" charset="0"/>
            <a:cs typeface="Arial" pitchFamily="34" charset="0"/>
            <a:sym typeface="Wingdings" pitchFamily="2" charset="2"/>
          </a:endParaRPr>
        </a:p>
      </dsp:txBody>
      <dsp:txXfrm>
        <a:off x="2946867" y="1858144"/>
        <a:ext cx="2191891" cy="2348128"/>
      </dsp:txXfrm>
    </dsp:sp>
    <dsp:sp modelId="{E79E9A52-43CC-4DDC-908D-B7589750E23B}">
      <dsp:nvSpPr>
        <dsp:cNvPr id="0" name=""/>
        <dsp:cNvSpPr/>
      </dsp:nvSpPr>
      <dsp:spPr>
        <a:xfrm>
          <a:off x="5660097" y="72006"/>
          <a:ext cx="1907930" cy="9539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200" kern="1200" noProof="0" dirty="0" smtClean="0">
              <a:latin typeface="Arial" pitchFamily="34" charset="0"/>
              <a:cs typeface="Arial" pitchFamily="34" charset="0"/>
            </a:rPr>
            <a:t>Variables of </a:t>
          </a:r>
          <a:r>
            <a:rPr lang="ca-ES" sz="2200" kern="1200" noProof="0" dirty="0" err="1" smtClean="0">
              <a:latin typeface="Arial" pitchFamily="34" charset="0"/>
              <a:cs typeface="Arial" pitchFamily="34" charset="0"/>
            </a:rPr>
            <a:t>efficacy</a:t>
          </a:r>
          <a:endParaRPr lang="ca-ES" sz="2200" kern="1200" noProof="0" dirty="0">
            <a:latin typeface="Arial" pitchFamily="34" charset="0"/>
            <a:cs typeface="Arial" pitchFamily="34" charset="0"/>
          </a:endParaRPr>
        </a:p>
      </dsp:txBody>
      <dsp:txXfrm>
        <a:off x="5660097" y="72006"/>
        <a:ext cx="1907930" cy="953965"/>
      </dsp:txXfrm>
    </dsp:sp>
    <dsp:sp modelId="{319692DF-52FE-4F17-8D31-40A2E810FF60}">
      <dsp:nvSpPr>
        <dsp:cNvPr id="0" name=""/>
        <dsp:cNvSpPr/>
      </dsp:nvSpPr>
      <dsp:spPr>
        <a:xfrm>
          <a:off x="5850890" y="1025972"/>
          <a:ext cx="190793" cy="4438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3813"/>
              </a:lnTo>
              <a:lnTo>
                <a:pt x="190793" y="44381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4A5578-F042-4C21-B41B-AFD794D1CAF0}">
      <dsp:nvSpPr>
        <dsp:cNvPr id="0" name=""/>
        <dsp:cNvSpPr/>
      </dsp:nvSpPr>
      <dsp:spPr>
        <a:xfrm>
          <a:off x="6041684" y="1264463"/>
          <a:ext cx="1526344" cy="4106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kern="1200" noProof="0" dirty="0" smtClean="0">
              <a:latin typeface="Arial" pitchFamily="34" charset="0"/>
              <a:cs typeface="Arial" pitchFamily="34" charset="0"/>
            </a:rPr>
            <a:t>α = .972</a:t>
          </a:r>
          <a:endParaRPr lang="ca-ES" sz="1400" kern="1200" noProof="0" dirty="0">
            <a:latin typeface="Arial" pitchFamily="34" charset="0"/>
            <a:cs typeface="Arial" pitchFamily="34" charset="0"/>
          </a:endParaRPr>
        </a:p>
      </dsp:txBody>
      <dsp:txXfrm>
        <a:off x="6041684" y="1264463"/>
        <a:ext cx="1526344" cy="410643"/>
      </dsp:txXfrm>
    </dsp:sp>
    <dsp:sp modelId="{8F2E8140-4625-4260-814E-1C7BBA601EFD}">
      <dsp:nvSpPr>
        <dsp:cNvPr id="0" name=""/>
        <dsp:cNvSpPr/>
      </dsp:nvSpPr>
      <dsp:spPr>
        <a:xfrm>
          <a:off x="5850890" y="1025972"/>
          <a:ext cx="190793" cy="2487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7111"/>
              </a:lnTo>
              <a:lnTo>
                <a:pt x="190793" y="248711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6C63B7-2606-4137-89E7-A368ABF2DA15}">
      <dsp:nvSpPr>
        <dsp:cNvPr id="0" name=""/>
        <dsp:cNvSpPr/>
      </dsp:nvSpPr>
      <dsp:spPr>
        <a:xfrm>
          <a:off x="6041684" y="1913598"/>
          <a:ext cx="2524375" cy="31989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en-GB" sz="1400" kern="1200" dirty="0" smtClean="0">
              <a:latin typeface="Arial" pitchFamily="34" charset="0"/>
              <a:cs typeface="Arial" pitchFamily="34" charset="0"/>
            </a:rPr>
            <a:t>Workplace learning has allowed me to improve the knowledge and skills learnt during training</a:t>
          </a:r>
          <a:endParaRPr lang="ca-ES" sz="1400" kern="1200" dirty="0" smtClean="0">
            <a:latin typeface="Arial" pitchFamily="34" charset="0"/>
            <a:cs typeface="Arial" pitchFamily="34" charset="0"/>
          </a:endParaRP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en-GB" sz="1400" kern="1200" dirty="0" smtClean="0">
              <a:latin typeface="Arial" pitchFamily="34" charset="0"/>
              <a:cs typeface="Arial" pitchFamily="34" charset="0"/>
            </a:rPr>
            <a:t>I have been able to apply what I have learnt in my workplace learning placement</a:t>
          </a:r>
          <a:r>
            <a:rPr lang="ca-ES" sz="1400" kern="1200" dirty="0" smtClean="0">
              <a:latin typeface="Arial" pitchFamily="34" charset="0"/>
              <a:cs typeface="Arial" pitchFamily="34" charset="0"/>
            </a:rPr>
            <a:t> 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en-GB" sz="1400" kern="1200" dirty="0" smtClean="0">
              <a:latin typeface="Arial" pitchFamily="34" charset="0"/>
              <a:cs typeface="Arial" pitchFamily="34" charset="0"/>
            </a:rPr>
            <a:t>During the workplace learning I have learnt new professional skills</a:t>
          </a:r>
          <a:endParaRPr lang="ca-ES" sz="1400" kern="1200" dirty="0" smtClean="0">
            <a:latin typeface="Arial" pitchFamily="34" charset="0"/>
            <a:cs typeface="Arial" pitchFamily="34" charset="0"/>
          </a:endParaRP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400" kern="1200" dirty="0" smtClean="0">
              <a:latin typeface="Arial" pitchFamily="34" charset="0"/>
              <a:cs typeface="Arial" pitchFamily="34" charset="0"/>
            </a:rPr>
            <a:t> - </a:t>
          </a:r>
          <a:r>
            <a:rPr lang="en-GB" sz="1400" kern="1200" dirty="0" smtClean="0">
              <a:latin typeface="Arial" pitchFamily="34" charset="0"/>
              <a:cs typeface="Arial" pitchFamily="34" charset="0"/>
            </a:rPr>
            <a:t>During the workplace learning I have learnt the professional skills necessary for my employability</a:t>
          </a:r>
          <a:r>
            <a:rPr lang="ca-ES" sz="1400" kern="1200" dirty="0" smtClean="0">
              <a:latin typeface="Arial" pitchFamily="34" charset="0"/>
              <a:cs typeface="Arial" pitchFamily="34" charset="0"/>
            </a:rPr>
            <a:t>. </a:t>
          </a:r>
          <a:endParaRPr lang="ca-ES" sz="1400" kern="1200" dirty="0">
            <a:latin typeface="Arial" pitchFamily="34" charset="0"/>
            <a:cs typeface="Arial" pitchFamily="34" charset="0"/>
          </a:endParaRPr>
        </a:p>
      </dsp:txBody>
      <dsp:txXfrm>
        <a:off x="6041684" y="1913598"/>
        <a:ext cx="2524375" cy="3198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0"/>
              </a:spcBef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0"/>
              </a:spcBef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6C2A9A5-0897-4C6E-AA69-F81BFD8CCD79}" type="datetimeFigureOut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0"/>
              </a:spcBef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ct val="0"/>
              </a:spcBef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51DA328-B017-4A05-ACA7-9B23187D51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2610698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315990-AB05-4A65-A0B7-FE115C929B48}" type="datetimeFigureOut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368BF3-F939-4D92-9771-7AE0BB90146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812622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0C47B5-2AD7-4015-8BFF-9BC6A7702C73}" type="slidenum">
              <a:rPr lang="ca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ca-ES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78F535-1025-4EC2-8773-FE9D363BF353}" type="slidenum">
              <a:rPr lang="ca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ca-ES" smtClean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  <a:buClr>
                <a:srgbClr val="006600"/>
              </a:buClr>
              <a:buFont typeface="Wingdings" pitchFamily="2" charset="2"/>
              <a:buNone/>
            </a:pPr>
            <a:r>
              <a:rPr lang="es-ES_tradnl" dirty="0" smtClean="0"/>
              <a:t>Esta </a:t>
            </a:r>
            <a:r>
              <a:rPr lang="es-ES_tradnl" dirty="0" err="1" smtClean="0"/>
              <a:t>diapo</a:t>
            </a:r>
            <a:r>
              <a:rPr lang="es-ES_tradnl" dirty="0" smtClean="0"/>
              <a:t> la pasaría muy rápida, es mucho más general del proyecto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5622925" y="6456363"/>
            <a:ext cx="4303713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1CC9868-6142-4CDB-BB73-2441207C84E7}" type="slidenum">
              <a:rPr lang="ca-ES" sz="1200">
                <a:latin typeface="+mn-lt"/>
                <a:cs typeface="+mn-cs"/>
              </a:rPr>
              <a:pPr algn="r">
                <a:defRPr/>
              </a:pPr>
              <a:t>4</a:t>
            </a:fld>
            <a:endParaRPr lang="ca-ES" sz="1200">
              <a:latin typeface="+mn-lt"/>
              <a:cs typeface="+mn-cs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</a:pPr>
            <a:r>
              <a:rPr lang="es-ES_tradnl" dirty="0" err="1" smtClean="0"/>
              <a:t>Idem</a:t>
            </a:r>
            <a:r>
              <a:rPr lang="es-ES_tradnl" dirty="0" smtClean="0"/>
              <a:t>, explicar sobre todo la fase 3</a:t>
            </a:r>
          </a:p>
          <a:p>
            <a:pPr marL="228600" indent="-228600" eaLnBrk="1" hangingPunct="1">
              <a:spcBef>
                <a:spcPct val="0"/>
              </a:spcBef>
            </a:pPr>
            <a:r>
              <a:rPr lang="es-ES_tradnl" dirty="0" smtClean="0"/>
              <a:t>Análisis: decir que presentamos descriptivas y regresiones múltiples.</a:t>
            </a:r>
            <a:r>
              <a:rPr lang="es-ES_tradnl" baseline="0" dirty="0" smtClean="0"/>
              <a:t> Hicimos también factorial exploratorio, ANOVAS, regresiones simples</a:t>
            </a: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-</a:t>
            </a:r>
            <a:r>
              <a:rPr lang="en-US" sz="1200" dirty="0" smtClean="0"/>
              <a:t> </a:t>
            </a:r>
            <a:r>
              <a:rPr lang="en-US" b="1" dirty="0" smtClean="0"/>
              <a:t>Professional families</a:t>
            </a:r>
            <a:r>
              <a:rPr lang="en-US" sz="1200" b="1" dirty="0" smtClean="0"/>
              <a:t>:</a:t>
            </a:r>
            <a:r>
              <a:rPr lang="en-US" sz="1200" dirty="0" smtClean="0"/>
              <a:t> "administration and management,"</a:t>
            </a:r>
            <a:br>
              <a:rPr lang="en-US" sz="1200" dirty="0" smtClean="0"/>
            </a:br>
            <a:r>
              <a:rPr lang="en-US" sz="1200" dirty="0" smtClean="0"/>
              <a:t>“electricity and electronics", "mechanical manufacturing,"</a:t>
            </a:r>
            <a:br>
              <a:rPr lang="en-US" sz="1200" dirty="0" smtClean="0"/>
            </a:br>
            <a:r>
              <a:rPr lang="en-US" sz="1200" dirty="0" smtClean="0"/>
              <a:t>“socio-cultural and community services" and “hotel business and tourism "</a:t>
            </a:r>
            <a:br>
              <a:rPr lang="en-US" sz="1200" dirty="0" smtClean="0"/>
            </a:br>
            <a:r>
              <a:rPr lang="en-US" sz="1200" dirty="0" smtClean="0"/>
              <a:t>- </a:t>
            </a:r>
            <a:r>
              <a:rPr lang="en-US" b="1" dirty="0" smtClean="0"/>
              <a:t>Ownership</a:t>
            </a:r>
            <a:r>
              <a:rPr lang="en-US" sz="1200" b="1" dirty="0" smtClean="0"/>
              <a:t>:</a:t>
            </a:r>
            <a:r>
              <a:rPr lang="en-US" sz="1200" dirty="0" smtClean="0"/>
              <a:t> public, semi-public and private high-schools</a:t>
            </a:r>
            <a:br>
              <a:rPr lang="en-US" sz="1200" dirty="0" smtClean="0"/>
            </a:br>
            <a:r>
              <a:rPr lang="en-US" sz="1200" dirty="0" smtClean="0"/>
              <a:t>- </a:t>
            </a:r>
            <a:r>
              <a:rPr lang="en-US" b="1" dirty="0" smtClean="0"/>
              <a:t>Center</a:t>
            </a:r>
            <a:r>
              <a:rPr lang="en-US" sz="1200" b="1" dirty="0" smtClean="0"/>
              <a:t>:</a:t>
            </a:r>
            <a:r>
              <a:rPr lang="en-US" sz="1200" dirty="0" smtClean="0"/>
              <a:t> specialist and generalist</a:t>
            </a:r>
            <a:br>
              <a:rPr lang="en-US" sz="1200" dirty="0" smtClean="0"/>
            </a:br>
            <a:r>
              <a:rPr lang="en-US" sz="1200" dirty="0" smtClean="0"/>
              <a:t>- </a:t>
            </a:r>
            <a:r>
              <a:rPr lang="en-US" b="1" dirty="0" smtClean="0"/>
              <a:t>Grade</a:t>
            </a:r>
            <a:r>
              <a:rPr lang="en-US" sz="1200" b="1" dirty="0" smtClean="0"/>
              <a:t>:</a:t>
            </a:r>
            <a:r>
              <a:rPr lang="en-US" sz="1200" dirty="0" smtClean="0"/>
              <a:t> middle and upper </a:t>
            </a:r>
          </a:p>
          <a:p>
            <a:pPr marL="228600" indent="-228600" eaLnBrk="1" hangingPunct="1">
              <a:spcBef>
                <a:spcPct val="0"/>
              </a:spcBef>
            </a:pPr>
            <a:endParaRPr lang="es-ES_tradnl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5622925" y="6456363"/>
            <a:ext cx="4303713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C7F63F2-2157-4A20-9895-A65EDD968E08}" type="slidenum">
              <a:rPr lang="ca-ES" sz="1200">
                <a:latin typeface="+mn-lt"/>
                <a:cs typeface="+mn-cs"/>
              </a:rPr>
              <a:pPr algn="r">
                <a:defRPr/>
              </a:pPr>
              <a:t>5</a:t>
            </a:fld>
            <a:endParaRPr lang="ca-ES" sz="1200">
              <a:latin typeface="+mn-lt"/>
              <a:cs typeface="+mn-cs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dirty="0" smtClean="0"/>
              <a:t>Profundizar en el segundo cuadro, pero también la pasaría rápido, porque no presentamos factorial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Explicar análisis</a:t>
            </a:r>
            <a:r>
              <a:rPr lang="es-ES" baseline="0" dirty="0" smtClean="0"/>
              <a:t> que hemos hecho, que partimos de un factorial exploratorio (excepto en </a:t>
            </a:r>
            <a:r>
              <a:rPr lang="es-ES" baseline="0" dirty="0" err="1" smtClean="0"/>
              <a:t>efficacia</a:t>
            </a:r>
            <a:r>
              <a:rPr lang="es-ES" baseline="0" dirty="0" smtClean="0"/>
              <a:t>, VD)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68BF3-F939-4D92-9771-7AE0BB90146B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a-E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Individuales</a:t>
            </a:r>
            <a:r>
              <a:rPr lang="ca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autònom/a 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a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 sentia preparat/da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a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amb iniciativa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a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 sentia capaç</a:t>
            </a:r>
          </a:p>
          <a:p>
            <a:endParaRPr lang="ca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a-E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Sociales</a:t>
            </a:r>
            <a:r>
              <a:rPr lang="ca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ca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a-E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trabajo</a:t>
            </a:r>
            <a:r>
              <a:rPr lang="ca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equipo, </a:t>
            </a:r>
            <a:r>
              <a:rPr lang="ca-E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adaptarse</a:t>
            </a:r>
            <a:r>
              <a:rPr lang="ca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 </a:t>
            </a:r>
            <a:r>
              <a:rPr lang="ca-E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contexto</a:t>
            </a:r>
            <a:r>
              <a:rPr lang="ca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ca-E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trabajo</a:t>
            </a:r>
            <a:r>
              <a:rPr lang="ca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ca-E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respeto</a:t>
            </a:r>
            <a:r>
              <a:rPr lang="ca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la </a:t>
            </a:r>
            <a:r>
              <a:rPr lang="ca-E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relación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a-ES" b="1" dirty="0" smtClean="0">
                <a:solidFill>
                  <a:srgbClr val="006600"/>
                </a:solidFill>
              </a:rPr>
              <a:t>Millora de la </a:t>
            </a:r>
            <a:r>
              <a:rPr lang="ca-ES" b="1" i="1" dirty="0" smtClean="0">
                <a:solidFill>
                  <a:srgbClr val="006600"/>
                </a:solidFill>
              </a:rPr>
              <a:t>coherència de la formació de </a:t>
            </a:r>
            <a:r>
              <a:rPr lang="ca-ES" b="1" i="1" dirty="0" err="1" smtClean="0">
                <a:solidFill>
                  <a:srgbClr val="006600"/>
                </a:solidFill>
              </a:rPr>
              <a:t>l’IES</a:t>
            </a:r>
            <a:r>
              <a:rPr lang="ca-ES" b="1" i="1" dirty="0" smtClean="0">
                <a:solidFill>
                  <a:srgbClr val="006600"/>
                </a:solidFill>
              </a:rPr>
              <a:t> amb la FCT</a:t>
            </a:r>
            <a:r>
              <a:rPr lang="ca-ES" b="1" dirty="0" smtClean="0">
                <a:solidFill>
                  <a:srgbClr val="006600"/>
                </a:solidFill>
              </a:rPr>
              <a:t>: </a:t>
            </a:r>
            <a:r>
              <a:rPr lang="ca-ES" dirty="0" smtClean="0"/>
              <a:t>contacte </a:t>
            </a:r>
            <a:r>
              <a:rPr lang="ca-ES" dirty="0" err="1" smtClean="0"/>
              <a:t>escola-empresa</a:t>
            </a:r>
            <a:r>
              <a:rPr lang="ca-ES" dirty="0" smtClean="0"/>
              <a:t> (coordinació tutors, preparació conjunta de les tasques de l’estudiant, coneixement mutu de l’escola i l’empresa...).</a:t>
            </a:r>
          </a:p>
          <a:p>
            <a:endParaRPr lang="ca-ES" b="1" dirty="0" smtClean="0">
              <a:solidFill>
                <a:srgbClr val="006600"/>
              </a:solidFill>
            </a:endParaRPr>
          </a:p>
          <a:p>
            <a:r>
              <a:rPr lang="ca-ES" b="1" dirty="0" smtClean="0">
                <a:solidFill>
                  <a:srgbClr val="006600"/>
                </a:solidFill>
              </a:rPr>
              <a:t>Millora del </a:t>
            </a:r>
            <a:r>
              <a:rPr lang="ca-ES" b="1" i="1" dirty="0" smtClean="0">
                <a:solidFill>
                  <a:srgbClr val="006600"/>
                </a:solidFill>
              </a:rPr>
              <a:t>rol del tutor de l’empresa</a:t>
            </a:r>
            <a:r>
              <a:rPr lang="ca-ES" b="1" dirty="0" smtClean="0">
                <a:solidFill>
                  <a:srgbClr val="006600"/>
                </a:solidFill>
              </a:rPr>
              <a:t>: </a:t>
            </a:r>
            <a:r>
              <a:rPr lang="ca-ES" dirty="0" smtClean="0"/>
              <a:t>accions per professionalitzar més les tasques dels tutors d’empresa i reconèixer la seva funció (model de referència per l’alumnat i agent clau per a la seva </a:t>
            </a:r>
            <a:r>
              <a:rPr lang="ca-ES" i="1" dirty="0" smtClean="0"/>
              <a:t>integració a l’empresa</a:t>
            </a:r>
            <a:r>
              <a:rPr lang="ca-ES" dirty="0" smtClean="0"/>
              <a:t>). Més formació, relació entre tutors, incentius, organització de trobades, obtenció de certificats... No oblidant el seu caràcter moltes vegades altruista.</a:t>
            </a:r>
          </a:p>
          <a:p>
            <a:endParaRPr lang="en-GB" dirty="0" smtClean="0"/>
          </a:p>
          <a:p>
            <a:r>
              <a:rPr lang="ca-ES" b="1" dirty="0" smtClean="0">
                <a:solidFill>
                  <a:srgbClr val="006600"/>
                </a:solidFill>
              </a:rPr>
              <a:t>Sistema d’avaluació </a:t>
            </a:r>
            <a:r>
              <a:rPr lang="ca-ES" dirty="0" smtClean="0"/>
              <a:t>amb més rangs que apte/no apte i una avaluació més compromesa i continua per part dels dos tutors. Més opcions de qualificació pot augmentar la </a:t>
            </a:r>
            <a:r>
              <a:rPr lang="ca-ES" i="1" dirty="0" smtClean="0"/>
              <a:t>motivació</a:t>
            </a:r>
            <a:r>
              <a:rPr lang="ca-ES" dirty="0" smtClean="0"/>
              <a:t> de l’alumnat i requeriria més coordinació entre tutors, però augmentaria la </a:t>
            </a:r>
            <a:r>
              <a:rPr lang="ca-ES" i="1" dirty="0" smtClean="0"/>
              <a:t>coherència de la formació IES amb la FCT</a:t>
            </a:r>
            <a:r>
              <a:rPr lang="ca-ES" dirty="0" smtClean="0"/>
              <a:t> i, per tant, l’eficàcia de la FCT. </a:t>
            </a:r>
          </a:p>
          <a:p>
            <a:endParaRPr lang="en-GB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DE5B8-FE86-457F-B4EC-3333757B210F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EDAC8-5BAF-4C9B-8E20-33884773752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DFAA2-6A05-4B7F-AB86-83D1EAA5F42C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01B57-E0C9-4FE4-82B9-D068D06980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D878D-6721-45D8-9B4E-0AA12A6DB091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3CE16-13F9-426F-883C-5B01329195C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0AFD3-1B33-409E-B9F8-5AD91FFCECAF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5CA3A-934D-4FF0-8D38-0397352FAB5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38800-DE61-4CFF-8403-ECFF349A1841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14A27-F1FB-43C8-907F-2256DB036AB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CEDFA-AE6D-4A57-8630-E4FE63D1908C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8BDD7-20F4-47E4-9D11-711C098E25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DD4FE-AF45-476D-8A2C-771BB9A014F7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57E98-2DEA-46A3-B0A8-F26C2EF551D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8584C-F0FF-47F8-B364-7ACCEC89A1B2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F92CA-EB89-4DA1-AF53-A69A2FB394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2CB83-86A5-460C-BF88-C3DB794F9D76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091B0-B9D4-4F62-BA61-DA565AF1C7A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5A3FF-07D7-4505-916E-7B5723A30EA6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95287-848B-44E0-AB17-9DE00EFA7E5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36245-80A5-4D5B-A904-A60B6A250AED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D26A8-6D3F-44AC-85E8-264D4DC251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C44C84-6385-44FC-8D1C-3C488C0FB402}" type="datetime1">
              <a:rPr lang="es-ES"/>
              <a:pPr>
                <a:defRPr/>
              </a:pPr>
              <a:t>22/04/2013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6F9AA1-4889-4E42-A3AB-867C943D28D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gipe-igep.org/index.htm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.jpeg"/><Relationship Id="rId5" Type="http://schemas.openxmlformats.org/officeDocument/2006/relationships/diagramQuickStyle" Target="../diagrams/quickStyle1.xml"/><Relationship Id="rId10" Type="http://schemas.openxmlformats.org/officeDocument/2006/relationships/image" Target="http://gipe-igep.org/images/abajo.gif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gipe-igep.org/index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http://gipe-igep.org/images/abajo.gi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gipe-igep.org/index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http://gipe-igep.org/images/abajo.gi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gipe-igep.org/index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http://gipe-igep.org/images/abajo.gi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gipe-igep.org/index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http://gipe-igep.org/images/abajo.gi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gipe-igep.org/index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http://gipe-igep.org/images/abajo.gi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gipe-igep.org/index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http://gipe-igep.org/images/abajo.gi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gipe-igep.org/index.htm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http://gipe-igep.org/images/abajo.gif" TargetMode="External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95288" y="1200229"/>
            <a:ext cx="8280400" cy="51090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ca-ES" sz="2400" b="1" dirty="0"/>
          </a:p>
          <a:p>
            <a:pPr algn="ctr"/>
            <a:endParaRPr lang="ca-ES" sz="2400" b="1" dirty="0"/>
          </a:p>
          <a:p>
            <a:pPr algn="ctr"/>
            <a:r>
              <a:rPr lang="en-GB" sz="2800" b="1" dirty="0" smtClean="0">
                <a:solidFill>
                  <a:srgbClr val="006600"/>
                </a:solidFill>
              </a:rPr>
              <a:t>Assessment </a:t>
            </a:r>
            <a:r>
              <a:rPr lang="en-GB" sz="2800" b="1" dirty="0">
                <a:solidFill>
                  <a:srgbClr val="006600"/>
                </a:solidFill>
              </a:rPr>
              <a:t>of the effectiveness of VET workplace </a:t>
            </a:r>
            <a:r>
              <a:rPr lang="en-GB" sz="2800" b="1" dirty="0" smtClean="0">
                <a:solidFill>
                  <a:srgbClr val="006600"/>
                </a:solidFill>
              </a:rPr>
              <a:t>learning: VET-WL factors </a:t>
            </a:r>
            <a:r>
              <a:rPr lang="en-GB" sz="2800" b="1" dirty="0">
                <a:solidFill>
                  <a:srgbClr val="006600"/>
                </a:solidFill>
              </a:rPr>
              <a:t>model. </a:t>
            </a:r>
            <a:br>
              <a:rPr lang="en-GB" sz="2800" b="1" dirty="0">
                <a:solidFill>
                  <a:srgbClr val="006600"/>
                </a:solidFill>
              </a:rPr>
            </a:br>
            <a:r>
              <a:rPr lang="en-GB" b="1" dirty="0">
                <a:solidFill>
                  <a:srgbClr val="006600"/>
                </a:solidFill>
              </a:rPr>
              <a:t>A study in the Barcelona area</a:t>
            </a:r>
            <a:endParaRPr lang="es-ES" dirty="0">
              <a:solidFill>
                <a:srgbClr val="006600"/>
              </a:solidFill>
            </a:endParaRPr>
          </a:p>
          <a:p>
            <a:pPr algn="r"/>
            <a:endParaRPr lang="ca-ES" sz="2800" b="1" dirty="0"/>
          </a:p>
          <a:p>
            <a:pPr algn="r"/>
            <a:endParaRPr lang="es-ES" sz="1600" dirty="0"/>
          </a:p>
          <a:p>
            <a:pPr algn="r"/>
            <a:r>
              <a:rPr lang="ca-ES" sz="1600" dirty="0"/>
              <a:t> </a:t>
            </a:r>
            <a:r>
              <a:rPr lang="ca-ES" sz="1600" b="1" dirty="0" err="1"/>
              <a:t>PhD</a:t>
            </a:r>
            <a:r>
              <a:rPr lang="ca-ES" sz="1600" b="1" dirty="0"/>
              <a:t>. Pilar Pineda-Herrero</a:t>
            </a:r>
          </a:p>
          <a:p>
            <a:pPr algn="r"/>
            <a:r>
              <a:rPr lang="ca-ES" sz="1600" b="1" dirty="0" smtClean="0"/>
              <a:t>B.A. Anna </a:t>
            </a:r>
            <a:r>
              <a:rPr lang="ca-ES" sz="1600" b="1" dirty="0" err="1" smtClean="0"/>
              <a:t>Ciraso</a:t>
            </a:r>
            <a:endParaRPr lang="ca-ES" sz="1600" b="1" dirty="0" smtClean="0"/>
          </a:p>
          <a:p>
            <a:pPr algn="r"/>
            <a:r>
              <a:rPr lang="ca-ES" sz="1600" b="1" dirty="0" smtClean="0"/>
              <a:t>B.A</a:t>
            </a:r>
            <a:r>
              <a:rPr lang="ca-ES" sz="1600" b="1" dirty="0"/>
              <a:t>. Berta Espona</a:t>
            </a:r>
            <a:endParaRPr lang="ca-ES" sz="1600" dirty="0"/>
          </a:p>
          <a:p>
            <a:pPr algn="r"/>
            <a:r>
              <a:rPr lang="ca-ES" sz="1600" b="1" dirty="0" smtClean="0"/>
              <a:t>M.A. Carla Quesada </a:t>
            </a:r>
          </a:p>
          <a:p>
            <a:pPr algn="r"/>
            <a:endParaRPr lang="es-ES" sz="1600" b="1" dirty="0"/>
          </a:p>
          <a:p>
            <a:pPr algn="r"/>
            <a:endParaRPr lang="es-ES" sz="1600" b="1" dirty="0"/>
          </a:p>
          <a:p>
            <a:pPr algn="r"/>
            <a:r>
              <a:rPr lang="en-US" sz="1600" b="1" dirty="0" smtClean="0"/>
              <a:t> </a:t>
            </a:r>
            <a:endParaRPr lang="en-US" sz="1600" dirty="0"/>
          </a:p>
          <a:p>
            <a:pPr algn="ctr"/>
            <a:r>
              <a:rPr lang="en-US" sz="1600" b="1" dirty="0"/>
              <a:t>UAB (Autonomous University of Barcelona) </a:t>
            </a:r>
          </a:p>
          <a:p>
            <a:pPr algn="ctr"/>
            <a:r>
              <a:rPr lang="en-US" sz="1600" b="1" dirty="0"/>
              <a:t>Department of </a:t>
            </a:r>
            <a:r>
              <a:rPr lang="en-US" sz="1600" b="1" dirty="0" smtClean="0"/>
              <a:t>Systematic </a:t>
            </a:r>
            <a:r>
              <a:rPr lang="en-US" sz="1600" b="1" dirty="0"/>
              <a:t>and Social Pedagogy</a:t>
            </a:r>
            <a:endParaRPr lang="en-US" sz="1700" b="1" dirty="0"/>
          </a:p>
          <a:p>
            <a:pPr algn="r"/>
            <a:r>
              <a:rPr lang="pt-BR" sz="1600" b="1" dirty="0" smtClean="0"/>
              <a:t> </a:t>
            </a:r>
            <a:endParaRPr lang="ca-ES" sz="1600" b="1" dirty="0"/>
          </a:p>
        </p:txBody>
      </p:sp>
      <p:grpSp>
        <p:nvGrpSpPr>
          <p:cNvPr id="7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8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 l="6361" t="24235" r="1770" b="60015"/>
          <a:stretch>
            <a:fillRect/>
          </a:stretch>
        </p:blipFill>
        <p:spPr bwMode="auto">
          <a:xfrm>
            <a:off x="0" y="0"/>
            <a:ext cx="9144000" cy="881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DD87E-3C61-49E5-B15A-76A8A4C8FBF5}" type="slidenum">
              <a:rPr lang="es-ES"/>
              <a:pPr>
                <a:defRPr/>
              </a:pPr>
              <a:t>2</a:t>
            </a:fld>
            <a:endParaRPr lang="es-ES"/>
          </a:p>
        </p:txBody>
      </p:sp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395288" y="260350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>
                <a:solidFill>
                  <a:schemeClr val="bg1"/>
                </a:solidFill>
              </a:rPr>
              <a:t>1. INTRODUCTION</a:t>
            </a:r>
          </a:p>
        </p:txBody>
      </p:sp>
      <p:sp>
        <p:nvSpPr>
          <p:cNvPr id="20483" name="AutoShape 11"/>
          <p:cNvSpPr>
            <a:spLocks noChangeArrowheads="1"/>
          </p:cNvSpPr>
          <p:nvPr/>
        </p:nvSpPr>
        <p:spPr bwMode="auto">
          <a:xfrm>
            <a:off x="395288" y="981075"/>
            <a:ext cx="1727200" cy="935038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6600"/>
                </a:solidFill>
              </a:rPr>
              <a:t>VET studies</a:t>
            </a:r>
            <a:endParaRPr lang="en-US" dirty="0"/>
          </a:p>
        </p:txBody>
      </p:sp>
      <p:sp>
        <p:nvSpPr>
          <p:cNvPr id="20484" name="AutoShape 14"/>
          <p:cNvSpPr>
            <a:spLocks noChangeArrowheads="1"/>
          </p:cNvSpPr>
          <p:nvPr/>
        </p:nvSpPr>
        <p:spPr bwMode="auto">
          <a:xfrm>
            <a:off x="3786188" y="928688"/>
            <a:ext cx="1793875" cy="1008062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 smtClean="0">
                <a:solidFill>
                  <a:srgbClr val="006600"/>
                </a:solidFill>
              </a:rPr>
              <a:t>Workplace </a:t>
            </a:r>
          </a:p>
          <a:p>
            <a:pPr algn="ctr"/>
            <a:r>
              <a:rPr lang="en-US" sz="1600" b="1" dirty="0" smtClean="0">
                <a:solidFill>
                  <a:srgbClr val="006600"/>
                </a:solidFill>
              </a:rPr>
              <a:t>learning (WL)</a:t>
            </a:r>
            <a:endParaRPr lang="en-US" sz="1600" dirty="0"/>
          </a:p>
        </p:txBody>
      </p:sp>
      <p:sp>
        <p:nvSpPr>
          <p:cNvPr id="20485" name="AutoShape 15"/>
          <p:cNvSpPr>
            <a:spLocks noChangeArrowheads="1"/>
          </p:cNvSpPr>
          <p:nvPr/>
        </p:nvSpPr>
        <p:spPr bwMode="auto">
          <a:xfrm>
            <a:off x="2571750" y="1214438"/>
            <a:ext cx="719138" cy="431800"/>
          </a:xfrm>
          <a:prstGeom prst="rightArrow">
            <a:avLst>
              <a:gd name="adj1" fmla="val 50000"/>
              <a:gd name="adj2" fmla="val 62508"/>
            </a:avLst>
          </a:prstGeom>
          <a:solidFill>
            <a:srgbClr val="FF9900"/>
          </a:solidFill>
          <a:ln w="0" algn="ctr">
            <a:solidFill>
              <a:srgbClr val="E46C0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GB"/>
          </a:p>
        </p:txBody>
      </p:sp>
      <p:sp>
        <p:nvSpPr>
          <p:cNvPr id="20486" name="Text Box 16"/>
          <p:cNvSpPr txBox="1">
            <a:spLocks noChangeArrowheads="1"/>
          </p:cNvSpPr>
          <p:nvPr/>
        </p:nvSpPr>
        <p:spPr bwMode="auto">
          <a:xfrm>
            <a:off x="4067944" y="2205038"/>
            <a:ext cx="4647431" cy="400110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chemeClr val="bg1"/>
                </a:solidFill>
              </a:rPr>
              <a:t>An </a:t>
            </a:r>
            <a:r>
              <a:rPr lang="en-US" sz="2000" b="1" dirty="0">
                <a:solidFill>
                  <a:srgbClr val="FF9900"/>
                </a:solidFill>
              </a:rPr>
              <a:t>effective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WL allows </a:t>
            </a:r>
            <a:r>
              <a:rPr lang="en-US" sz="2000" b="1" dirty="0">
                <a:solidFill>
                  <a:schemeClr val="bg1"/>
                </a:solidFill>
              </a:rPr>
              <a:t>the students:</a:t>
            </a:r>
          </a:p>
        </p:txBody>
      </p:sp>
      <p:sp>
        <p:nvSpPr>
          <p:cNvPr id="20487" name="AutoShape 21"/>
          <p:cNvSpPr>
            <a:spLocks noChangeArrowheads="1"/>
          </p:cNvSpPr>
          <p:nvPr/>
        </p:nvSpPr>
        <p:spPr bwMode="auto">
          <a:xfrm>
            <a:off x="4067944" y="4024313"/>
            <a:ext cx="4626794" cy="790575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just">
              <a:spcBef>
                <a:spcPct val="50000"/>
              </a:spcBef>
            </a:pPr>
            <a:r>
              <a:rPr lang="en-US" sz="1600" dirty="0"/>
              <a:t>to </a:t>
            </a:r>
            <a:r>
              <a:rPr lang="en-US" sz="1600" b="1" dirty="0">
                <a:solidFill>
                  <a:srgbClr val="006600"/>
                </a:solidFill>
              </a:rPr>
              <a:t>apply</a:t>
            </a:r>
            <a:r>
              <a:rPr lang="en-US" sz="1600" dirty="0"/>
              <a:t> their </a:t>
            </a:r>
            <a:r>
              <a:rPr lang="en-US" sz="1600" b="1" dirty="0">
                <a:solidFill>
                  <a:srgbClr val="006600"/>
                </a:solidFill>
              </a:rPr>
              <a:t>professional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006600"/>
                </a:solidFill>
              </a:rPr>
              <a:t>skills</a:t>
            </a:r>
            <a:r>
              <a:rPr lang="en-US" sz="1600" dirty="0"/>
              <a:t> to a </a:t>
            </a:r>
            <a:r>
              <a:rPr lang="en-US" sz="1600" b="1" dirty="0">
                <a:solidFill>
                  <a:srgbClr val="006600"/>
                </a:solidFill>
              </a:rPr>
              <a:t>real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006600"/>
                </a:solidFill>
              </a:rPr>
              <a:t>work situation</a:t>
            </a:r>
          </a:p>
        </p:txBody>
      </p:sp>
      <p:sp>
        <p:nvSpPr>
          <p:cNvPr id="20488" name="AutoShape 22"/>
          <p:cNvSpPr>
            <a:spLocks noChangeArrowheads="1"/>
          </p:cNvSpPr>
          <p:nvPr/>
        </p:nvSpPr>
        <p:spPr bwMode="auto">
          <a:xfrm>
            <a:off x="4067944" y="5219700"/>
            <a:ext cx="4647431" cy="863600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just">
              <a:spcBef>
                <a:spcPct val="50000"/>
              </a:spcBef>
            </a:pPr>
            <a:r>
              <a:rPr lang="en-US" sz="1600" dirty="0"/>
              <a:t>to </a:t>
            </a:r>
            <a:r>
              <a:rPr lang="en-US" sz="1600" b="1" dirty="0">
                <a:solidFill>
                  <a:srgbClr val="006600"/>
                </a:solidFill>
              </a:rPr>
              <a:t>acquire attitudes </a:t>
            </a:r>
            <a:r>
              <a:rPr lang="en-US" sz="1600" dirty="0"/>
              <a:t>and </a:t>
            </a:r>
            <a:r>
              <a:rPr lang="en-US" sz="1600" b="1" dirty="0">
                <a:solidFill>
                  <a:srgbClr val="006600"/>
                </a:solidFill>
              </a:rPr>
              <a:t>skills </a:t>
            </a:r>
            <a:r>
              <a:rPr lang="en-US" sz="1600" dirty="0"/>
              <a:t>necessary for </a:t>
            </a:r>
            <a:r>
              <a:rPr lang="en-US" sz="1600" b="1" dirty="0">
                <a:solidFill>
                  <a:srgbClr val="006600"/>
                </a:solidFill>
              </a:rPr>
              <a:t>labor insertion</a:t>
            </a:r>
            <a:endParaRPr lang="en-US" sz="1600" dirty="0"/>
          </a:p>
        </p:txBody>
      </p:sp>
      <p:sp>
        <p:nvSpPr>
          <p:cNvPr id="20489" name="AutoShape 23"/>
          <p:cNvSpPr>
            <a:spLocks noChangeArrowheads="1"/>
          </p:cNvSpPr>
          <p:nvPr/>
        </p:nvSpPr>
        <p:spPr bwMode="auto">
          <a:xfrm>
            <a:off x="4067945" y="2722563"/>
            <a:ext cx="4575994" cy="890587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just">
              <a:spcBef>
                <a:spcPct val="50000"/>
              </a:spcBef>
            </a:pPr>
            <a:r>
              <a:rPr lang="en-US" sz="1600" dirty="0"/>
              <a:t>to </a:t>
            </a:r>
            <a:r>
              <a:rPr lang="en-US" sz="1600" b="1" dirty="0">
                <a:solidFill>
                  <a:srgbClr val="006600"/>
                </a:solidFill>
              </a:rPr>
              <a:t>complement </a:t>
            </a:r>
            <a:r>
              <a:rPr lang="en-US" sz="1600" dirty="0"/>
              <a:t>the </a:t>
            </a:r>
            <a:r>
              <a:rPr lang="en-US" sz="1600" b="1" dirty="0">
                <a:solidFill>
                  <a:srgbClr val="006600"/>
                </a:solidFill>
              </a:rPr>
              <a:t>skills</a:t>
            </a:r>
            <a:r>
              <a:rPr lang="en-US" sz="1600" dirty="0"/>
              <a:t> or </a:t>
            </a:r>
            <a:r>
              <a:rPr lang="en-US" sz="1600" b="1" dirty="0">
                <a:solidFill>
                  <a:srgbClr val="006600"/>
                </a:solidFill>
              </a:rPr>
              <a:t>knowledge</a:t>
            </a:r>
            <a:r>
              <a:rPr lang="en-US" sz="1600" dirty="0"/>
              <a:t> acquired in </a:t>
            </a:r>
            <a:r>
              <a:rPr lang="en-US" sz="1600" b="1" dirty="0">
                <a:solidFill>
                  <a:srgbClr val="006600"/>
                </a:solidFill>
              </a:rPr>
              <a:t>VET </a:t>
            </a:r>
            <a:r>
              <a:rPr lang="en-US" sz="1600" dirty="0"/>
              <a:t>developed within the institution</a:t>
            </a:r>
          </a:p>
        </p:txBody>
      </p:sp>
      <p:sp>
        <p:nvSpPr>
          <p:cNvPr id="20492" name="22 CuadroTexto"/>
          <p:cNvSpPr txBox="1">
            <a:spLocks noChangeArrowheads="1"/>
          </p:cNvSpPr>
          <p:nvPr/>
        </p:nvSpPr>
        <p:spPr bwMode="auto">
          <a:xfrm>
            <a:off x="6215063" y="3478213"/>
            <a:ext cx="85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4000" b="1" dirty="0">
                <a:solidFill>
                  <a:srgbClr val="FF9900"/>
                </a:solidFill>
              </a:rPr>
              <a:t>+</a:t>
            </a:r>
          </a:p>
        </p:txBody>
      </p:sp>
      <p:sp>
        <p:nvSpPr>
          <p:cNvPr id="20493" name="23 CuadroTexto"/>
          <p:cNvSpPr txBox="1">
            <a:spLocks noChangeArrowheads="1"/>
          </p:cNvSpPr>
          <p:nvPr/>
        </p:nvSpPr>
        <p:spPr bwMode="auto">
          <a:xfrm>
            <a:off x="6186488" y="4652963"/>
            <a:ext cx="85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4000" b="1" dirty="0">
                <a:solidFill>
                  <a:srgbClr val="FF9900"/>
                </a:solidFill>
              </a:rPr>
              <a:t>+</a:t>
            </a:r>
          </a:p>
        </p:txBody>
      </p:sp>
      <p:sp>
        <p:nvSpPr>
          <p:cNvPr id="26" name="25 Flecha doblada"/>
          <p:cNvSpPr/>
          <p:nvPr/>
        </p:nvSpPr>
        <p:spPr>
          <a:xfrm rot="5400000">
            <a:off x="5965032" y="1178719"/>
            <a:ext cx="928687" cy="1000125"/>
          </a:xfrm>
          <a:prstGeom prst="bentArrow">
            <a:avLst/>
          </a:prstGeom>
          <a:solidFill>
            <a:srgbClr val="FF9900"/>
          </a:solidFill>
          <a:ln>
            <a:solidFill>
              <a:srgbClr val="E46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18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9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animBg="1"/>
      <p:bldP spid="20484" grpId="0" animBg="1"/>
      <p:bldP spid="20485" grpId="0" animBg="1"/>
      <p:bldP spid="20486" grpId="0"/>
      <p:bldP spid="20487" grpId="0" animBg="1"/>
      <p:bldP spid="20488" grpId="0" animBg="1"/>
      <p:bldP spid="20489" grpId="0" animBg="1"/>
      <p:bldP spid="20492" grpId="0"/>
      <p:bldP spid="204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5"/>
          <p:cNvSpPr txBox="1">
            <a:spLocks noChangeArrowheads="1"/>
          </p:cNvSpPr>
          <p:nvPr/>
        </p:nvSpPr>
        <p:spPr bwMode="auto">
          <a:xfrm>
            <a:off x="395288" y="260350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>
                <a:solidFill>
                  <a:schemeClr val="bg1"/>
                </a:solidFill>
              </a:rPr>
              <a:t>2. METHODOLOGY (I)</a:t>
            </a:r>
          </a:p>
        </p:txBody>
      </p:sp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611188" y="1233488"/>
            <a:ext cx="7775575" cy="37240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Tx/>
              <a:buChar char="•"/>
              <a:defRPr/>
            </a:pPr>
            <a:r>
              <a:rPr lang="en-US" sz="1600" dirty="0"/>
              <a:t>To describe the </a:t>
            </a:r>
            <a:r>
              <a:rPr lang="en-US" sz="1600" b="1" dirty="0">
                <a:solidFill>
                  <a:srgbClr val="006600"/>
                </a:solidFill>
              </a:rPr>
              <a:t>situation of the </a:t>
            </a:r>
            <a:r>
              <a:rPr lang="en-US" sz="1600" b="1" dirty="0" smtClean="0">
                <a:solidFill>
                  <a:srgbClr val="006600"/>
                </a:solidFill>
              </a:rPr>
              <a:t>WL</a:t>
            </a:r>
            <a:r>
              <a:rPr lang="en-US" sz="1600" dirty="0" smtClean="0">
                <a:solidFill>
                  <a:srgbClr val="006600"/>
                </a:solidFill>
              </a:rPr>
              <a:t> </a:t>
            </a:r>
            <a:r>
              <a:rPr lang="en-US" sz="1600" dirty="0"/>
              <a:t>at this moment, and to identify the </a:t>
            </a:r>
            <a:r>
              <a:rPr lang="en-US" sz="1600" b="1" dirty="0">
                <a:solidFill>
                  <a:srgbClr val="006600"/>
                </a:solidFill>
              </a:rPr>
              <a:t>main practices</a:t>
            </a:r>
            <a:r>
              <a:rPr lang="en-US" sz="1600" dirty="0"/>
              <a:t> of the </a:t>
            </a:r>
            <a:r>
              <a:rPr lang="en-US" sz="1600" dirty="0" smtClean="0"/>
              <a:t>WL that </a:t>
            </a:r>
            <a:r>
              <a:rPr lang="en-US" sz="1600" dirty="0"/>
              <a:t>exist at VET institutions in Barcelona.</a:t>
            </a:r>
          </a:p>
          <a:p>
            <a:pPr marL="342900" indent="-342900" algn="just">
              <a:defRPr/>
            </a:pPr>
            <a:endParaRPr lang="en-US" sz="1600" dirty="0"/>
          </a:p>
          <a:p>
            <a:pPr marL="342900" indent="-342900" algn="just">
              <a:buFontTx/>
              <a:buChar char="•"/>
              <a:defRPr/>
            </a:pPr>
            <a:r>
              <a:rPr lang="en-US" sz="1600" dirty="0"/>
              <a:t>To capture the </a:t>
            </a:r>
            <a:r>
              <a:rPr lang="en-US" sz="1600" b="1" dirty="0">
                <a:solidFill>
                  <a:srgbClr val="006600"/>
                </a:solidFill>
              </a:rPr>
              <a:t>view of enterprises </a:t>
            </a:r>
            <a:r>
              <a:rPr lang="en-US" sz="1600" dirty="0"/>
              <a:t>about the </a:t>
            </a:r>
            <a:r>
              <a:rPr lang="en-US" sz="1600" dirty="0" smtClean="0"/>
              <a:t>WL, </a:t>
            </a:r>
            <a:r>
              <a:rPr lang="en-US" sz="1600" dirty="0"/>
              <a:t>related to: </a:t>
            </a:r>
            <a:r>
              <a:rPr lang="en-US" sz="1600" b="1" dirty="0">
                <a:solidFill>
                  <a:srgbClr val="006600"/>
                </a:solidFill>
              </a:rPr>
              <a:t>factors </a:t>
            </a:r>
            <a:r>
              <a:rPr lang="en-US" sz="1600" dirty="0"/>
              <a:t>that determine its </a:t>
            </a:r>
            <a:r>
              <a:rPr lang="en-US" sz="1600" b="1" dirty="0">
                <a:solidFill>
                  <a:srgbClr val="006600"/>
                </a:solidFill>
              </a:rPr>
              <a:t>efficacy</a:t>
            </a:r>
            <a:r>
              <a:rPr lang="en-US" sz="1600" dirty="0"/>
              <a:t>; its </a:t>
            </a:r>
            <a:r>
              <a:rPr lang="en-US" sz="1600" b="1" dirty="0">
                <a:solidFill>
                  <a:srgbClr val="006600"/>
                </a:solidFill>
              </a:rPr>
              <a:t>utility</a:t>
            </a:r>
            <a:r>
              <a:rPr lang="en-US" sz="1600" dirty="0"/>
              <a:t>; their </a:t>
            </a:r>
            <a:r>
              <a:rPr lang="en-US" sz="1600" b="1" dirty="0">
                <a:solidFill>
                  <a:srgbClr val="006600"/>
                </a:solidFill>
              </a:rPr>
              <a:t>implication</a:t>
            </a:r>
            <a:r>
              <a:rPr lang="en-US" sz="1600" dirty="0"/>
              <a:t>; and, some </a:t>
            </a:r>
            <a:r>
              <a:rPr lang="en-US" sz="1600" b="1" dirty="0">
                <a:solidFill>
                  <a:srgbClr val="006600"/>
                </a:solidFill>
              </a:rPr>
              <a:t>elements</a:t>
            </a:r>
            <a:r>
              <a:rPr lang="en-US" sz="1600" dirty="0"/>
              <a:t> that can be </a:t>
            </a:r>
            <a:r>
              <a:rPr lang="en-US" sz="1600" b="1" dirty="0">
                <a:solidFill>
                  <a:srgbClr val="006600"/>
                </a:solidFill>
              </a:rPr>
              <a:t>improved</a:t>
            </a:r>
            <a:r>
              <a:rPr lang="en-US" sz="1600" dirty="0"/>
              <a:t>. </a:t>
            </a:r>
          </a:p>
          <a:p>
            <a:pPr algn="just">
              <a:defRPr/>
            </a:pPr>
            <a:endParaRPr lang="en-US" sz="1600" dirty="0"/>
          </a:p>
          <a:p>
            <a:pPr marL="342900" indent="-342900" algn="just">
              <a:buFontTx/>
              <a:buChar char="•"/>
              <a:defRPr/>
            </a:pPr>
            <a:r>
              <a:rPr lang="en-US" dirty="0"/>
              <a:t>To create a </a:t>
            </a:r>
            <a:r>
              <a:rPr lang="en-US" b="1" dirty="0">
                <a:solidFill>
                  <a:srgbClr val="006600"/>
                </a:solidFill>
              </a:rPr>
              <a:t>tool to diagnose the efficacy </a:t>
            </a:r>
            <a:r>
              <a:rPr lang="en-US" dirty="0"/>
              <a:t>of </a:t>
            </a:r>
            <a:r>
              <a:rPr lang="en-US" dirty="0" smtClean="0"/>
              <a:t>WL. </a:t>
            </a:r>
            <a:endParaRPr lang="en-US" dirty="0"/>
          </a:p>
          <a:p>
            <a:pPr marL="342900" indent="-342900" algn="just">
              <a:defRPr/>
            </a:pPr>
            <a:endParaRPr lang="en-US" dirty="0"/>
          </a:p>
          <a:p>
            <a:pPr marL="342900" indent="-342900" algn="just">
              <a:buFontTx/>
              <a:buChar char="•"/>
              <a:defRPr/>
            </a:pPr>
            <a:r>
              <a:rPr lang="en-US" dirty="0"/>
              <a:t>To </a:t>
            </a:r>
            <a:r>
              <a:rPr lang="en-US" b="1" dirty="0">
                <a:solidFill>
                  <a:srgbClr val="006600"/>
                </a:solidFill>
              </a:rPr>
              <a:t>evaluate the efficacy </a:t>
            </a:r>
            <a:r>
              <a:rPr lang="en-US" dirty="0"/>
              <a:t>of </a:t>
            </a:r>
            <a:r>
              <a:rPr lang="en-US" dirty="0" smtClean="0"/>
              <a:t>WL in </a:t>
            </a:r>
            <a:r>
              <a:rPr lang="en-US" dirty="0"/>
              <a:t>the Barcelona area, using the </a:t>
            </a:r>
            <a:r>
              <a:rPr lang="en-US" b="1" dirty="0">
                <a:solidFill>
                  <a:srgbClr val="006600"/>
                </a:solidFill>
              </a:rPr>
              <a:t>factors</a:t>
            </a:r>
            <a:r>
              <a:rPr lang="en-US" dirty="0"/>
              <a:t> of efficacy.</a:t>
            </a:r>
          </a:p>
          <a:p>
            <a:pPr marL="342900" indent="-342900" algn="just">
              <a:defRPr/>
            </a:pPr>
            <a:endParaRPr lang="en-US" sz="1600" dirty="0"/>
          </a:p>
          <a:p>
            <a:pPr marL="342900" indent="-342900" algn="just">
              <a:buFontTx/>
              <a:buChar char="•"/>
              <a:defRPr/>
            </a:pPr>
            <a:r>
              <a:rPr lang="en-US" dirty="0"/>
              <a:t>To</a:t>
            </a:r>
            <a:r>
              <a:rPr lang="en-US" b="1" dirty="0">
                <a:solidFill>
                  <a:srgbClr val="006600"/>
                </a:solidFill>
              </a:rPr>
              <a:t> make suggestions </a:t>
            </a:r>
            <a:r>
              <a:rPr lang="en-US" dirty="0"/>
              <a:t>to promote a more effective </a:t>
            </a:r>
            <a:r>
              <a:rPr lang="en-US" dirty="0" smtClean="0"/>
              <a:t>WL that </a:t>
            </a:r>
            <a:r>
              <a:rPr lang="en-US" dirty="0"/>
              <a:t>develops the skills that the job market requires. </a:t>
            </a:r>
          </a:p>
        </p:txBody>
      </p:sp>
      <p:sp>
        <p:nvSpPr>
          <p:cNvPr id="22532" name="Rectangle 28"/>
          <p:cNvSpPr>
            <a:spLocks noChangeArrowheads="1"/>
          </p:cNvSpPr>
          <p:nvPr/>
        </p:nvSpPr>
        <p:spPr bwMode="auto">
          <a:xfrm>
            <a:off x="395288" y="728663"/>
            <a:ext cx="2303462" cy="50482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Goals of the project: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FAAEDC-2F12-4F0D-B840-74C8E753D649}" type="slidenum">
              <a:rPr lang="es-ES"/>
              <a:pPr>
                <a:defRPr/>
              </a:pPr>
              <a:t>3</a:t>
            </a:fld>
            <a:endParaRPr lang="es-ES"/>
          </a:p>
        </p:txBody>
      </p:sp>
      <p:sp>
        <p:nvSpPr>
          <p:cNvPr id="13" name="Rectangle 28"/>
          <p:cNvSpPr>
            <a:spLocks noChangeArrowheads="1"/>
          </p:cNvSpPr>
          <p:nvPr/>
        </p:nvSpPr>
        <p:spPr bwMode="auto">
          <a:xfrm>
            <a:off x="395288" y="4869978"/>
            <a:ext cx="4537075" cy="503238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Methodological approach of the project: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611560" y="5435501"/>
            <a:ext cx="7775575" cy="5857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Tx/>
              <a:buChar char="•"/>
              <a:defRPr/>
            </a:pPr>
            <a:r>
              <a:rPr lang="en-US" sz="1600" b="1" dirty="0">
                <a:solidFill>
                  <a:srgbClr val="006600"/>
                </a:solidFill>
              </a:rPr>
              <a:t>mixed</a:t>
            </a:r>
            <a:r>
              <a:rPr lang="en-US" sz="1600" dirty="0"/>
              <a:t>, combining quantitative and qualitative data collection and data analyses;</a:t>
            </a:r>
          </a:p>
          <a:p>
            <a:pPr marL="342900" indent="-342900" algn="just">
              <a:buFontTx/>
              <a:buChar char="•"/>
              <a:defRPr/>
            </a:pPr>
            <a:r>
              <a:rPr lang="en-US" sz="1600" dirty="0"/>
              <a:t>and, </a:t>
            </a:r>
            <a:r>
              <a:rPr lang="en-US" sz="1600" b="1" dirty="0">
                <a:solidFill>
                  <a:srgbClr val="006600"/>
                </a:solidFill>
              </a:rPr>
              <a:t>non-simultaneous</a:t>
            </a:r>
            <a:r>
              <a:rPr lang="en-US" sz="1600" dirty="0"/>
              <a:t>.</a:t>
            </a:r>
            <a:endParaRPr lang="en-US" sz="1600" b="1" dirty="0">
              <a:solidFill>
                <a:srgbClr val="006600"/>
              </a:solidFill>
            </a:endParaRPr>
          </a:p>
        </p:txBody>
      </p:sp>
      <p:grpSp>
        <p:nvGrpSpPr>
          <p:cNvPr id="12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5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 animBg="1"/>
      <p:bldP spid="2" grpId="0" animBg="1"/>
      <p:bldP spid="22532" grpId="0"/>
      <p:bldP spid="13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B608D-8447-4988-B3CA-EC4FFEA91A87}" type="slidenum">
              <a:rPr lang="es-ES"/>
              <a:pPr>
                <a:defRPr/>
              </a:pPr>
              <a:t>4</a:t>
            </a:fld>
            <a:endParaRPr lang="es-ES"/>
          </a:p>
        </p:txBody>
      </p:sp>
      <p:sp>
        <p:nvSpPr>
          <p:cNvPr id="17" name="5 Marcador de número de diapositiva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E6A9764-31C7-444B-A7F2-E45644685573}" type="slidenum">
              <a:rPr lang="es-E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s-E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5 Marcador de número de diapositiva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6A70695-1AB8-4A24-8311-4D23BF1E51C3}" type="slidenum">
              <a:rPr lang="es-E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s-E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468313" y="260350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2. METHODOLOGY (II)</a:t>
            </a:r>
            <a:endParaRPr lang="ca-ES" b="1">
              <a:solidFill>
                <a:schemeClr val="bg1"/>
              </a:solidFill>
            </a:endParaRPr>
          </a:p>
        </p:txBody>
      </p:sp>
      <p:sp>
        <p:nvSpPr>
          <p:cNvPr id="5127" name="AutoShape 25"/>
          <p:cNvSpPr>
            <a:spLocks noChangeArrowheads="1"/>
          </p:cNvSpPr>
          <p:nvPr/>
        </p:nvSpPr>
        <p:spPr bwMode="auto">
          <a:xfrm>
            <a:off x="468313" y="908720"/>
            <a:ext cx="2259012" cy="792162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ca-ES" sz="1400" b="1" dirty="0">
                <a:solidFill>
                  <a:srgbClr val="006600"/>
                </a:solidFill>
              </a:rPr>
              <a:t>PHASE 1: </a:t>
            </a:r>
            <a:r>
              <a:rPr lang="ca-ES" sz="1400" dirty="0" err="1">
                <a:solidFill>
                  <a:srgbClr val="006600"/>
                </a:solidFill>
              </a:rPr>
              <a:t>Theoretical</a:t>
            </a:r>
            <a:r>
              <a:rPr lang="ca-ES" sz="1400" dirty="0">
                <a:solidFill>
                  <a:srgbClr val="006600"/>
                </a:solidFill>
              </a:rPr>
              <a:t> </a:t>
            </a:r>
          </a:p>
          <a:p>
            <a:pPr algn="ctr"/>
            <a:r>
              <a:rPr lang="ca-ES" sz="1400" dirty="0" err="1">
                <a:solidFill>
                  <a:srgbClr val="006600"/>
                </a:solidFill>
              </a:rPr>
              <a:t>review</a:t>
            </a:r>
            <a:endParaRPr lang="ca-ES" sz="1400" dirty="0"/>
          </a:p>
        </p:txBody>
      </p:sp>
      <p:grpSp>
        <p:nvGrpSpPr>
          <p:cNvPr id="2" name="1 Grupo"/>
          <p:cNvGrpSpPr>
            <a:grpSpLocks/>
          </p:cNvGrpSpPr>
          <p:nvPr/>
        </p:nvGrpSpPr>
        <p:grpSpPr bwMode="auto">
          <a:xfrm>
            <a:off x="431800" y="1700808"/>
            <a:ext cx="7251700" cy="1446213"/>
            <a:chOff x="53745" y="2415380"/>
            <a:chExt cx="7251631" cy="1445667"/>
          </a:xfrm>
        </p:grpSpPr>
        <p:sp>
          <p:nvSpPr>
            <p:cNvPr id="21516" name="AutoShape 27"/>
            <p:cNvSpPr>
              <a:spLocks noChangeArrowheads="1"/>
            </p:cNvSpPr>
            <p:nvPr/>
          </p:nvSpPr>
          <p:spPr bwMode="auto">
            <a:xfrm>
              <a:off x="3938321" y="2415380"/>
              <a:ext cx="3365468" cy="660151"/>
            </a:xfrm>
            <a:prstGeom prst="roundRect">
              <a:avLst>
                <a:gd name="adj" fmla="val 16667"/>
              </a:avLst>
            </a:prstGeom>
            <a:solidFill>
              <a:srgbClr val="D7E4BD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just"/>
              <a:r>
                <a:rPr lang="en-US" sz="1300" b="1" dirty="0"/>
                <a:t>Educational system area: </a:t>
              </a:r>
            </a:p>
            <a:p>
              <a:pPr algn="just">
                <a:buFontTx/>
                <a:buChar char="-"/>
              </a:pPr>
              <a:r>
                <a:rPr lang="en-US" sz="1300" dirty="0"/>
                <a:t>5 interviews education administrations;</a:t>
              </a:r>
            </a:p>
            <a:p>
              <a:pPr algn="just">
                <a:buFontTx/>
                <a:buChar char="-"/>
              </a:pPr>
              <a:r>
                <a:rPr lang="en-US" sz="1300" dirty="0"/>
                <a:t>1 interview high-school tutor</a:t>
              </a:r>
            </a:p>
          </p:txBody>
        </p:sp>
        <p:sp>
          <p:nvSpPr>
            <p:cNvPr id="21517" name="AutoShape 41"/>
            <p:cNvSpPr>
              <a:spLocks noChangeArrowheads="1"/>
            </p:cNvSpPr>
            <p:nvPr/>
          </p:nvSpPr>
          <p:spPr bwMode="auto">
            <a:xfrm rot="-2602385">
              <a:off x="3397660" y="2728995"/>
              <a:ext cx="530209" cy="241894"/>
            </a:xfrm>
            <a:prstGeom prst="rightArrow">
              <a:avLst>
                <a:gd name="adj1" fmla="val 50000"/>
                <a:gd name="adj2" fmla="val 62703"/>
              </a:avLst>
            </a:prstGeom>
            <a:solidFill>
              <a:srgbClr val="FF9900"/>
            </a:solidFill>
            <a:ln w="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GB"/>
            </a:p>
          </p:txBody>
        </p:sp>
        <p:sp>
          <p:nvSpPr>
            <p:cNvPr id="21518" name="AutoShape 25"/>
            <p:cNvSpPr>
              <a:spLocks noChangeArrowheads="1"/>
            </p:cNvSpPr>
            <p:nvPr/>
          </p:nvSpPr>
          <p:spPr bwMode="auto">
            <a:xfrm>
              <a:off x="53745" y="2679699"/>
              <a:ext cx="3265083" cy="792163"/>
            </a:xfrm>
            <a:prstGeom prst="roundRect">
              <a:avLst>
                <a:gd name="adj" fmla="val 16667"/>
              </a:avLst>
            </a:prstGeom>
            <a:solidFill>
              <a:srgbClr val="D7E4BD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b="1">
                  <a:solidFill>
                    <a:srgbClr val="006600"/>
                  </a:solidFill>
                </a:rPr>
                <a:t>PHASE 2: </a:t>
              </a:r>
              <a:r>
                <a:rPr lang="en-US" sz="1400">
                  <a:solidFill>
                    <a:srgbClr val="006600"/>
                  </a:solidFill>
                </a:rPr>
                <a:t>12 interviews with</a:t>
              </a:r>
            </a:p>
            <a:p>
              <a:pPr algn="ctr"/>
              <a:r>
                <a:rPr lang="en-US" sz="1400">
                  <a:solidFill>
                    <a:srgbClr val="006600"/>
                  </a:solidFill>
                </a:rPr>
                <a:t>stakeholders</a:t>
              </a:r>
              <a:endParaRPr lang="en-US" sz="1400"/>
            </a:p>
          </p:txBody>
        </p:sp>
        <p:sp>
          <p:nvSpPr>
            <p:cNvPr id="21519" name="AutoShape 27"/>
            <p:cNvSpPr>
              <a:spLocks noChangeArrowheads="1"/>
            </p:cNvSpPr>
            <p:nvPr/>
          </p:nvSpPr>
          <p:spPr bwMode="auto">
            <a:xfrm>
              <a:off x="3939908" y="3156463"/>
              <a:ext cx="3365468" cy="704584"/>
            </a:xfrm>
            <a:prstGeom prst="roundRect">
              <a:avLst>
                <a:gd name="adj" fmla="val 16667"/>
              </a:avLst>
            </a:prstGeom>
            <a:solidFill>
              <a:srgbClr val="D7E4BD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just"/>
              <a:r>
                <a:rPr lang="en-US" sz="1300" b="1" dirty="0"/>
                <a:t>Business area:</a:t>
              </a: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300" dirty="0"/>
                <a:t>4 interviews company tutors</a:t>
              </a:r>
              <a:br>
                <a:rPr lang="en-US" sz="1300" dirty="0"/>
              </a:br>
              <a:r>
                <a:rPr lang="en-US" sz="1300" dirty="0"/>
                <a:t>2 interviews </a:t>
              </a:r>
              <a:r>
                <a:rPr lang="en-US" sz="1300" dirty="0" smtClean="0"/>
                <a:t>Chamber </a:t>
              </a:r>
              <a:r>
                <a:rPr lang="en-US" sz="1300" dirty="0"/>
                <a:t>de </a:t>
              </a:r>
              <a:r>
                <a:rPr lang="en-US" sz="1300" dirty="0" smtClean="0"/>
                <a:t>Commerce </a:t>
              </a:r>
              <a:endParaRPr lang="en-US" sz="1300" dirty="0"/>
            </a:p>
          </p:txBody>
        </p:sp>
        <p:sp>
          <p:nvSpPr>
            <p:cNvPr id="21520" name="AutoShape 41"/>
            <p:cNvSpPr>
              <a:spLocks noChangeArrowheads="1"/>
            </p:cNvSpPr>
            <p:nvPr/>
          </p:nvSpPr>
          <p:spPr bwMode="auto">
            <a:xfrm rot="1988017">
              <a:off x="3441282" y="3127581"/>
              <a:ext cx="530209" cy="241894"/>
            </a:xfrm>
            <a:prstGeom prst="rightArrow">
              <a:avLst>
                <a:gd name="adj1" fmla="val 50000"/>
                <a:gd name="adj2" fmla="val 62703"/>
              </a:avLst>
            </a:prstGeom>
            <a:solidFill>
              <a:srgbClr val="FF9900"/>
            </a:solidFill>
            <a:ln w="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GB"/>
            </a:p>
          </p:txBody>
        </p:sp>
      </p:grpSp>
      <p:sp>
        <p:nvSpPr>
          <p:cNvPr id="21514" name="AutoShape 25"/>
          <p:cNvSpPr>
            <a:spLocks noChangeArrowheads="1"/>
          </p:cNvSpPr>
          <p:nvPr/>
        </p:nvSpPr>
        <p:spPr bwMode="auto">
          <a:xfrm>
            <a:off x="179512" y="4061078"/>
            <a:ext cx="3941897" cy="1384146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rgbClr val="006600"/>
                </a:solidFill>
              </a:rPr>
              <a:t>PHASE 3: </a:t>
            </a:r>
            <a:endParaRPr lang="en-US" sz="2000" b="1" dirty="0" smtClean="0">
              <a:solidFill>
                <a:srgbClr val="0066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6600"/>
                </a:solidFill>
              </a:rPr>
              <a:t>1,026 </a:t>
            </a:r>
            <a:r>
              <a:rPr lang="en-US" sz="2000" dirty="0" smtClean="0">
                <a:solidFill>
                  <a:srgbClr val="006600"/>
                </a:solidFill>
              </a:rPr>
              <a:t>FET-WL </a:t>
            </a:r>
            <a:r>
              <a:rPr lang="en-US" sz="2000" dirty="0">
                <a:solidFill>
                  <a:srgbClr val="006600"/>
                </a:solidFill>
              </a:rPr>
              <a:t>questionnaire for </a:t>
            </a:r>
          </a:p>
          <a:p>
            <a:pPr algn="ctr"/>
            <a:r>
              <a:rPr lang="en-US" sz="2000" dirty="0">
                <a:solidFill>
                  <a:srgbClr val="006600"/>
                </a:solidFill>
              </a:rPr>
              <a:t>students</a:t>
            </a:r>
          </a:p>
          <a:p>
            <a:pPr algn="ctr"/>
            <a:r>
              <a:rPr lang="en-US" sz="2000" dirty="0">
                <a:solidFill>
                  <a:srgbClr val="006600"/>
                </a:solidFill>
              </a:rPr>
              <a:t>(previous pilot test)</a:t>
            </a:r>
          </a:p>
        </p:txBody>
      </p:sp>
      <p:sp>
        <p:nvSpPr>
          <p:cNvPr id="21515" name="AutoShape 41"/>
          <p:cNvSpPr>
            <a:spLocks noChangeArrowheads="1"/>
          </p:cNvSpPr>
          <p:nvPr/>
        </p:nvSpPr>
        <p:spPr bwMode="auto">
          <a:xfrm>
            <a:off x="4283968" y="4581128"/>
            <a:ext cx="337018" cy="211542"/>
          </a:xfrm>
          <a:prstGeom prst="rightArrow">
            <a:avLst>
              <a:gd name="adj1" fmla="val 50000"/>
              <a:gd name="adj2" fmla="val 62704"/>
            </a:avLst>
          </a:prstGeom>
          <a:solidFill>
            <a:srgbClr val="FF9900"/>
          </a:solidFill>
          <a:ln w="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endParaRPr lang="en-GB"/>
          </a:p>
        </p:txBody>
      </p:sp>
      <p:grpSp>
        <p:nvGrpSpPr>
          <p:cNvPr id="21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23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" name="25 CuadroTexto"/>
          <p:cNvSpPr txBox="1"/>
          <p:nvPr/>
        </p:nvSpPr>
        <p:spPr>
          <a:xfrm>
            <a:off x="4716016" y="3789040"/>
            <a:ext cx="4283968" cy="183880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Data </a:t>
            </a:r>
            <a:r>
              <a:rPr lang="es-ES" b="1" dirty="0" err="1" smtClean="0"/>
              <a:t>analysis</a:t>
            </a:r>
            <a:r>
              <a:rPr lang="es-ES" dirty="0" smtClean="0"/>
              <a:t>:</a:t>
            </a:r>
          </a:p>
          <a:p>
            <a:pPr>
              <a:buFont typeface="Wingdings" pitchFamily="2" charset="2"/>
              <a:buChar char="ü"/>
            </a:pPr>
            <a:r>
              <a:rPr lang="es-ES" sz="1400" dirty="0" smtClean="0"/>
              <a:t> </a:t>
            </a:r>
            <a:r>
              <a:rPr lang="es-ES" sz="1400" dirty="0" err="1" smtClean="0"/>
              <a:t>Exploratory</a:t>
            </a:r>
            <a:r>
              <a:rPr lang="es-ES" sz="1400" dirty="0" smtClean="0"/>
              <a:t> factorial </a:t>
            </a:r>
            <a:r>
              <a:rPr lang="es-ES" sz="1400" dirty="0" err="1" smtClean="0"/>
              <a:t>analysis</a:t>
            </a:r>
            <a:endParaRPr lang="es-ES" sz="1400" dirty="0" smtClean="0"/>
          </a:p>
          <a:p>
            <a:pPr>
              <a:buFont typeface="Wingdings" pitchFamily="2" charset="2"/>
              <a:buChar char="ü"/>
            </a:pPr>
            <a:r>
              <a:rPr lang="es-ES" sz="1400" dirty="0" smtClean="0"/>
              <a:t> </a:t>
            </a:r>
            <a:r>
              <a:rPr lang="es-ES" sz="1400" b="1" dirty="0" err="1" smtClean="0">
                <a:solidFill>
                  <a:srgbClr val="006600"/>
                </a:solidFill>
              </a:rPr>
              <a:t>Reliability</a:t>
            </a:r>
            <a:endParaRPr lang="es-ES" sz="14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s-ES" sz="1400" dirty="0" smtClean="0"/>
              <a:t> </a:t>
            </a:r>
            <a:r>
              <a:rPr lang="es-ES" sz="1400" b="1" dirty="0" err="1" smtClean="0">
                <a:solidFill>
                  <a:srgbClr val="006600"/>
                </a:solidFill>
              </a:rPr>
              <a:t>Descriptive</a:t>
            </a:r>
            <a:endParaRPr lang="es-ES" sz="14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s-ES" sz="1400" dirty="0" smtClean="0"/>
              <a:t> Simple </a:t>
            </a:r>
            <a:r>
              <a:rPr lang="es-ES" sz="1400" dirty="0" err="1" smtClean="0"/>
              <a:t>regressions</a:t>
            </a:r>
            <a:endParaRPr lang="es-ES" sz="1400" dirty="0" smtClean="0"/>
          </a:p>
          <a:p>
            <a:pPr>
              <a:buFont typeface="Wingdings" pitchFamily="2" charset="2"/>
              <a:buChar char="ü"/>
            </a:pPr>
            <a:r>
              <a:rPr lang="es-ES" sz="1400" dirty="0" smtClean="0"/>
              <a:t> </a:t>
            </a:r>
            <a:r>
              <a:rPr lang="es-ES" sz="1400" b="1" dirty="0" err="1" smtClean="0">
                <a:solidFill>
                  <a:srgbClr val="006600"/>
                </a:solidFill>
              </a:rPr>
              <a:t>Multiple</a:t>
            </a:r>
            <a:r>
              <a:rPr lang="es-ES" sz="1400" b="1" dirty="0" smtClean="0">
                <a:solidFill>
                  <a:srgbClr val="006600"/>
                </a:solidFill>
              </a:rPr>
              <a:t> </a:t>
            </a:r>
            <a:r>
              <a:rPr lang="es-ES" sz="1400" b="1" dirty="0" err="1" smtClean="0">
                <a:solidFill>
                  <a:srgbClr val="006600"/>
                </a:solidFill>
              </a:rPr>
              <a:t>regressions</a:t>
            </a:r>
            <a:endParaRPr lang="es-ES" sz="14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s-ES" sz="1400" dirty="0" smtClean="0"/>
              <a:t> </a:t>
            </a:r>
            <a:r>
              <a:rPr lang="es-ES" sz="1400" dirty="0" err="1" smtClean="0"/>
              <a:t>ANOVAs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5127" grpId="0" animBg="1"/>
      <p:bldP spid="21514" grpId="0" animBg="1"/>
      <p:bldP spid="2151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ECDDD-D91B-4342-9BBF-7CF82FD88FF1}" type="slidenum">
              <a:rPr lang="es-ES"/>
              <a:pPr>
                <a:defRPr/>
              </a:pPr>
              <a:t>5</a:t>
            </a:fld>
            <a:endParaRPr lang="es-ES"/>
          </a:p>
        </p:txBody>
      </p:sp>
      <p:sp>
        <p:nvSpPr>
          <p:cNvPr id="17" name="5 Marcador de número de diapositiva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D7045AA-256D-419C-AB76-8F2A0DD50F4E}" type="slidenum">
              <a:rPr lang="es-E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s-E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5 Marcador de número de diapositiva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5A2E6C6-7966-45A5-97E7-D7CF2674F5B0}" type="slidenum">
              <a:rPr lang="es-E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s-E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2. METHODOLOGY (III)</a:t>
            </a:r>
          </a:p>
        </p:txBody>
      </p:sp>
      <p:sp>
        <p:nvSpPr>
          <p:cNvPr id="9" name="3 Marcador de número de diapositiva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3FB82A6-DD03-45B2-8078-9C3CD2E2BBDF}" type="slidenum">
              <a:rPr lang="es-E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s-E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6630" name="Rectangle 28"/>
          <p:cNvSpPr>
            <a:spLocks noChangeArrowheads="1"/>
          </p:cNvSpPr>
          <p:nvPr/>
        </p:nvSpPr>
        <p:spPr bwMode="auto">
          <a:xfrm>
            <a:off x="420688" y="1309688"/>
            <a:ext cx="4343400" cy="50482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Variables of the interviews with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stakeholders:</a:t>
            </a:r>
            <a:r>
              <a:rPr lang="en-US" sz="2000" dirty="0"/>
              <a:t> </a:t>
            </a:r>
          </a:p>
        </p:txBody>
      </p:sp>
      <p:sp>
        <p:nvSpPr>
          <p:cNvPr id="13" name="Rectangle 28"/>
          <p:cNvSpPr>
            <a:spLocks noChangeArrowheads="1"/>
          </p:cNvSpPr>
          <p:nvPr/>
        </p:nvSpPr>
        <p:spPr bwMode="auto">
          <a:xfrm>
            <a:off x="4916488" y="1200150"/>
            <a:ext cx="3722687" cy="50482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Variables of the </a:t>
            </a:r>
            <a:r>
              <a:rPr lang="en-US" b="1" dirty="0" smtClean="0">
                <a:solidFill>
                  <a:schemeClr val="bg1"/>
                </a:solidFill>
              </a:rPr>
              <a:t>FET-WL questionnaire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r>
              <a:rPr lang="en-US" sz="2000" dirty="0"/>
              <a:t> </a:t>
            </a:r>
          </a:p>
        </p:txBody>
      </p:sp>
      <p:grpSp>
        <p:nvGrpSpPr>
          <p:cNvPr id="15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9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" name="21 CuadroTexto"/>
          <p:cNvSpPr txBox="1"/>
          <p:nvPr/>
        </p:nvSpPr>
        <p:spPr>
          <a:xfrm>
            <a:off x="4644008" y="1772816"/>
            <a:ext cx="4283968" cy="45399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bIns="0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Profile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Selection of companies in the WL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Attitudes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Efficacy of WL (dependent variable)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Previous knowledge 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Activity plan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Tasks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Company tutors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High-school tutors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Work environment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Reasons to participate in WL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6600"/>
                </a:solidFill>
              </a:rPr>
              <a:t>Satisfaction</a:t>
            </a:r>
          </a:p>
          <a:p>
            <a:endParaRPr lang="en-US" sz="14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179512" y="2028324"/>
            <a:ext cx="4283968" cy="32008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Design of WL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Implementation of training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Monitoring and relationship between </a:t>
            </a:r>
          </a:p>
          <a:p>
            <a:pPr marL="285750" indent="-285750"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	stakeholders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Evaluation of the WL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High-school tutors and coordinators of the WL</a:t>
            </a:r>
          </a:p>
          <a:p>
            <a:pPr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-     Company tutors and coordinators of the WL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Selection of companies and students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Profile of students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Utility of the WL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1" dirty="0" smtClean="0">
                <a:solidFill>
                  <a:srgbClr val="006600"/>
                </a:solidFill>
              </a:rPr>
              <a:t>Perception of satisfaction with the WL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30" grpId="0"/>
      <p:bldP spid="13" grpId="0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85B874-8D86-4E45-92BD-DC0316325729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2. METHODOLOGY (IV)</a:t>
            </a: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420688" y="1057275"/>
            <a:ext cx="2855912" cy="50482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FET-WL </a:t>
            </a:r>
            <a:r>
              <a:rPr lang="en-US" sz="2000" b="1" dirty="0">
                <a:solidFill>
                  <a:schemeClr val="bg1"/>
                </a:solidFill>
              </a:rPr>
              <a:t>questionnaire:</a:t>
            </a:r>
            <a:r>
              <a:rPr lang="en-US" sz="2400" dirty="0"/>
              <a:t> </a:t>
            </a: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1042988" y="1581150"/>
            <a:ext cx="1512887" cy="649288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006600"/>
                </a:solidFill>
              </a:rPr>
              <a:t>79 </a:t>
            </a:r>
            <a:r>
              <a:rPr lang="en-US" b="1" dirty="0">
                <a:solidFill>
                  <a:srgbClr val="006600"/>
                </a:solidFill>
              </a:rPr>
              <a:t>items</a:t>
            </a:r>
          </a:p>
        </p:txBody>
      </p:sp>
      <p:sp>
        <p:nvSpPr>
          <p:cNvPr id="9" name="AutoShape 25"/>
          <p:cNvSpPr>
            <a:spLocks noChangeArrowheads="1"/>
          </p:cNvSpPr>
          <p:nvPr/>
        </p:nvSpPr>
        <p:spPr bwMode="auto">
          <a:xfrm>
            <a:off x="3611488" y="2565400"/>
            <a:ext cx="2112640" cy="359544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b="1">
                <a:solidFill>
                  <a:srgbClr val="006600"/>
                </a:solidFill>
              </a:rPr>
              <a:t>21: </a:t>
            </a:r>
            <a:r>
              <a:rPr lang="en-US">
                <a:solidFill>
                  <a:srgbClr val="006600"/>
                </a:solidFill>
              </a:rPr>
              <a:t>student profile</a:t>
            </a:r>
          </a:p>
        </p:txBody>
      </p:sp>
      <p:sp>
        <p:nvSpPr>
          <p:cNvPr id="10" name="AutoShape 25"/>
          <p:cNvSpPr>
            <a:spLocks noChangeArrowheads="1"/>
          </p:cNvSpPr>
          <p:nvPr/>
        </p:nvSpPr>
        <p:spPr bwMode="auto">
          <a:xfrm>
            <a:off x="1619672" y="3014663"/>
            <a:ext cx="4104853" cy="342329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b="1" dirty="0">
                <a:solidFill>
                  <a:srgbClr val="006600"/>
                </a:solidFill>
              </a:rPr>
              <a:t>8: </a:t>
            </a:r>
            <a:r>
              <a:rPr lang="en-US" dirty="0">
                <a:solidFill>
                  <a:srgbClr val="006600"/>
                </a:solidFill>
              </a:rPr>
              <a:t>reasons for selecting the company</a:t>
            </a:r>
          </a:p>
        </p:txBody>
      </p:sp>
      <p:sp>
        <p:nvSpPr>
          <p:cNvPr id="11" name="AutoShape 25"/>
          <p:cNvSpPr>
            <a:spLocks noChangeArrowheads="1"/>
          </p:cNvSpPr>
          <p:nvPr/>
        </p:nvSpPr>
        <p:spPr bwMode="auto">
          <a:xfrm>
            <a:off x="3059509" y="3789040"/>
            <a:ext cx="2664619" cy="395858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b="1" dirty="0">
                <a:solidFill>
                  <a:srgbClr val="006600"/>
                </a:solidFill>
              </a:rPr>
              <a:t>12: </a:t>
            </a:r>
            <a:r>
              <a:rPr lang="en-US" dirty="0">
                <a:solidFill>
                  <a:srgbClr val="006600"/>
                </a:solidFill>
              </a:rPr>
              <a:t>student’s attitudes</a:t>
            </a:r>
          </a:p>
        </p:txBody>
      </p:sp>
      <p:sp>
        <p:nvSpPr>
          <p:cNvPr id="12" name="AutoShape 25"/>
          <p:cNvSpPr>
            <a:spLocks noChangeArrowheads="1"/>
          </p:cNvSpPr>
          <p:nvPr/>
        </p:nvSpPr>
        <p:spPr bwMode="auto">
          <a:xfrm>
            <a:off x="683568" y="4653136"/>
            <a:ext cx="5042421" cy="431800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b="1" dirty="0" smtClean="0">
                <a:solidFill>
                  <a:srgbClr val="006600"/>
                </a:solidFill>
              </a:rPr>
              <a:t>34: </a:t>
            </a:r>
            <a:r>
              <a:rPr lang="en-US" dirty="0">
                <a:solidFill>
                  <a:srgbClr val="006600"/>
                </a:solidFill>
              </a:rPr>
              <a:t>variables influencing the efficacy </a:t>
            </a:r>
            <a:r>
              <a:rPr lang="en-US" dirty="0" smtClean="0">
                <a:solidFill>
                  <a:srgbClr val="006600"/>
                </a:solidFill>
              </a:rPr>
              <a:t>of the WL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13" name="12 Flecha doblada"/>
          <p:cNvSpPr/>
          <p:nvPr/>
        </p:nvSpPr>
        <p:spPr>
          <a:xfrm rot="5400000">
            <a:off x="3302757" y="1367669"/>
            <a:ext cx="527000" cy="1579438"/>
          </a:xfrm>
          <a:prstGeom prst="bentArrow">
            <a:avLst/>
          </a:prstGeom>
          <a:solidFill>
            <a:srgbClr val="FF9900"/>
          </a:solidFill>
          <a:ln>
            <a:solidFill>
              <a:srgbClr val="E46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AutoShape 25"/>
          <p:cNvSpPr>
            <a:spLocks noChangeArrowheads="1"/>
          </p:cNvSpPr>
          <p:nvPr/>
        </p:nvSpPr>
        <p:spPr bwMode="auto">
          <a:xfrm>
            <a:off x="6012160" y="2533958"/>
            <a:ext cx="1944216" cy="800396"/>
          </a:xfrm>
          <a:prstGeom prst="roundRect">
            <a:avLst>
              <a:gd name="adj" fmla="val 16667"/>
            </a:avLst>
          </a:prstGeom>
          <a:noFill/>
          <a:ln w="0" algn="ctr">
            <a:solidFill>
              <a:schemeClr val="bg2"/>
            </a:solidFill>
            <a:round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600" dirty="0">
                <a:solidFill>
                  <a:schemeClr val="bg1"/>
                </a:solidFill>
              </a:rPr>
              <a:t>multiple-choice</a:t>
            </a:r>
          </a:p>
          <a:p>
            <a:pPr algn="ctr">
              <a:defRPr/>
            </a:pPr>
            <a:r>
              <a:rPr lang="en-US" sz="1600" dirty="0">
                <a:solidFill>
                  <a:schemeClr val="bg1"/>
                </a:solidFill>
              </a:rPr>
              <a:t>items</a:t>
            </a:r>
          </a:p>
        </p:txBody>
      </p:sp>
      <p:sp>
        <p:nvSpPr>
          <p:cNvPr id="15" name="AutoShape 25"/>
          <p:cNvSpPr>
            <a:spLocks noChangeArrowheads="1"/>
          </p:cNvSpPr>
          <p:nvPr/>
        </p:nvSpPr>
        <p:spPr bwMode="auto">
          <a:xfrm>
            <a:off x="6073552" y="3717032"/>
            <a:ext cx="2952328" cy="531726"/>
          </a:xfrm>
          <a:prstGeom prst="roundRect">
            <a:avLst>
              <a:gd name="adj" fmla="val 16667"/>
            </a:avLst>
          </a:prstGeom>
          <a:noFill/>
          <a:ln w="0" algn="ctr">
            <a:solidFill>
              <a:schemeClr val="bg2"/>
            </a:solidFill>
            <a:round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300" dirty="0">
                <a:solidFill>
                  <a:schemeClr val="bg1"/>
                </a:solidFill>
              </a:rPr>
              <a:t>Osgood’s semantic differential scale </a:t>
            </a:r>
          </a:p>
          <a:p>
            <a:pPr algn="ctr">
              <a:defRPr/>
            </a:pPr>
            <a:r>
              <a:rPr lang="en-US" sz="1300" dirty="0">
                <a:solidFill>
                  <a:schemeClr val="bg1"/>
                </a:solidFill>
              </a:rPr>
              <a:t>(5 points:1=positive; 5= negative)</a:t>
            </a:r>
          </a:p>
        </p:txBody>
      </p:sp>
      <p:sp>
        <p:nvSpPr>
          <p:cNvPr id="16" name="AutoShape 25"/>
          <p:cNvSpPr>
            <a:spLocks noChangeArrowheads="1"/>
          </p:cNvSpPr>
          <p:nvPr/>
        </p:nvSpPr>
        <p:spPr bwMode="auto">
          <a:xfrm>
            <a:off x="6073552" y="4581128"/>
            <a:ext cx="2952328" cy="531726"/>
          </a:xfrm>
          <a:prstGeom prst="roundRect">
            <a:avLst>
              <a:gd name="adj" fmla="val 16667"/>
            </a:avLst>
          </a:prstGeom>
          <a:noFill/>
          <a:ln w="0" algn="ctr">
            <a:solidFill>
              <a:schemeClr val="bg2"/>
            </a:solidFill>
            <a:round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300" dirty="0">
                <a:solidFill>
                  <a:schemeClr val="bg1"/>
                </a:solidFill>
              </a:rPr>
              <a:t>5-point </a:t>
            </a:r>
            <a:r>
              <a:rPr lang="en-US" sz="1300" dirty="0" err="1">
                <a:solidFill>
                  <a:schemeClr val="bg1"/>
                </a:solidFill>
              </a:rPr>
              <a:t>Likert</a:t>
            </a:r>
            <a:r>
              <a:rPr lang="en-US" sz="1300" dirty="0">
                <a:solidFill>
                  <a:schemeClr val="bg1"/>
                </a:solidFill>
              </a:rPr>
              <a:t> scale </a:t>
            </a:r>
          </a:p>
          <a:p>
            <a:pPr algn="ctr">
              <a:defRPr/>
            </a:pPr>
            <a:r>
              <a:rPr lang="en-US" sz="1300" dirty="0">
                <a:solidFill>
                  <a:schemeClr val="bg1"/>
                </a:solidFill>
              </a:rPr>
              <a:t>(1=strongly disagree; 5= strongly agree)</a:t>
            </a:r>
          </a:p>
        </p:txBody>
      </p:sp>
      <p:grpSp>
        <p:nvGrpSpPr>
          <p:cNvPr id="18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9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" name="22 CuadroTexto"/>
          <p:cNvSpPr txBox="1">
            <a:spLocks noChangeArrowheads="1"/>
          </p:cNvSpPr>
          <p:nvPr/>
        </p:nvSpPr>
        <p:spPr bwMode="auto">
          <a:xfrm>
            <a:off x="3851920" y="3212976"/>
            <a:ext cx="85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4000" b="1" dirty="0">
                <a:solidFill>
                  <a:srgbClr val="FF9900"/>
                </a:solidFill>
              </a:rPr>
              <a:t>+</a:t>
            </a:r>
          </a:p>
        </p:txBody>
      </p:sp>
      <p:sp>
        <p:nvSpPr>
          <p:cNvPr id="23" name="22 CuadroTexto"/>
          <p:cNvSpPr txBox="1">
            <a:spLocks noChangeArrowheads="1"/>
          </p:cNvSpPr>
          <p:nvPr/>
        </p:nvSpPr>
        <p:spPr bwMode="auto">
          <a:xfrm>
            <a:off x="3851920" y="4077072"/>
            <a:ext cx="85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4000" b="1" dirty="0">
                <a:solidFill>
                  <a:srgbClr val="FF9900"/>
                </a:solidFill>
              </a:rPr>
              <a:t>+</a:t>
            </a:r>
          </a:p>
        </p:txBody>
      </p:sp>
      <p:sp>
        <p:nvSpPr>
          <p:cNvPr id="24" name="23 CuadroTexto"/>
          <p:cNvSpPr txBox="1">
            <a:spLocks noChangeArrowheads="1"/>
          </p:cNvSpPr>
          <p:nvPr/>
        </p:nvSpPr>
        <p:spPr bwMode="auto">
          <a:xfrm>
            <a:off x="3851920" y="4941168"/>
            <a:ext cx="85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4000" b="1" dirty="0">
                <a:solidFill>
                  <a:srgbClr val="FF9900"/>
                </a:solidFill>
              </a:rPr>
              <a:t>+</a:t>
            </a:r>
          </a:p>
        </p:txBody>
      </p:sp>
      <p:sp>
        <p:nvSpPr>
          <p:cNvPr id="25" name="AutoShape 25"/>
          <p:cNvSpPr>
            <a:spLocks noChangeArrowheads="1"/>
          </p:cNvSpPr>
          <p:nvPr/>
        </p:nvSpPr>
        <p:spPr bwMode="auto">
          <a:xfrm>
            <a:off x="3347864" y="5517480"/>
            <a:ext cx="2376264" cy="431800"/>
          </a:xfrm>
          <a:prstGeom prst="roundRect">
            <a:avLst>
              <a:gd name="adj" fmla="val 16667"/>
            </a:avLst>
          </a:prstGeom>
          <a:solidFill>
            <a:srgbClr val="D7E4BD"/>
          </a:soli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b="1" dirty="0" smtClean="0">
                <a:solidFill>
                  <a:srgbClr val="006600"/>
                </a:solidFill>
              </a:rPr>
              <a:t>4: </a:t>
            </a:r>
            <a:r>
              <a:rPr lang="en-US" dirty="0" smtClean="0">
                <a:solidFill>
                  <a:srgbClr val="006600"/>
                </a:solidFill>
              </a:rPr>
              <a:t>efficacy of the WL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26" name="AutoShape 25"/>
          <p:cNvSpPr>
            <a:spLocks noChangeArrowheads="1"/>
          </p:cNvSpPr>
          <p:nvPr/>
        </p:nvSpPr>
        <p:spPr bwMode="auto">
          <a:xfrm>
            <a:off x="6084168" y="5489562"/>
            <a:ext cx="2952328" cy="531726"/>
          </a:xfrm>
          <a:prstGeom prst="roundRect">
            <a:avLst>
              <a:gd name="adj" fmla="val 16667"/>
            </a:avLst>
          </a:prstGeom>
          <a:noFill/>
          <a:ln w="0" algn="ctr">
            <a:solidFill>
              <a:schemeClr val="bg2"/>
            </a:solidFill>
            <a:round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300" dirty="0">
                <a:solidFill>
                  <a:schemeClr val="bg1"/>
                </a:solidFill>
              </a:rPr>
              <a:t>5-point </a:t>
            </a:r>
            <a:r>
              <a:rPr lang="en-US" sz="1300" dirty="0" err="1">
                <a:solidFill>
                  <a:schemeClr val="bg1"/>
                </a:solidFill>
              </a:rPr>
              <a:t>Likert</a:t>
            </a:r>
            <a:r>
              <a:rPr lang="en-US" sz="1300" dirty="0">
                <a:solidFill>
                  <a:schemeClr val="bg1"/>
                </a:solidFill>
              </a:rPr>
              <a:t> scale </a:t>
            </a:r>
          </a:p>
          <a:p>
            <a:pPr algn="ctr">
              <a:defRPr/>
            </a:pPr>
            <a:r>
              <a:rPr lang="en-US" sz="1300" dirty="0">
                <a:solidFill>
                  <a:schemeClr val="bg1"/>
                </a:solidFill>
              </a:rPr>
              <a:t>(1=strongly disagree; 5= strongly agree)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22" grpId="0"/>
      <p:bldP spid="23" grpId="0"/>
      <p:bldP spid="24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02450" y="6448425"/>
            <a:ext cx="2133600" cy="365125"/>
          </a:xfrm>
        </p:spPr>
        <p:txBody>
          <a:bodyPr/>
          <a:lstStyle/>
          <a:p>
            <a:pPr>
              <a:defRPr/>
            </a:pPr>
            <a:fld id="{9A213FFA-9CDB-4197-98DE-E598CCD6741C}" type="slidenum">
              <a:rPr lang="es-ES"/>
              <a:pPr>
                <a:defRPr/>
              </a:pPr>
              <a:t>7</a:t>
            </a:fld>
            <a:endParaRPr lang="es-ES"/>
          </a:p>
        </p:txBody>
      </p:sp>
      <p:graphicFrame>
        <p:nvGraphicFramePr>
          <p:cNvPr id="11" name="10 Diagrama"/>
          <p:cNvGraphicFramePr/>
          <p:nvPr>
            <p:extLst>
              <p:ext uri="{D42A27DB-BD31-4B8C-83A1-F6EECF244321}">
                <p14:modId xmlns="" xmlns:p14="http://schemas.microsoft.com/office/powerpoint/2010/main" val="1565554600"/>
              </p:ext>
            </p:extLst>
          </p:nvPr>
        </p:nvGraphicFramePr>
        <p:xfrm>
          <a:off x="395536" y="1052736"/>
          <a:ext cx="856895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6" name="Picture 13" descr="datos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r:link="rId10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agen 3"/>
            <p:cNvPicPr>
              <a:picLocks noChangeAspect="1" noChangeArrowheads="1"/>
            </p:cNvPicPr>
            <p:nvPr/>
          </p:nvPicPr>
          <p:blipFill>
            <a:blip r:embed="rId12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>
                <a:solidFill>
                  <a:schemeClr val="bg1"/>
                </a:solidFill>
              </a:rPr>
              <a:t>3. RESULTS (I)</a:t>
            </a:r>
          </a:p>
        </p:txBody>
      </p:sp>
    </p:spTree>
    <p:extLst>
      <p:ext uri="{BB962C8B-B14F-4D97-AF65-F5344CB8AC3E}">
        <p14:creationId xmlns="" xmlns:p14="http://schemas.microsoft.com/office/powerpoint/2010/main" val="273982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FEA9A44-AD0A-4AFB-90EE-510A5C299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>
                                            <p:graphicEl>
                                              <a:dgm id="{4FEA9A44-AD0A-4AFB-90EE-510A5C299B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1DFE909-C004-42CF-B0E4-BE0DF006C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>
                                            <p:graphicEl>
                                              <a:dgm id="{01DFE909-C004-42CF-B0E4-BE0DF006C7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98593D4-B457-4E3D-9836-DC80E53010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>
                                            <p:graphicEl>
                                              <a:dgm id="{098593D4-B457-4E3D-9836-DC80E53010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5E94359-1BB0-405F-AB8F-5829C8CBB6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F5E94359-1BB0-405F-AB8F-5829C8CBB6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23D706C-2E57-4C9F-A4E0-A3AF8C33DD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923D706C-2E57-4C9F-A4E0-A3AF8C33DD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CF18445-1559-4C26-8C60-007CB6AB2C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BCF18445-1559-4C26-8C60-007CB6AB2C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1EEB31-2F29-4C7A-A93A-E05C98EC41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>
                                            <p:graphicEl>
                                              <a:dgm id="{991EEB31-2F29-4C7A-A93A-E05C98EC41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9385257-391E-44D7-AC29-180050F235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F9385257-391E-44D7-AC29-180050F235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DB7D34A-1F35-4ADC-8CEE-329599F0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>
                                            <p:graphicEl>
                                              <a:dgm id="{3DB7D34A-1F35-4ADC-8CEE-329599F03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B09B26A-EF12-443B-8AA6-C6DDB68B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FB09B26A-EF12-443B-8AA6-C6DDB68B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79E9A52-43CC-4DDC-908D-B7589750E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">
                                            <p:graphicEl>
                                              <a:dgm id="{E79E9A52-43CC-4DDC-908D-B7589750E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19692DF-52FE-4F17-8D31-40A2E810F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1">
                                            <p:graphicEl>
                                              <a:dgm id="{319692DF-52FE-4F17-8D31-40A2E810FF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B4A5578-F042-4C21-B41B-AFD794D1C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1">
                                            <p:graphicEl>
                                              <a:dgm id="{7B4A5578-F042-4C21-B41B-AFD794D1CA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F2E8140-4625-4260-814E-1C7BBA601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1">
                                            <p:graphicEl>
                                              <a:dgm id="{8F2E8140-4625-4260-814E-1C7BBA601E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C6C63B7-2606-4137-89E7-A368ABF2D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1">
                                            <p:graphicEl>
                                              <a:dgm id="{8C6C63B7-2606-4137-89E7-A368ABF2DA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1" uiExpand="1">
        <p:bldSub>
          <a:bldDgm bld="one"/>
        </p:bldSub>
      </p:bldGraphic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CB59C-3EF3-47BA-93F7-1FD940BD3FF9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>
                <a:solidFill>
                  <a:schemeClr val="bg1"/>
                </a:solidFill>
              </a:rPr>
              <a:t>3. RESULTS (II)</a:t>
            </a:r>
          </a:p>
        </p:txBody>
      </p:sp>
      <p:sp>
        <p:nvSpPr>
          <p:cNvPr id="6" name="Rectangle 28"/>
          <p:cNvSpPr>
            <a:spLocks noChangeArrowheads="1"/>
          </p:cNvSpPr>
          <p:nvPr/>
        </p:nvSpPr>
        <p:spPr bwMode="auto">
          <a:xfrm>
            <a:off x="395288" y="908050"/>
            <a:ext cx="3816350" cy="433388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Profile of the students in the study: 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83568" y="1412874"/>
          <a:ext cx="7776864" cy="4781511"/>
        </p:xfrm>
        <a:graphic>
          <a:graphicData uri="http://schemas.openxmlformats.org/drawingml/2006/table">
            <a:tbl>
              <a:tblPr firstRow="1" firstCol="1" bandRow="1" bandCol="1">
                <a:tableStyleId>{F5AB1C69-6EDB-4FF4-983F-18BD219EF322}</a:tableStyleId>
              </a:tblPr>
              <a:tblGrid>
                <a:gridCol w="2322370"/>
                <a:gridCol w="5454494"/>
              </a:tblGrid>
              <a:tr h="431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Profile variables</a:t>
                      </a:r>
                      <a:endParaRPr lang="es-ES" sz="17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Students’ distribution according to their responses</a:t>
                      </a:r>
                      <a:endParaRPr lang="es-ES" sz="17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691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Sex</a:t>
                      </a:r>
                      <a:endParaRPr lang="es-ES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Men: 540 (47,5%)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Women: 597 (52,5%)</a:t>
                      </a:r>
                      <a:endParaRPr lang="es-ES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161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Age</a:t>
                      </a:r>
                      <a:endParaRPr lang="es-ES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&lt;19 years: 394 (34,7%)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19-20 years: 229 (20,2%)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 a 22 years: 306 (27%)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&gt;22 years: 205 (18,1%)</a:t>
                      </a:r>
                      <a:endParaRPr lang="es-ES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161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itchFamily="34" charset="0"/>
                          <a:cs typeface="Arial" pitchFamily="34" charset="0"/>
                        </a:rPr>
                        <a:t>Work experience in months</a:t>
                      </a:r>
                      <a:endParaRPr lang="es-ES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 months: 468 (41,5%)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0-3 months: 129 (11,4%)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3-12 months: 251 (22,2%) 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&gt;12 months: 281 (24,9%)</a:t>
                      </a:r>
                      <a:endParaRPr lang="es-ES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457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Number of employees of the company where practices take place</a:t>
                      </a:r>
                      <a:endParaRPr lang="es-ES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&lt;10 employees: 373 (32,9%)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10-49 employees: 431 (38%)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50-250 employees: 149 (13,1%)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&gt;250 employees: 64 (5,6%)</a:t>
                      </a:r>
                      <a:endParaRPr lang="es-ES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 don’t know: 118 (10,4%) </a:t>
                      </a:r>
                      <a:endParaRPr lang="es-ES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10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1" name="Picture 13" descr="datos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r:link="rId4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agen 3"/>
            <p:cNvPicPr>
              <a:picLocks noChangeAspect="1" noChangeArrowheads="1"/>
            </p:cNvPicPr>
            <p:nvPr/>
          </p:nvPicPr>
          <p:blipFill>
            <a:blip r:embed="rId6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27DC7D-A1F5-4655-A8BD-5A53165F5448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3. RESULTS (III)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3052" t="36185" r="28699" b="47794"/>
          <a:stretch>
            <a:fillRect/>
          </a:stretch>
        </p:blipFill>
        <p:spPr bwMode="auto">
          <a:xfrm>
            <a:off x="395288" y="2420938"/>
            <a:ext cx="8307387" cy="195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395288" y="1341438"/>
            <a:ext cx="2376487" cy="433387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Efficacy of the </a:t>
            </a:r>
            <a:r>
              <a:rPr lang="en-US" sz="1600" b="1" dirty="0" smtClean="0">
                <a:solidFill>
                  <a:schemeClr val="bg1"/>
                </a:solidFill>
              </a:rPr>
              <a:t>WL: 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10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1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C37D84-96AE-4CEF-BDF4-F88619573D91}" type="slidenum">
              <a:rPr lang="es-ES" smtClean="0"/>
              <a:pPr>
                <a:defRPr/>
              </a:pPr>
              <a:t>10</a:t>
            </a:fld>
            <a:endParaRPr lang="es-E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>
                <a:solidFill>
                  <a:schemeClr val="bg1"/>
                </a:solidFill>
              </a:rPr>
              <a:t>3. RESULTS (IV)</a:t>
            </a: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395288" y="928688"/>
            <a:ext cx="2592387" cy="433387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Model of </a:t>
            </a:r>
            <a:r>
              <a:rPr lang="en-US" sz="1600" b="1" dirty="0" smtClean="0">
                <a:solidFill>
                  <a:schemeClr val="bg1"/>
                </a:solidFill>
              </a:rPr>
              <a:t>WL’s </a:t>
            </a:r>
            <a:r>
              <a:rPr lang="en-US" sz="1600" b="1" dirty="0">
                <a:solidFill>
                  <a:schemeClr val="bg1"/>
                </a:solidFill>
              </a:rPr>
              <a:t>efficacy: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040" t="35590" r="56367" b="20486"/>
          <a:stretch>
            <a:fillRect/>
          </a:stretch>
        </p:blipFill>
        <p:spPr bwMode="auto">
          <a:xfrm>
            <a:off x="647700" y="1419225"/>
            <a:ext cx="7775575" cy="473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1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72E00B-8D3E-46A3-9871-3E89784468CA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>
                <a:solidFill>
                  <a:schemeClr val="bg1"/>
                </a:solidFill>
              </a:rPr>
              <a:t>3. RESULTS (V)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0942" t="24657" r="30038" b="14537"/>
          <a:stretch>
            <a:fillRect/>
          </a:stretch>
        </p:blipFill>
        <p:spPr bwMode="auto">
          <a:xfrm>
            <a:off x="1692275" y="939800"/>
            <a:ext cx="5927725" cy="51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0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48EDE-5E2E-4A67-BFD1-16872E6F9D44}" type="slidenum">
              <a:rPr lang="es-ES" smtClean="0"/>
              <a:pPr>
                <a:defRPr/>
              </a:pPr>
              <a:t>12</a:t>
            </a:fld>
            <a:endParaRPr lang="es-E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>
                <a:solidFill>
                  <a:schemeClr val="bg1"/>
                </a:solidFill>
              </a:rPr>
              <a:t>3. RESULTS (VI)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27063" y="1270000"/>
            <a:ext cx="7775575" cy="4524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600" b="1" i="1" dirty="0">
                <a:sym typeface="Wingdings" pitchFamily="2" charset="2"/>
              </a:rPr>
              <a:t>ATTITUDES</a:t>
            </a:r>
            <a:r>
              <a:rPr lang="en-US" sz="1600" dirty="0">
                <a:sym typeface="Wingdings" pitchFamily="2" charset="2"/>
              </a:rPr>
              <a:t> </a:t>
            </a:r>
          </a:p>
          <a:p>
            <a:pPr algn="just">
              <a:buFontTx/>
              <a:buChar char="-"/>
              <a:defRPr/>
            </a:pPr>
            <a:r>
              <a:rPr lang="en-US" sz="1600" dirty="0">
                <a:sym typeface="Wingdings" pitchFamily="2" charset="2"/>
              </a:rPr>
              <a:t> In the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model of </a:t>
            </a:r>
            <a:r>
              <a:rPr lang="en-US" sz="1600" b="1" dirty="0" smtClean="0">
                <a:solidFill>
                  <a:srgbClr val="006600"/>
                </a:solidFill>
                <a:sym typeface="Wingdings" pitchFamily="2" charset="2"/>
              </a:rPr>
              <a:t>WL’s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efficacy </a:t>
            </a:r>
            <a:r>
              <a:rPr lang="en-US" sz="1600" dirty="0">
                <a:sym typeface="Wingdings" pitchFamily="2" charset="2"/>
              </a:rPr>
              <a:t>attitudes, individual and social, do not influence the efficacy (their importance is inhibited when there are other factors). </a:t>
            </a:r>
          </a:p>
          <a:p>
            <a:pPr algn="just">
              <a:buFontTx/>
              <a:buChar char="-"/>
              <a:defRPr/>
            </a:pPr>
            <a:endParaRPr lang="en-US" sz="1600" dirty="0">
              <a:sym typeface="Wingdings" pitchFamily="2" charset="2"/>
            </a:endParaRPr>
          </a:p>
          <a:p>
            <a:pPr algn="just">
              <a:buFontTx/>
              <a:buChar char="-"/>
              <a:defRPr/>
            </a:pPr>
            <a:r>
              <a:rPr lang="en-US" sz="1600" dirty="0">
                <a:sym typeface="Wingdings" pitchFamily="2" charset="2"/>
              </a:rPr>
              <a:t> However, it is important to note that attitudes are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higher</a:t>
            </a:r>
            <a:r>
              <a:rPr lang="en-US" sz="1600" dirty="0">
                <a:sym typeface="Wingdings" pitchFamily="2" charset="2"/>
              </a:rPr>
              <a:t>: 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sz="1600" dirty="0">
                <a:sym typeface="Wingdings" pitchFamily="2" charset="2"/>
              </a:rPr>
              <a:t> at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concerted high-schools </a:t>
            </a:r>
            <a:r>
              <a:rPr lang="en-US" sz="1600" dirty="0">
                <a:sym typeface="Wingdings" pitchFamily="2" charset="2"/>
              </a:rPr>
              <a:t>than at public schools;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 </a:t>
            </a:r>
            <a:r>
              <a:rPr lang="en-US" sz="1600" dirty="0">
                <a:sym typeface="Wingdings" pitchFamily="2" charset="2"/>
              </a:rPr>
              <a:t>at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upper grade </a:t>
            </a:r>
            <a:r>
              <a:rPr lang="en-US" sz="1600" dirty="0">
                <a:sym typeface="Wingdings" pitchFamily="2" charset="2"/>
              </a:rPr>
              <a:t>than at middle grade (related to age and personal maturity as well as previous work experience); 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sz="1600" dirty="0">
                <a:sym typeface="Wingdings" pitchFamily="2" charset="2"/>
              </a:rPr>
              <a:t> in the case of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girls when</a:t>
            </a:r>
            <a:r>
              <a:rPr lang="en-US" sz="1600" dirty="0">
                <a:sym typeface="Wingdings" pitchFamily="2" charset="2"/>
              </a:rPr>
              <a:t>: there is more contact between tutors, they have better academic results, the academic situation is higher than the rest of the class, and they have less subjects failed; 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sz="1600" dirty="0">
                <a:sym typeface="Wingdings" pitchFamily="2" charset="2"/>
              </a:rPr>
              <a:t> and, when the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student chooses the enterprise</a:t>
            </a:r>
            <a:r>
              <a:rPr lang="en-US" sz="1600" dirty="0">
                <a:sym typeface="Wingdings" pitchFamily="2" charset="2"/>
              </a:rPr>
              <a:t>.</a:t>
            </a:r>
            <a:endParaRPr lang="en-US" sz="1600" b="1" dirty="0">
              <a:solidFill>
                <a:srgbClr val="006600"/>
              </a:solidFill>
              <a:sym typeface="Wingdings" pitchFamily="2" charset="2"/>
            </a:endParaRPr>
          </a:p>
          <a:p>
            <a:pPr algn="just">
              <a:buFont typeface="Arial" charset="0"/>
              <a:buNone/>
              <a:defRPr/>
            </a:pPr>
            <a:endParaRPr lang="en-US" sz="1600" b="1" dirty="0">
              <a:solidFill>
                <a:srgbClr val="006600"/>
              </a:solidFill>
              <a:sym typeface="Wingdings" pitchFamily="2" charset="2"/>
            </a:endParaRPr>
          </a:p>
          <a:p>
            <a:pPr algn="just">
              <a:buFontTx/>
              <a:buChar char="-"/>
              <a:defRPr/>
            </a:pPr>
            <a:r>
              <a:rPr lang="en-US" sz="1600" dirty="0">
                <a:sym typeface="Wingdings" pitchFamily="2" charset="2"/>
              </a:rPr>
              <a:t> Students that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have never worked</a:t>
            </a:r>
            <a:r>
              <a:rPr lang="en-US" sz="1600" dirty="0">
                <a:sym typeface="Wingdings" pitchFamily="2" charset="2"/>
              </a:rPr>
              <a:t> evaluate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 </a:t>
            </a:r>
            <a:r>
              <a:rPr lang="en-US" sz="1600" dirty="0">
                <a:sym typeface="Wingdings" pitchFamily="2" charset="2"/>
              </a:rPr>
              <a:t>more positively their individual attitudes (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excessively positive perception</a:t>
            </a:r>
            <a:r>
              <a:rPr lang="en-US" sz="1600" dirty="0">
                <a:sym typeface="Wingdings" pitchFamily="2" charset="2"/>
              </a:rPr>
              <a:t>).</a:t>
            </a:r>
          </a:p>
          <a:p>
            <a:pPr algn="just">
              <a:buFontTx/>
              <a:buChar char="-"/>
              <a:defRPr/>
            </a:pPr>
            <a:endParaRPr lang="en-US" sz="1600" dirty="0">
              <a:sym typeface="Wingdings" pitchFamily="2" charset="2"/>
            </a:endParaRPr>
          </a:p>
          <a:p>
            <a:pPr algn="just">
              <a:defRPr/>
            </a:pPr>
            <a:r>
              <a:rPr lang="en-US" sz="1600" b="1" i="1" dirty="0">
                <a:sym typeface="Wingdings" pitchFamily="2" charset="2"/>
              </a:rPr>
              <a:t>HIGH-SCHOOL TUTOR’S ROLE</a:t>
            </a:r>
          </a:p>
          <a:p>
            <a:pPr algn="just">
              <a:buFontTx/>
              <a:buChar char="-"/>
              <a:defRPr/>
            </a:pP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More appreciated </a:t>
            </a:r>
            <a:r>
              <a:rPr lang="en-US" sz="1600" dirty="0">
                <a:sym typeface="Wingdings" pitchFamily="2" charset="2"/>
              </a:rPr>
              <a:t>by students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without previous work experience </a:t>
            </a:r>
            <a:r>
              <a:rPr lang="en-US" sz="1600" dirty="0">
                <a:sym typeface="Wingdings" pitchFamily="2" charset="2"/>
              </a:rPr>
              <a:t>(role guide).</a:t>
            </a: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395288" y="765175"/>
            <a:ext cx="1152525" cy="50482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a-ES" sz="1600" b="1">
                <a:solidFill>
                  <a:schemeClr val="bg1"/>
                </a:solidFill>
              </a:rPr>
              <a:t>Factors:</a:t>
            </a:r>
          </a:p>
        </p:txBody>
      </p:sp>
      <p:grpSp>
        <p:nvGrpSpPr>
          <p:cNvPr id="8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9" name="Picture 13" descr="datos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r:link="rId4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Imagen 3"/>
            <p:cNvPicPr>
              <a:picLocks noChangeAspect="1" noChangeArrowheads="1"/>
            </p:cNvPicPr>
            <p:nvPr/>
          </p:nvPicPr>
          <p:blipFill>
            <a:blip r:embed="rId6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AFFB58-F454-4D62-BD8F-71D65422EA34}" type="slidenum">
              <a:rPr lang="es-ES" smtClean="0"/>
              <a:pPr>
                <a:defRPr/>
              </a:pPr>
              <a:t>13</a:t>
            </a:fld>
            <a:endParaRPr lang="es-E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>
                <a:solidFill>
                  <a:schemeClr val="bg1"/>
                </a:solidFill>
              </a:rPr>
              <a:t>3. RESULTS</a:t>
            </a:r>
            <a:r>
              <a:rPr lang="ca-ES"/>
              <a:t> </a:t>
            </a:r>
            <a:r>
              <a:rPr lang="ca-ES" b="1">
                <a:solidFill>
                  <a:schemeClr val="bg1"/>
                </a:solidFill>
              </a:rPr>
              <a:t>(VII)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03250" y="1052513"/>
            <a:ext cx="7775575" cy="47704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600" b="1" i="1" dirty="0">
                <a:sym typeface="Wingdings" pitchFamily="2" charset="2"/>
              </a:rPr>
              <a:t>COMPANY TUTOR’S ROLE </a:t>
            </a:r>
          </a:p>
          <a:p>
            <a:pPr algn="just">
              <a:defRPr/>
            </a:pP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- More valued</a:t>
            </a:r>
            <a:r>
              <a:rPr lang="en-US" sz="1600" dirty="0">
                <a:sym typeface="Wingdings" pitchFamily="2" charset="2"/>
              </a:rPr>
              <a:t> for students: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 without previous work experience</a:t>
            </a:r>
            <a:r>
              <a:rPr lang="en-US" sz="1600" dirty="0">
                <a:sym typeface="Wingdings" pitchFamily="2" charset="2"/>
              </a:rPr>
              <a:t>; 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sz="1600" dirty="0">
                <a:sym typeface="Wingdings" pitchFamily="2" charset="2"/>
              </a:rPr>
              <a:t> of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upper grade </a:t>
            </a:r>
            <a:r>
              <a:rPr lang="en-US" sz="1600" dirty="0">
                <a:sym typeface="Wingdings" pitchFamily="2" charset="2"/>
              </a:rPr>
              <a:t>than middle grade (type of </a:t>
            </a:r>
            <a:r>
              <a:rPr lang="en-US" sz="1600" dirty="0" smtClean="0">
                <a:sym typeface="Wingdings" pitchFamily="2" charset="2"/>
              </a:rPr>
              <a:t>WL);</a:t>
            </a:r>
            <a:endParaRPr lang="en-US" sz="1600" dirty="0">
              <a:sym typeface="Wingdings" pitchFamily="2" charset="2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en-US" sz="1600" dirty="0">
                <a:sym typeface="Wingdings" pitchFamily="2" charset="2"/>
              </a:rPr>
              <a:t> and, students of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middle and little enterprises </a:t>
            </a:r>
            <a:r>
              <a:rPr lang="en-US" sz="1600" dirty="0">
                <a:sym typeface="Wingdings" pitchFamily="2" charset="2"/>
              </a:rPr>
              <a:t>than big companies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.</a:t>
            </a:r>
          </a:p>
          <a:p>
            <a:pPr algn="just">
              <a:defRPr/>
            </a:pPr>
            <a:endParaRPr lang="en-US" sz="1600" dirty="0">
              <a:sym typeface="Wingdings" pitchFamily="2" charset="2"/>
            </a:endParaRPr>
          </a:p>
          <a:p>
            <a:pPr algn="just">
              <a:defRPr/>
            </a:pPr>
            <a:r>
              <a:rPr lang="en-US" sz="1600" b="1" i="1" dirty="0">
                <a:sym typeface="Wingdings" pitchFamily="2" charset="2"/>
              </a:rPr>
              <a:t>MOTIVATIONS, POSSIBILITIES OF DEVELOPING </a:t>
            </a:r>
            <a:r>
              <a:rPr lang="en-US" sz="1600" b="1" i="1" dirty="0" smtClean="0">
                <a:sym typeface="Wingdings" pitchFamily="2" charset="2"/>
              </a:rPr>
              <a:t>WL </a:t>
            </a:r>
            <a:r>
              <a:rPr lang="en-US" sz="1600" b="1" i="1" dirty="0">
                <a:sym typeface="Wingdings" pitchFamily="2" charset="2"/>
              </a:rPr>
              <a:t>AND INTEGRATION INTO THE WORKPLACE</a:t>
            </a:r>
          </a:p>
          <a:p>
            <a:pPr algn="just">
              <a:buFontTx/>
              <a:buChar char="-"/>
              <a:defRPr/>
            </a:pP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 More</a:t>
            </a:r>
            <a:r>
              <a:rPr lang="en-US" sz="1600" dirty="0">
                <a:sym typeface="Wingdings" pitchFamily="2" charset="2"/>
              </a:rPr>
              <a:t>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motivation</a:t>
            </a:r>
            <a:r>
              <a:rPr lang="en-US" sz="1600" dirty="0">
                <a:sym typeface="Wingdings" pitchFamily="2" charset="2"/>
              </a:rPr>
              <a:t> the students: 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 without previous work experience</a:t>
            </a:r>
            <a:r>
              <a:rPr lang="en-US" sz="1600" dirty="0">
                <a:sym typeface="Wingdings" pitchFamily="2" charset="2"/>
              </a:rPr>
              <a:t>; 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sz="1600" dirty="0">
                <a:sym typeface="Wingdings" pitchFamily="2" charset="2"/>
              </a:rPr>
              <a:t> and, of upper grade than middle grade (maturation, challenges at </a:t>
            </a:r>
            <a:r>
              <a:rPr lang="en-US" sz="1600" dirty="0" smtClean="0">
                <a:sym typeface="Wingdings" pitchFamily="2" charset="2"/>
              </a:rPr>
              <a:t>WL, </a:t>
            </a:r>
            <a:r>
              <a:rPr lang="en-US" sz="1600" dirty="0">
                <a:sym typeface="Wingdings" pitchFamily="2" charset="2"/>
              </a:rPr>
              <a:t>next to  labor insertion).</a:t>
            </a:r>
          </a:p>
          <a:p>
            <a:pPr algn="just">
              <a:defRPr/>
            </a:pPr>
            <a:endParaRPr lang="en-US" sz="1600" dirty="0">
              <a:sym typeface="Wingdings" pitchFamily="2" charset="2"/>
            </a:endParaRPr>
          </a:p>
          <a:p>
            <a:pPr algn="just">
              <a:defRPr/>
            </a:pPr>
            <a:r>
              <a:rPr lang="en-US" sz="1600" b="1" i="1" dirty="0">
                <a:sym typeface="Wingdings" pitchFamily="2" charset="2"/>
              </a:rPr>
              <a:t>COHERENCE OF THE HIGH-SCHOOL /  COMPANY TRAINING</a:t>
            </a:r>
          </a:p>
          <a:p>
            <a:pPr algn="just">
              <a:defRPr/>
            </a:pP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- More valued</a:t>
            </a:r>
            <a:r>
              <a:rPr lang="en-US" sz="1600" dirty="0">
                <a:sym typeface="Wingdings" pitchFamily="2" charset="2"/>
              </a:rPr>
              <a:t>, if:</a:t>
            </a:r>
            <a:endParaRPr lang="en-US" sz="1600" b="1" i="1" dirty="0">
              <a:sym typeface="Wingdings" pitchFamily="2" charset="2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en-US" sz="1600" dirty="0">
                <a:sym typeface="Wingdings" pitchFamily="2" charset="2"/>
              </a:rPr>
              <a:t> students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don’t have previous work experience</a:t>
            </a:r>
            <a:r>
              <a:rPr lang="en-US" sz="1600" dirty="0">
                <a:sym typeface="Wingdings" pitchFamily="2" charset="2"/>
              </a:rPr>
              <a:t>;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sz="1600" dirty="0">
                <a:sym typeface="Wingdings" pitchFamily="2" charset="2"/>
              </a:rPr>
              <a:t> they have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 changed the enterprise </a:t>
            </a:r>
            <a:r>
              <a:rPr lang="en-US" sz="1600" dirty="0">
                <a:sym typeface="Wingdings" pitchFamily="2" charset="2"/>
              </a:rPr>
              <a:t>where they do the </a:t>
            </a:r>
            <a:r>
              <a:rPr lang="en-US" sz="1600" dirty="0" smtClean="0">
                <a:sym typeface="Wingdings" pitchFamily="2" charset="2"/>
              </a:rPr>
              <a:t>WL;</a:t>
            </a:r>
            <a:endParaRPr lang="en-US" sz="1600" dirty="0">
              <a:sym typeface="Wingdings" pitchFamily="2" charset="2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en-US" sz="1600" dirty="0">
                <a:sym typeface="Wingdings" pitchFamily="2" charset="2"/>
              </a:rPr>
              <a:t> and, they are in a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little company </a:t>
            </a:r>
            <a:r>
              <a:rPr lang="en-US" sz="1600" dirty="0">
                <a:sym typeface="Wingdings" pitchFamily="2" charset="2"/>
              </a:rPr>
              <a:t>than if they are in a big one.</a:t>
            </a:r>
          </a:p>
          <a:p>
            <a:pPr algn="just">
              <a:defRPr/>
            </a:pPr>
            <a:endParaRPr lang="en-US" sz="1600" dirty="0">
              <a:sym typeface="Wingdings" pitchFamily="2" charset="2"/>
            </a:endParaRPr>
          </a:p>
        </p:txBody>
      </p:sp>
      <p:grpSp>
        <p:nvGrpSpPr>
          <p:cNvPr id="9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0" name="Picture 13" descr="datos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r:link="rId4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Imagen 3"/>
            <p:cNvPicPr>
              <a:picLocks noChangeAspect="1" noChangeArrowheads="1"/>
            </p:cNvPicPr>
            <p:nvPr/>
          </p:nvPicPr>
          <p:blipFill>
            <a:blip r:embed="rId6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EA2F5-ECF3-47C5-9485-B10BA0923339}" type="slidenum">
              <a:rPr lang="es-ES" smtClean="0"/>
              <a:pPr>
                <a:defRPr/>
              </a:pPr>
              <a:t>14</a:t>
            </a:fld>
            <a:endParaRPr lang="es-E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95313" y="1310858"/>
            <a:ext cx="7775575" cy="22621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/>
            <a:r>
              <a:rPr lang="en-US" b="1" dirty="0">
                <a:solidFill>
                  <a:srgbClr val="006600"/>
                </a:solidFill>
                <a:sym typeface="Wingdings" pitchFamily="2" charset="2"/>
              </a:rPr>
              <a:t>Higher efficacy </a:t>
            </a:r>
            <a:r>
              <a:rPr lang="en-US" sz="2000" dirty="0">
                <a:sym typeface="Wingdings" pitchFamily="2" charset="2"/>
              </a:rPr>
              <a:t>if: </a:t>
            </a:r>
            <a:endParaRPr lang="en-US" dirty="0">
              <a:sym typeface="Wingdings" pitchFamily="2" charset="2"/>
            </a:endParaRP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</a:pPr>
            <a:r>
              <a:rPr lang="en-US" sz="1600" dirty="0">
                <a:sym typeface="Wingdings" pitchFamily="2" charset="2"/>
              </a:rPr>
              <a:t>students have changed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company</a:t>
            </a:r>
            <a:r>
              <a:rPr lang="en-US" sz="1600" dirty="0">
                <a:sym typeface="Wingdings" pitchFamily="2" charset="2"/>
              </a:rPr>
              <a:t>;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</a:pPr>
            <a:r>
              <a:rPr lang="en-US" sz="1600" dirty="0">
                <a:sym typeface="Wingdings" pitchFamily="2" charset="2"/>
              </a:rPr>
              <a:t>they are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women </a:t>
            </a:r>
            <a:r>
              <a:rPr lang="en-US" sz="1600" dirty="0">
                <a:sym typeface="Wingdings" pitchFamily="2" charset="2"/>
              </a:rPr>
              <a:t>(also in all factors except the high-school tutor’s role); 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</a:pPr>
            <a:r>
              <a:rPr lang="en-US" sz="1600" dirty="0">
                <a:sym typeface="Wingdings" pitchFamily="2" charset="2"/>
              </a:rPr>
              <a:t>there is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more contact between tutors</a:t>
            </a:r>
            <a:r>
              <a:rPr lang="en-US" sz="1600" dirty="0">
                <a:sym typeface="Wingdings" pitchFamily="2" charset="2"/>
              </a:rPr>
              <a:t>;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</a:pPr>
            <a:r>
              <a:rPr lang="en-US" sz="1600" dirty="0">
                <a:sym typeface="Wingdings" pitchFamily="2" charset="2"/>
              </a:rPr>
              <a:t>they study in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concerted high-schools </a:t>
            </a:r>
            <a:r>
              <a:rPr lang="en-US" sz="1600" dirty="0">
                <a:sym typeface="Wingdings" pitchFamily="2" charset="2"/>
              </a:rPr>
              <a:t>than in public or private high-schools;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</a:pPr>
            <a:r>
              <a:rPr lang="en-US" sz="1600" dirty="0">
                <a:sym typeface="Wingdings" pitchFamily="2" charset="2"/>
              </a:rPr>
              <a:t>they do the </a:t>
            </a:r>
            <a:r>
              <a:rPr lang="en-US" sz="1600" dirty="0" smtClean="0">
                <a:sym typeface="Wingdings" pitchFamily="2" charset="2"/>
              </a:rPr>
              <a:t>WL </a:t>
            </a:r>
            <a:r>
              <a:rPr lang="en-US" sz="1600" dirty="0">
                <a:sym typeface="Wingdings" pitchFamily="2" charset="2"/>
              </a:rPr>
              <a:t>in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little companies</a:t>
            </a:r>
            <a:r>
              <a:rPr lang="en-US" sz="1600" dirty="0">
                <a:sym typeface="Wingdings" pitchFamily="2" charset="2"/>
              </a:rPr>
              <a:t>, more than in big ones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</a:pPr>
            <a:r>
              <a:rPr lang="en-US" sz="1600" dirty="0">
                <a:sym typeface="Wingdings" pitchFamily="2" charset="2"/>
              </a:rPr>
              <a:t>and, if the have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no failed subjects</a:t>
            </a:r>
            <a:r>
              <a:rPr lang="en-US" sz="1600" dirty="0" smtClean="0">
                <a:sym typeface="Wingdings" pitchFamily="2" charset="2"/>
              </a:rPr>
              <a:t>.</a:t>
            </a:r>
            <a:endParaRPr lang="en-US" sz="1600" dirty="0">
              <a:sym typeface="Wingdings" pitchFamily="2" charset="2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 dirty="0">
                <a:solidFill>
                  <a:schemeClr val="bg1"/>
                </a:solidFill>
              </a:rPr>
              <a:t>3. RESULTS (</a:t>
            </a:r>
            <a:r>
              <a:rPr lang="ca-ES" b="1" dirty="0" smtClean="0">
                <a:solidFill>
                  <a:schemeClr val="bg1"/>
                </a:solidFill>
              </a:rPr>
              <a:t>VI)</a:t>
            </a:r>
            <a:endParaRPr lang="ca-ES" b="1" dirty="0">
              <a:solidFill>
                <a:schemeClr val="bg1"/>
              </a:solidFill>
            </a:endParaRPr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539750" y="836613"/>
            <a:ext cx="1151930" cy="50482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Efficacy</a:t>
            </a:r>
            <a:r>
              <a:rPr lang="es-ES" b="1" dirty="0">
                <a:solidFill>
                  <a:schemeClr val="bg1"/>
                </a:solidFill>
              </a:rPr>
              <a:t>:</a:t>
            </a:r>
            <a:endParaRPr lang="ca-ES" b="1" dirty="0">
              <a:solidFill>
                <a:schemeClr val="bg1"/>
              </a:solidFill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95313" y="4190598"/>
            <a:ext cx="7775575" cy="20467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Best academic results</a:t>
            </a:r>
            <a:r>
              <a:rPr lang="en-US" sz="1600" dirty="0"/>
              <a:t>, more out of practice. </a:t>
            </a:r>
            <a:endParaRPr lang="en-US" sz="1600" dirty="0" smtClean="0"/>
          </a:p>
          <a:p>
            <a:pPr marL="285750" indent="-285750" algn="just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600" dirty="0" smtClean="0"/>
              <a:t>To </a:t>
            </a:r>
            <a:r>
              <a:rPr lang="en-US" sz="1600" dirty="0"/>
              <a:t>achieve a </a:t>
            </a:r>
            <a:r>
              <a:rPr lang="en-US" sz="1600" b="1" dirty="0">
                <a:solidFill>
                  <a:srgbClr val="006600"/>
                </a:solidFill>
              </a:rPr>
              <a:t>higher efficacy level </a:t>
            </a:r>
            <a:r>
              <a:rPr lang="en-US" sz="1600" dirty="0"/>
              <a:t>it is necessary to </a:t>
            </a:r>
            <a:r>
              <a:rPr lang="en-US" sz="1600" b="1" dirty="0">
                <a:solidFill>
                  <a:srgbClr val="006600"/>
                </a:solidFill>
              </a:rPr>
              <a:t>improve: weak facilitators</a:t>
            </a:r>
            <a:r>
              <a:rPr lang="en-US" sz="1600" dirty="0"/>
              <a:t>, specially: </a:t>
            </a:r>
            <a:r>
              <a:rPr lang="en-US" sz="1600" b="1" i="1" dirty="0">
                <a:solidFill>
                  <a:srgbClr val="006600"/>
                </a:solidFill>
              </a:rPr>
              <a:t>coherence of the high-school / company training </a:t>
            </a:r>
            <a:r>
              <a:rPr lang="en-US" sz="1600" dirty="0"/>
              <a:t>and</a:t>
            </a:r>
            <a:r>
              <a:rPr lang="en-US" sz="1600" b="1" dirty="0">
                <a:solidFill>
                  <a:srgbClr val="006600"/>
                </a:solidFill>
              </a:rPr>
              <a:t> </a:t>
            </a:r>
            <a:r>
              <a:rPr lang="en-US" sz="1600" b="1" i="1" dirty="0">
                <a:solidFill>
                  <a:srgbClr val="006600"/>
                </a:solidFill>
              </a:rPr>
              <a:t>company tutor’s </a:t>
            </a:r>
            <a:r>
              <a:rPr lang="en-US" sz="1600" b="1" i="1" dirty="0" smtClean="0">
                <a:solidFill>
                  <a:srgbClr val="006600"/>
                </a:solidFill>
              </a:rPr>
              <a:t>role</a:t>
            </a:r>
            <a:r>
              <a:rPr lang="en-US" sz="1600" dirty="0" smtClean="0"/>
              <a:t>.</a:t>
            </a:r>
          </a:p>
          <a:p>
            <a:pPr marL="285750" indent="-285750" algn="just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600" b="1" i="1" dirty="0" smtClean="0">
                <a:solidFill>
                  <a:srgbClr val="006600"/>
                </a:solidFill>
                <a:sym typeface="Wingdings" pitchFamily="2" charset="2"/>
              </a:rPr>
              <a:t>High-school </a:t>
            </a:r>
            <a:r>
              <a:rPr lang="en-US" sz="1600" b="1" i="1" dirty="0">
                <a:solidFill>
                  <a:srgbClr val="006600"/>
                </a:solidFill>
                <a:sym typeface="Wingdings" pitchFamily="2" charset="2"/>
              </a:rPr>
              <a:t>tutor’s role</a:t>
            </a:r>
            <a:r>
              <a:rPr lang="en-US" sz="1600" dirty="0">
                <a:sym typeface="Wingdings" pitchFamily="2" charset="2"/>
              </a:rPr>
              <a:t> gets lower results than </a:t>
            </a:r>
            <a:r>
              <a:rPr lang="en-US" sz="1600" i="1" dirty="0">
                <a:sym typeface="Wingdings" pitchFamily="2" charset="2"/>
              </a:rPr>
              <a:t>company tutor’s </a:t>
            </a:r>
            <a:r>
              <a:rPr lang="en-US" sz="1600" i="1" dirty="0" smtClean="0">
                <a:sym typeface="Wingdings" pitchFamily="2" charset="2"/>
              </a:rPr>
              <a:t>role</a:t>
            </a:r>
            <a:r>
              <a:rPr lang="en-US" sz="1600" dirty="0" smtClean="0">
                <a:sym typeface="Wingdings" pitchFamily="2" charset="2"/>
              </a:rPr>
              <a:t>.</a:t>
            </a:r>
          </a:p>
          <a:p>
            <a:pPr marL="285750" indent="-285750" algn="just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600" b="1" i="1" dirty="0" smtClean="0">
                <a:solidFill>
                  <a:srgbClr val="006600"/>
                </a:solidFill>
                <a:sym typeface="Wingdings" pitchFamily="2" charset="2"/>
              </a:rPr>
              <a:t>Individual</a:t>
            </a:r>
            <a:r>
              <a:rPr lang="en-US" sz="1600" b="1" i="1" dirty="0">
                <a:solidFill>
                  <a:srgbClr val="006600"/>
                </a:solidFill>
                <a:sym typeface="Wingdings" pitchFamily="2" charset="2"/>
              </a:rPr>
              <a:t> attitudes</a:t>
            </a:r>
            <a:r>
              <a:rPr lang="en-US" sz="1600" dirty="0">
                <a:sym typeface="Wingdings" pitchFamily="2" charset="2"/>
              </a:rPr>
              <a:t> can act as a barrier (although they play a minor role in the efficacy). </a:t>
            </a:r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511174" y="3716263"/>
            <a:ext cx="1972593" cy="50482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General  results</a:t>
            </a:r>
            <a:r>
              <a:rPr lang="ca-ES" b="1" dirty="0">
                <a:solidFill>
                  <a:schemeClr val="bg1"/>
                </a:solidFill>
              </a:rPr>
              <a:t>:</a:t>
            </a:r>
          </a:p>
        </p:txBody>
      </p:sp>
      <p:grpSp>
        <p:nvGrpSpPr>
          <p:cNvPr id="12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3" name="Picture 13" descr="datos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r:link="rId4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Imagen 3"/>
            <p:cNvPicPr>
              <a:picLocks noChangeAspect="1" noChangeArrowheads="1"/>
            </p:cNvPicPr>
            <p:nvPr/>
          </p:nvPicPr>
          <p:blipFill>
            <a:blip r:embed="rId6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AC328-35AC-49BB-A0C4-CA4029267EFB}" type="slidenum">
              <a:rPr lang="es-ES" smtClean="0"/>
              <a:pPr>
                <a:defRPr/>
              </a:pPr>
              <a:t>15</a:t>
            </a:fld>
            <a:endParaRPr lang="es-E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7700" y="1989138"/>
            <a:ext cx="7775575" cy="38194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en-US" dirty="0">
                <a:sym typeface="Wingdings" pitchFamily="2" charset="2"/>
              </a:rPr>
              <a:t>Explained variance: </a:t>
            </a:r>
            <a:r>
              <a:rPr lang="en-US" b="1" dirty="0">
                <a:solidFill>
                  <a:srgbClr val="006600"/>
                </a:solidFill>
                <a:sym typeface="Wingdings" pitchFamily="2" charset="2"/>
              </a:rPr>
              <a:t>66,9%</a:t>
            </a:r>
            <a:r>
              <a:rPr lang="en-US" dirty="0">
                <a:sym typeface="Wingdings" pitchFamily="2" charset="2"/>
              </a:rPr>
              <a:t>.</a:t>
            </a:r>
          </a:p>
          <a:p>
            <a:pPr marL="285750" indent="-285750" algn="just">
              <a:defRPr/>
            </a:pPr>
            <a:endParaRPr lang="en-US" sz="1600" dirty="0">
              <a:sym typeface="Wingdings" pitchFamily="2" charset="2"/>
            </a:endParaRPr>
          </a:p>
          <a:p>
            <a:pPr marL="285750" indent="-285750" algn="just">
              <a:spcAft>
                <a:spcPts val="1000"/>
              </a:spcAft>
              <a:defRPr/>
            </a:pPr>
            <a:r>
              <a:rPr lang="en-US" sz="2000" b="1" dirty="0">
                <a:solidFill>
                  <a:srgbClr val="006600"/>
                </a:solidFill>
                <a:sym typeface="Wingdings" pitchFamily="2" charset="2"/>
              </a:rPr>
              <a:t>6 factors</a:t>
            </a:r>
            <a:r>
              <a:rPr lang="en-US" sz="2000" dirty="0">
                <a:sym typeface="Wingdings" pitchFamily="2" charset="2"/>
              </a:rPr>
              <a:t>: 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i="1" dirty="0">
                <a:sym typeface="Wingdings" pitchFamily="2" charset="2"/>
              </a:rPr>
              <a:t>coherence of the high-school / company training;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i="1" dirty="0">
                <a:sym typeface="Wingdings" pitchFamily="2" charset="2"/>
              </a:rPr>
              <a:t>company tutor’s role;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i="1" dirty="0">
                <a:sym typeface="Wingdings" pitchFamily="2" charset="2"/>
              </a:rPr>
              <a:t>motivations;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i="1" dirty="0">
                <a:sym typeface="Wingdings" pitchFamily="2" charset="2"/>
              </a:rPr>
              <a:t>integration into the workplace;</a:t>
            </a: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i="1" dirty="0">
                <a:sym typeface="Wingdings" pitchFamily="2" charset="2"/>
              </a:rPr>
              <a:t>possibilities for developing the </a:t>
            </a:r>
            <a:r>
              <a:rPr lang="en-US" i="1" dirty="0" smtClean="0">
                <a:sym typeface="Wingdings" pitchFamily="2" charset="2"/>
              </a:rPr>
              <a:t>WL;</a:t>
            </a:r>
            <a:endParaRPr lang="en-US" i="1" dirty="0">
              <a:sym typeface="Wingdings" pitchFamily="2" charset="2"/>
            </a:endParaRPr>
          </a:p>
          <a:p>
            <a:pPr marL="285750" indent="-285750" algn="just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i="1" dirty="0">
                <a:sym typeface="Wingdings" pitchFamily="2" charset="2"/>
              </a:rPr>
              <a:t>high-school tutor’s role.</a:t>
            </a:r>
            <a:r>
              <a:rPr lang="en-US" sz="2000" dirty="0">
                <a:sym typeface="Wingdings" pitchFamily="2" charset="2"/>
              </a:rPr>
              <a:t> </a:t>
            </a:r>
          </a:p>
          <a:p>
            <a:pPr marL="285750" indent="-285750" algn="just">
              <a:buFont typeface="Arial" charset="0"/>
              <a:buNone/>
              <a:defRPr/>
            </a:pPr>
            <a:endParaRPr lang="en-US" sz="1600" i="1" dirty="0">
              <a:sym typeface="Wingdings" pitchFamily="2" charset="2"/>
            </a:endParaRP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741635" y="1339999"/>
            <a:ext cx="2462213" cy="50482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Model of </a:t>
            </a:r>
            <a:r>
              <a:rPr lang="en-US" sz="2000" b="1" dirty="0" smtClean="0">
                <a:solidFill>
                  <a:schemeClr val="accent6"/>
                </a:solidFill>
              </a:rPr>
              <a:t>WL’s </a:t>
            </a:r>
            <a:r>
              <a:rPr lang="en-US" sz="2000" b="1" dirty="0">
                <a:solidFill>
                  <a:schemeClr val="accent6"/>
                </a:solidFill>
              </a:rPr>
              <a:t>efficacy: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 dirty="0">
                <a:solidFill>
                  <a:schemeClr val="bg1"/>
                </a:solidFill>
              </a:rPr>
              <a:t>4. CONCLUSIONS (</a:t>
            </a:r>
            <a:r>
              <a:rPr lang="ca-ES" b="1" dirty="0" smtClean="0">
                <a:solidFill>
                  <a:schemeClr val="bg1"/>
                </a:solidFill>
              </a:rPr>
              <a:t>I)</a:t>
            </a:r>
            <a:endParaRPr lang="ca-ES" b="1" dirty="0">
              <a:solidFill>
                <a:schemeClr val="bg1"/>
              </a:solidFill>
            </a:endParaRPr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395288" y="836712"/>
            <a:ext cx="6482921" cy="50482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WL‘s evaluation results: efficacy level medium/high (3.77 on 5) 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11" name="8 Grupo"/>
          <p:cNvGrpSpPr>
            <a:grpSpLocks/>
          </p:cNvGrpSpPr>
          <p:nvPr/>
        </p:nvGrpSpPr>
        <p:grpSpPr bwMode="auto">
          <a:xfrm>
            <a:off x="2843213" y="6456759"/>
            <a:ext cx="3024187" cy="428625"/>
            <a:chOff x="2843808" y="6429374"/>
            <a:chExt cx="3024336" cy="428626"/>
          </a:xfrm>
        </p:grpSpPr>
        <p:pic>
          <p:nvPicPr>
            <p:cNvPr id="12" name="Picture 13" descr="datos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r:link="rId4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Imagen 3"/>
            <p:cNvPicPr>
              <a:picLocks noChangeAspect="1" noChangeArrowheads="1"/>
            </p:cNvPicPr>
            <p:nvPr/>
          </p:nvPicPr>
          <p:blipFill>
            <a:blip r:embed="rId6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2A33BC-4C54-4137-B647-BF3C47F6DB9E}" type="slidenum">
              <a:rPr lang="es-ES" smtClean="0"/>
              <a:pPr>
                <a:defRPr/>
              </a:pPr>
              <a:t>16</a:t>
            </a:fld>
            <a:endParaRPr lang="es-E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b="1" dirty="0">
                <a:solidFill>
                  <a:schemeClr val="bg1"/>
                </a:solidFill>
              </a:rPr>
              <a:t>4. CONCLUSIONS (</a:t>
            </a:r>
            <a:r>
              <a:rPr lang="ca-ES" b="1" dirty="0" err="1" smtClean="0">
                <a:solidFill>
                  <a:schemeClr val="bg1"/>
                </a:solidFill>
              </a:rPr>
              <a:t>Il</a:t>
            </a:r>
            <a:r>
              <a:rPr lang="ca-ES" b="1" dirty="0" smtClean="0">
                <a:solidFill>
                  <a:schemeClr val="bg1"/>
                </a:solidFill>
              </a:rPr>
              <a:t>)</a:t>
            </a:r>
            <a:endParaRPr lang="ca-ES" b="1" dirty="0">
              <a:solidFill>
                <a:schemeClr val="bg1"/>
              </a:solidFill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9553" y="908720"/>
            <a:ext cx="8136904" cy="565261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1600" b="1" i="1" dirty="0">
                <a:sym typeface="Wingdings" pitchFamily="2" charset="2"/>
              </a:rPr>
              <a:t>COHERENCE OF HIGH-SCHOOL /  COMPANY TRAINING</a:t>
            </a:r>
          </a:p>
          <a:p>
            <a:pPr algn="just">
              <a:spcAft>
                <a:spcPts val="600"/>
              </a:spcAft>
            </a:pPr>
            <a:r>
              <a:rPr lang="en-US" sz="1600" dirty="0">
                <a:sym typeface="Wingdings" pitchFamily="2" charset="2"/>
              </a:rPr>
              <a:t>- </a:t>
            </a:r>
            <a:r>
              <a:rPr lang="el-GR" sz="1600" b="1" dirty="0" smtClean="0">
                <a:solidFill>
                  <a:srgbClr val="006600"/>
                </a:solidFill>
                <a:sym typeface="Wingdings" pitchFamily="2" charset="2"/>
              </a:rPr>
              <a:t>β</a:t>
            </a:r>
            <a:r>
              <a:rPr lang="es-ES" sz="1600" dirty="0" smtClean="0">
                <a:sym typeface="Wingdings" pitchFamily="2" charset="2"/>
              </a:rPr>
              <a:t> (factor </a:t>
            </a:r>
            <a:r>
              <a:rPr lang="en-US" sz="1600" dirty="0" smtClean="0">
                <a:sym typeface="Wingdings" pitchFamily="2" charset="2"/>
              </a:rPr>
              <a:t>weight</a:t>
            </a:r>
            <a:r>
              <a:rPr lang="es-ES" sz="1600" dirty="0" smtClean="0">
                <a:sym typeface="Wingdings" pitchFamily="2" charset="2"/>
              </a:rPr>
              <a:t>)=.</a:t>
            </a:r>
            <a:r>
              <a:rPr lang="es-ES" sz="1600" b="1" dirty="0" smtClean="0">
                <a:solidFill>
                  <a:srgbClr val="006600"/>
                </a:solidFill>
              </a:rPr>
              <a:t>656</a:t>
            </a:r>
            <a:r>
              <a:rPr lang="es-ES" sz="1600" dirty="0" smtClean="0"/>
              <a:t>**. </a:t>
            </a:r>
            <a:r>
              <a:rPr lang="en-US" sz="1600" dirty="0" smtClean="0">
                <a:sym typeface="Wingdings" pitchFamily="2" charset="2"/>
              </a:rPr>
              <a:t>Result: </a:t>
            </a:r>
            <a:r>
              <a:rPr lang="en-US" sz="1600" b="1" dirty="0" smtClean="0">
                <a:solidFill>
                  <a:srgbClr val="006600"/>
                </a:solidFill>
                <a:sym typeface="Wingdings" pitchFamily="2" charset="2"/>
              </a:rPr>
              <a:t>3.41</a:t>
            </a:r>
            <a:endParaRPr lang="en-US" sz="1600" b="1" dirty="0">
              <a:solidFill>
                <a:srgbClr val="006600"/>
              </a:solidFill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US" sz="1600" dirty="0">
                <a:sym typeface="Wingdings" pitchFamily="2" charset="2"/>
              </a:rPr>
              <a:t>- First item to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improve</a:t>
            </a:r>
            <a:r>
              <a:rPr lang="en-US" sz="1600" dirty="0">
                <a:sym typeface="Wingdings" pitchFamily="2" charset="2"/>
              </a:rPr>
              <a:t> in order to increase the efficacy of </a:t>
            </a:r>
            <a:r>
              <a:rPr lang="en-US" sz="1600" dirty="0" smtClean="0">
                <a:sym typeface="Wingdings" pitchFamily="2" charset="2"/>
              </a:rPr>
              <a:t>WL; it</a:t>
            </a:r>
            <a:r>
              <a:rPr lang="en-US" sz="1600" dirty="0">
                <a:sym typeface="Wingdings" pitchFamily="2" charset="2"/>
              </a:rPr>
              <a:t> explains the most variance in </a:t>
            </a:r>
            <a:r>
              <a:rPr lang="en-US" sz="1600" dirty="0" smtClean="0">
                <a:sym typeface="Wingdings" pitchFamily="2" charset="2"/>
              </a:rPr>
              <a:t>WL’s </a:t>
            </a:r>
            <a:r>
              <a:rPr lang="en-US" sz="1600" dirty="0">
                <a:sym typeface="Wingdings" pitchFamily="2" charset="2"/>
              </a:rPr>
              <a:t>efficacy.</a:t>
            </a:r>
          </a:p>
          <a:p>
            <a:pPr algn="just">
              <a:spcAft>
                <a:spcPts val="600"/>
              </a:spcAft>
            </a:pPr>
            <a:endParaRPr lang="en-US" sz="1600" dirty="0"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US" sz="1600" b="1" i="1" dirty="0" smtClean="0">
                <a:sym typeface="Wingdings" pitchFamily="2" charset="2"/>
              </a:rPr>
              <a:t>COMPANY </a:t>
            </a:r>
            <a:r>
              <a:rPr lang="en-US" sz="1600" b="1" i="1" dirty="0">
                <a:sym typeface="Wingdings" pitchFamily="2" charset="2"/>
              </a:rPr>
              <a:t>TUTOR’S ROLE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en-US" sz="1600" dirty="0">
                <a:sym typeface="Wingdings" pitchFamily="2" charset="2"/>
              </a:rPr>
              <a:t> 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l-GR" sz="1600" b="1" dirty="0" smtClean="0">
                <a:solidFill>
                  <a:srgbClr val="006600"/>
                </a:solidFill>
                <a:sym typeface="Wingdings" pitchFamily="2" charset="2"/>
              </a:rPr>
              <a:t>β</a:t>
            </a:r>
            <a:r>
              <a:rPr lang="es-ES" sz="1600" b="1" dirty="0" smtClean="0">
                <a:solidFill>
                  <a:srgbClr val="006600"/>
                </a:solidFill>
                <a:sym typeface="Wingdings" pitchFamily="2" charset="2"/>
              </a:rPr>
              <a:t> = .</a:t>
            </a:r>
            <a:r>
              <a:rPr lang="es-ES" sz="1600" b="1" dirty="0" smtClean="0">
                <a:solidFill>
                  <a:srgbClr val="006600"/>
                </a:solidFill>
              </a:rPr>
              <a:t>155**. </a:t>
            </a:r>
            <a:r>
              <a:rPr lang="en-US" sz="1600" dirty="0" smtClean="0">
                <a:sym typeface="Wingdings" pitchFamily="2" charset="2"/>
              </a:rPr>
              <a:t>Result</a:t>
            </a:r>
            <a:r>
              <a:rPr lang="en-US" sz="1600" dirty="0">
                <a:sym typeface="Wingdings" pitchFamily="2" charset="2"/>
              </a:rPr>
              <a:t>: </a:t>
            </a:r>
            <a:r>
              <a:rPr lang="en-US" sz="1600" b="1" dirty="0" smtClean="0">
                <a:solidFill>
                  <a:srgbClr val="006600"/>
                </a:solidFill>
                <a:sym typeface="Wingdings" pitchFamily="2" charset="2"/>
              </a:rPr>
              <a:t>3.72</a:t>
            </a:r>
            <a:endParaRPr lang="en-US" sz="1600" b="1" dirty="0">
              <a:solidFill>
                <a:srgbClr val="006600"/>
              </a:solidFill>
              <a:sym typeface="Wingdings" pitchFamily="2" charset="2"/>
            </a:endParaRP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en-US" sz="1600" dirty="0" smtClean="0">
                <a:sym typeface="Wingdings" pitchFamily="2" charset="2"/>
              </a:rPr>
              <a:t>  </a:t>
            </a:r>
            <a:r>
              <a:rPr lang="en-US" sz="1600" dirty="0">
                <a:sym typeface="Wingdings" pitchFamily="2" charset="2"/>
              </a:rPr>
              <a:t>It is also necessary to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improve</a:t>
            </a:r>
            <a:r>
              <a:rPr lang="en-US" sz="1600" dirty="0">
                <a:sym typeface="Wingdings" pitchFamily="2" charset="2"/>
              </a:rPr>
              <a:t> it to increase the efficacy of </a:t>
            </a:r>
            <a:r>
              <a:rPr lang="en-US" sz="1600" dirty="0" smtClean="0">
                <a:sym typeface="Wingdings" pitchFamily="2" charset="2"/>
              </a:rPr>
              <a:t>WL.</a:t>
            </a:r>
            <a:endParaRPr lang="en-US" sz="1600" dirty="0">
              <a:sym typeface="Wingdings" pitchFamily="2" charset="2"/>
            </a:endParaRPr>
          </a:p>
          <a:p>
            <a:pPr algn="just">
              <a:spcAft>
                <a:spcPts val="600"/>
              </a:spcAft>
              <a:buFontTx/>
              <a:buChar char="-"/>
            </a:pPr>
            <a:endParaRPr lang="en-US" sz="1600" dirty="0"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US" sz="1600" b="1" i="1" dirty="0">
                <a:sym typeface="Wingdings" pitchFamily="2" charset="2"/>
              </a:rPr>
              <a:t>INTEGRATION INTO THE  COMPANY</a:t>
            </a: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en-US" sz="1600" dirty="0">
                <a:sym typeface="Wingdings" pitchFamily="2" charset="2"/>
              </a:rPr>
              <a:t> </a:t>
            </a:r>
            <a:r>
              <a:rPr lang="el-GR" sz="1600" b="1" dirty="0" smtClean="0">
                <a:solidFill>
                  <a:srgbClr val="006600"/>
                </a:solidFill>
                <a:sym typeface="Wingdings" pitchFamily="2" charset="2"/>
              </a:rPr>
              <a:t>β</a:t>
            </a:r>
            <a:r>
              <a:rPr lang="es-ES" sz="1600" b="1" dirty="0" smtClean="0">
                <a:solidFill>
                  <a:srgbClr val="006600"/>
                </a:solidFill>
                <a:sym typeface="Wingdings" pitchFamily="2" charset="2"/>
              </a:rPr>
              <a:t> = .</a:t>
            </a:r>
            <a:r>
              <a:rPr lang="es-ES" sz="1600" b="1" dirty="0" smtClean="0">
                <a:solidFill>
                  <a:srgbClr val="006600"/>
                </a:solidFill>
              </a:rPr>
              <a:t>075**. </a:t>
            </a:r>
            <a:r>
              <a:rPr lang="en-US" sz="1600" dirty="0" smtClean="0">
                <a:sym typeface="Wingdings" pitchFamily="2" charset="2"/>
              </a:rPr>
              <a:t>Result</a:t>
            </a:r>
            <a:r>
              <a:rPr lang="en-US" sz="1600" dirty="0">
                <a:sym typeface="Wingdings" pitchFamily="2" charset="2"/>
              </a:rPr>
              <a:t>: </a:t>
            </a:r>
            <a:r>
              <a:rPr lang="en-US" sz="1600" b="1" dirty="0" smtClean="0">
                <a:solidFill>
                  <a:srgbClr val="006600"/>
                </a:solidFill>
                <a:sym typeface="Wingdings" pitchFamily="2" charset="2"/>
              </a:rPr>
              <a:t>4.19</a:t>
            </a:r>
            <a:endParaRPr lang="en-US" sz="1600" b="1" dirty="0">
              <a:solidFill>
                <a:srgbClr val="006600"/>
              </a:solidFill>
              <a:sym typeface="Wingdings" pitchFamily="2" charset="2"/>
            </a:endParaRPr>
          </a:p>
          <a:p>
            <a:pPr algn="just">
              <a:spcAft>
                <a:spcPts val="600"/>
              </a:spcAft>
              <a:buFontTx/>
              <a:buChar char="-"/>
            </a:pPr>
            <a:r>
              <a:rPr lang="en-US" sz="1600" b="1" dirty="0" smtClean="0">
                <a:solidFill>
                  <a:srgbClr val="006600"/>
                </a:solidFill>
                <a:sym typeface="Wingdings" pitchFamily="2" charset="2"/>
              </a:rPr>
              <a:t>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Strong facilitator </a:t>
            </a:r>
            <a:r>
              <a:rPr lang="en-US" sz="1600" b="1" dirty="0" smtClean="0">
                <a:solidFill>
                  <a:srgbClr val="006600"/>
                </a:solidFill>
                <a:sym typeface="Wingdings" pitchFamily="2" charset="2"/>
              </a:rPr>
              <a:t>of </a:t>
            </a:r>
            <a:r>
              <a:rPr lang="en-US" sz="1600" dirty="0" smtClean="0">
                <a:sym typeface="Wingdings" pitchFamily="2" charset="2"/>
              </a:rPr>
              <a:t>efficacy </a:t>
            </a:r>
            <a:r>
              <a:rPr lang="en-US" sz="1600" dirty="0">
                <a:sym typeface="Wingdings" pitchFamily="2" charset="2"/>
              </a:rPr>
              <a:t>(</a:t>
            </a:r>
            <a:r>
              <a:rPr lang="en-US" sz="1600" dirty="0" smtClean="0">
                <a:sym typeface="Wingdings" pitchFamily="2" charset="2"/>
              </a:rPr>
              <a:t>external </a:t>
            </a:r>
            <a:r>
              <a:rPr lang="en-US" sz="1600" dirty="0">
                <a:sym typeface="Wingdings" pitchFamily="2" charset="2"/>
              </a:rPr>
              <a:t>factor)</a:t>
            </a:r>
          </a:p>
          <a:p>
            <a:pPr algn="just">
              <a:spcAft>
                <a:spcPts val="600"/>
              </a:spcAft>
              <a:buFontTx/>
              <a:buChar char="-"/>
            </a:pPr>
            <a:endParaRPr lang="en-US" sz="1600" dirty="0"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US" sz="1600" b="1" i="1" dirty="0">
                <a:sym typeface="Wingdings" pitchFamily="2" charset="2"/>
              </a:rPr>
              <a:t>INDIVIDUAL ATTITUDE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sz="1600" b="1" dirty="0" smtClean="0">
                <a:solidFill>
                  <a:srgbClr val="006600"/>
                </a:solidFill>
                <a:sym typeface="Wingdings" pitchFamily="2" charset="2"/>
              </a:rPr>
              <a:t>Risk </a:t>
            </a:r>
            <a:r>
              <a:rPr lang="en-US" sz="1600" b="1" dirty="0">
                <a:solidFill>
                  <a:srgbClr val="006600"/>
                </a:solidFill>
                <a:sym typeface="Wingdings" pitchFamily="2" charset="2"/>
              </a:rPr>
              <a:t>of barrier </a:t>
            </a:r>
            <a:r>
              <a:rPr lang="en-US" sz="1600" dirty="0">
                <a:sym typeface="Wingdings" pitchFamily="2" charset="2"/>
              </a:rPr>
              <a:t>for efficacy. </a:t>
            </a:r>
            <a:endParaRPr lang="en-US" sz="1600" dirty="0" smtClean="0">
              <a:sym typeface="Wingdings" pitchFamily="2" charset="2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sz="1600" dirty="0" smtClean="0">
                <a:sym typeface="Wingdings" pitchFamily="2" charset="2"/>
              </a:rPr>
              <a:t>Low impact on efficacy, it is not a priority to improve it.</a:t>
            </a:r>
            <a:endParaRPr lang="en-US" sz="1600" dirty="0">
              <a:sym typeface="Wingdings" pitchFamily="2" charset="2"/>
            </a:endParaRPr>
          </a:p>
        </p:txBody>
      </p:sp>
      <p:grpSp>
        <p:nvGrpSpPr>
          <p:cNvPr id="9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1" name="Picture 13" descr="datos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r:link="rId4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agen 3"/>
            <p:cNvPicPr>
              <a:picLocks noChangeAspect="1" noChangeArrowheads="1"/>
            </p:cNvPicPr>
            <p:nvPr/>
          </p:nvPicPr>
          <p:blipFill>
            <a:blip r:embed="rId6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13 CuadroTexto"/>
          <p:cNvSpPr txBox="1"/>
          <p:nvPr/>
        </p:nvSpPr>
        <p:spPr>
          <a:xfrm>
            <a:off x="6660232" y="6237312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i="1" dirty="0" smtClean="0"/>
              <a:t>*p&lt;0.05; **p&lt;0.01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ABC414-E113-4E55-B4C1-FE65738D8A79}" type="slidenum">
              <a:rPr lang="es-ES"/>
              <a:pPr>
                <a:defRPr/>
              </a:pPr>
              <a:t>17</a:t>
            </a:fld>
            <a:endParaRPr lang="es-ES"/>
          </a:p>
        </p:txBody>
      </p:sp>
      <p:sp>
        <p:nvSpPr>
          <p:cNvPr id="32770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8280400" cy="366713"/>
          </a:xfrm>
          <a:prstGeom prst="rect">
            <a:avLst/>
          </a:prstGeom>
          <a:solidFill>
            <a:srgbClr val="8BB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</a:rPr>
              <a:t>5. SOME </a:t>
            </a:r>
            <a:r>
              <a:rPr lang="en-US" b="1" dirty="0" smtClean="0">
                <a:solidFill>
                  <a:schemeClr val="bg1"/>
                </a:solidFill>
              </a:rPr>
              <a:t> SUGGESTIONS  TO  IMPROVE  VET-WL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1052736"/>
            <a:ext cx="8208912" cy="500562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en-US" sz="1600" b="1" dirty="0">
                <a:solidFill>
                  <a:srgbClr val="006600"/>
                </a:solidFill>
              </a:rPr>
              <a:t>To improve the </a:t>
            </a:r>
            <a:r>
              <a:rPr lang="en-US" sz="1600" b="1" i="1" dirty="0">
                <a:solidFill>
                  <a:srgbClr val="006600"/>
                </a:solidFill>
              </a:rPr>
              <a:t>coherence of high-school / company training: </a:t>
            </a:r>
            <a:r>
              <a:rPr lang="en-US" sz="1600" dirty="0"/>
              <a:t>contact high-school - company.</a:t>
            </a:r>
          </a:p>
          <a:p>
            <a:pPr algn="just">
              <a:defRPr/>
            </a:pPr>
            <a:endParaRPr lang="en-US" sz="1600" dirty="0"/>
          </a:p>
          <a:p>
            <a:pPr marL="285750" indent="-285750" algn="just">
              <a:buFontTx/>
              <a:buChar char="-"/>
              <a:defRPr/>
            </a:pPr>
            <a:r>
              <a:rPr lang="en-US" sz="1600" b="1" dirty="0">
                <a:solidFill>
                  <a:srgbClr val="006600"/>
                </a:solidFill>
              </a:rPr>
              <a:t>To improve the </a:t>
            </a:r>
            <a:r>
              <a:rPr lang="en-US" sz="1600" b="1" i="1" dirty="0">
                <a:solidFill>
                  <a:srgbClr val="006600"/>
                </a:solidFill>
              </a:rPr>
              <a:t>company tutor’s role</a:t>
            </a:r>
            <a:r>
              <a:rPr lang="en-US" sz="1600" b="1" dirty="0">
                <a:solidFill>
                  <a:srgbClr val="006600"/>
                </a:solidFill>
              </a:rPr>
              <a:t>:</a:t>
            </a:r>
            <a:r>
              <a:rPr lang="en-US" sz="1600" b="1" i="1" dirty="0">
                <a:solidFill>
                  <a:srgbClr val="006600"/>
                </a:solidFill>
              </a:rPr>
              <a:t> </a:t>
            </a:r>
            <a:r>
              <a:rPr lang="en-US" sz="1600" dirty="0"/>
              <a:t>more actions to professionalize the work of company tutors and to reward their work.</a:t>
            </a:r>
          </a:p>
          <a:p>
            <a:pPr marL="285750" indent="-285750" algn="just">
              <a:buFontTx/>
              <a:buChar char="-"/>
              <a:defRPr/>
            </a:pPr>
            <a:endParaRPr lang="en-US" sz="1600" dirty="0"/>
          </a:p>
          <a:p>
            <a:pPr marL="285750" indent="-285750" algn="just">
              <a:buFontTx/>
              <a:buChar char="-"/>
              <a:defRPr/>
            </a:pPr>
            <a:r>
              <a:rPr lang="en-US" sz="1600" b="1" dirty="0">
                <a:solidFill>
                  <a:srgbClr val="006600"/>
                </a:solidFill>
              </a:rPr>
              <a:t>To increase contact between tutors: </a:t>
            </a:r>
            <a:r>
              <a:rPr lang="en-US" sz="1600" dirty="0"/>
              <a:t>it can bring greater </a:t>
            </a:r>
            <a:r>
              <a:rPr lang="en-US" sz="1600" i="1" dirty="0"/>
              <a:t>coherence of higher-school / company training</a:t>
            </a:r>
            <a:r>
              <a:rPr lang="en-US" sz="1600" dirty="0"/>
              <a:t> and </a:t>
            </a:r>
            <a:r>
              <a:rPr lang="en-US" sz="1600" i="1" dirty="0"/>
              <a:t>integration</a:t>
            </a:r>
            <a:r>
              <a:rPr lang="en-US" sz="1600" dirty="0"/>
              <a:t> </a:t>
            </a:r>
            <a:r>
              <a:rPr lang="en-US" sz="1600" i="1" dirty="0"/>
              <a:t>into the workplace</a:t>
            </a:r>
            <a:r>
              <a:rPr lang="en-US" sz="1600" dirty="0"/>
              <a:t>.</a:t>
            </a:r>
          </a:p>
          <a:p>
            <a:pPr algn="just">
              <a:defRPr/>
            </a:pPr>
            <a:endParaRPr lang="en-US" sz="1600" dirty="0"/>
          </a:p>
          <a:p>
            <a:pPr marL="285750" indent="-285750" algn="just">
              <a:buFontTx/>
              <a:buChar char="-"/>
              <a:defRPr/>
            </a:pPr>
            <a:r>
              <a:rPr lang="en-US" sz="1600" b="1" dirty="0">
                <a:solidFill>
                  <a:srgbClr val="006600"/>
                </a:solidFill>
              </a:rPr>
              <a:t>To change the evaluation system: </a:t>
            </a:r>
            <a:r>
              <a:rPr lang="en-US" sz="1600" dirty="0"/>
              <a:t>more possible results and a more committed and continuous evaluation by both tutors. </a:t>
            </a:r>
          </a:p>
          <a:p>
            <a:pPr marL="285750" indent="-285750" algn="just">
              <a:buFontTx/>
              <a:buChar char="-"/>
              <a:defRPr/>
            </a:pPr>
            <a:endParaRPr lang="en-US" sz="1600" dirty="0"/>
          </a:p>
          <a:p>
            <a:pPr marL="285750" indent="-285750" algn="just">
              <a:buFontTx/>
              <a:buChar char="-"/>
              <a:defRPr/>
            </a:pPr>
            <a:r>
              <a:rPr lang="en-US" sz="1600" b="1" dirty="0">
                <a:solidFill>
                  <a:srgbClr val="006600"/>
                </a:solidFill>
              </a:rPr>
              <a:t>More support during the </a:t>
            </a:r>
            <a:r>
              <a:rPr lang="en-US" sz="1600" b="1" dirty="0" smtClean="0">
                <a:solidFill>
                  <a:srgbClr val="006600"/>
                </a:solidFill>
              </a:rPr>
              <a:t>WL </a:t>
            </a:r>
            <a:r>
              <a:rPr lang="en-US" sz="1600" dirty="0"/>
              <a:t>to </a:t>
            </a:r>
            <a:r>
              <a:rPr lang="en-US" sz="1600" b="1" dirty="0">
                <a:solidFill>
                  <a:srgbClr val="006600"/>
                </a:solidFill>
              </a:rPr>
              <a:t>students</a:t>
            </a:r>
            <a:r>
              <a:rPr lang="en-US" sz="1600" dirty="0"/>
              <a:t> who have </a:t>
            </a:r>
            <a:r>
              <a:rPr lang="en-US" sz="1600" b="1" dirty="0">
                <a:solidFill>
                  <a:srgbClr val="006600"/>
                </a:solidFill>
              </a:rPr>
              <a:t>lower results, </a:t>
            </a:r>
            <a:r>
              <a:rPr lang="en-US" sz="1600" dirty="0"/>
              <a:t>introducing compensatory measures.</a:t>
            </a:r>
          </a:p>
          <a:p>
            <a:pPr marL="285750" indent="-285750" algn="just">
              <a:buFontTx/>
              <a:buChar char="-"/>
              <a:defRPr/>
            </a:pPr>
            <a:endParaRPr lang="en-US" sz="1600" dirty="0"/>
          </a:p>
          <a:p>
            <a:pPr marL="285750" indent="-285750" algn="just">
              <a:buFontTx/>
              <a:buChar char="-"/>
              <a:defRPr/>
            </a:pPr>
            <a:r>
              <a:rPr lang="en-US" sz="1600" b="1" dirty="0">
                <a:solidFill>
                  <a:srgbClr val="006600"/>
                </a:solidFill>
              </a:rPr>
              <a:t>More attention </a:t>
            </a:r>
            <a:r>
              <a:rPr lang="en-US" sz="1600" dirty="0"/>
              <a:t>to the </a:t>
            </a:r>
            <a:r>
              <a:rPr lang="en-US" sz="1600" b="1" i="1" dirty="0">
                <a:solidFill>
                  <a:srgbClr val="006600"/>
                </a:solidFill>
              </a:rPr>
              <a:t>coherence of high-school / company training </a:t>
            </a:r>
            <a:r>
              <a:rPr lang="en-US" sz="1600" dirty="0"/>
              <a:t>and the </a:t>
            </a:r>
            <a:r>
              <a:rPr lang="en-US" sz="1600" b="1" i="1" dirty="0">
                <a:solidFill>
                  <a:srgbClr val="006600"/>
                </a:solidFill>
              </a:rPr>
              <a:t>company tutor’s role </a:t>
            </a:r>
            <a:r>
              <a:rPr lang="en-US" sz="1600" dirty="0"/>
              <a:t>when the </a:t>
            </a:r>
            <a:r>
              <a:rPr lang="en-US" sz="1600" dirty="0" smtClean="0"/>
              <a:t>WL is </a:t>
            </a:r>
            <a:r>
              <a:rPr lang="en-US" sz="1600" dirty="0"/>
              <a:t>done in a big company.</a:t>
            </a:r>
          </a:p>
          <a:p>
            <a:pPr marL="285750" indent="-285750" algn="just">
              <a:defRPr/>
            </a:pPr>
            <a:endParaRPr lang="en-US" sz="1600" dirty="0"/>
          </a:p>
        </p:txBody>
      </p:sp>
      <p:grpSp>
        <p:nvGrpSpPr>
          <p:cNvPr id="10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2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/>
          <p:cNvSpPr>
            <a:spLocks noGrp="1"/>
          </p:cNvSpPr>
          <p:nvPr>
            <p:ph type="body" idx="1"/>
          </p:nvPr>
        </p:nvSpPr>
        <p:spPr>
          <a:xfrm>
            <a:off x="323850" y="2492375"/>
            <a:ext cx="8229600" cy="1944688"/>
          </a:xfrm>
        </p:spPr>
        <p:txBody>
          <a:bodyPr/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2800" dirty="0" smtClean="0">
                <a:solidFill>
                  <a:schemeClr val="bg1"/>
                </a:solidFill>
              </a:rPr>
              <a:t>THANK YOU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es-ES" sz="2800" dirty="0" smtClean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s-ES" sz="2800" dirty="0" smtClean="0">
                <a:solidFill>
                  <a:schemeClr val="bg1"/>
                </a:solidFill>
              </a:rPr>
              <a:t>pilar.pineda@uab.es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en-GB" sz="2800" dirty="0">
                <a:solidFill>
                  <a:schemeClr val="bg1"/>
                </a:solidFill>
              </a:rPr>
              <a:t>a</a:t>
            </a:r>
            <a:r>
              <a:rPr lang="en-GB" sz="2800" dirty="0" smtClean="0">
                <a:solidFill>
                  <a:schemeClr val="bg1"/>
                </a:solidFill>
              </a:rPr>
              <a:t>nna.ciraso@uab.es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F37498-B85F-41C8-8ACE-6E84324BBA52}" type="slidenum">
              <a:rPr lang="es-ES" smtClean="0"/>
              <a:pPr>
                <a:defRPr/>
              </a:pPr>
              <a:t>18</a:t>
            </a:fld>
            <a:endParaRPr lang="es-ES"/>
          </a:p>
        </p:txBody>
      </p:sp>
      <p:grpSp>
        <p:nvGrpSpPr>
          <p:cNvPr id="12" name="8 Grupo"/>
          <p:cNvGrpSpPr>
            <a:grpSpLocks/>
          </p:cNvGrpSpPr>
          <p:nvPr/>
        </p:nvGrpSpPr>
        <p:grpSpPr bwMode="auto">
          <a:xfrm>
            <a:off x="2843213" y="6429375"/>
            <a:ext cx="3024187" cy="428625"/>
            <a:chOff x="2843808" y="6429374"/>
            <a:chExt cx="3024336" cy="428626"/>
          </a:xfrm>
        </p:grpSpPr>
        <p:pic>
          <p:nvPicPr>
            <p:cNvPr id="13" name="Picture 13" descr="dato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r:link="rId5" cstate="print"/>
            <a:srcRect l="1541" t="12296" r="90657" b="25500"/>
            <a:stretch>
              <a:fillRect/>
            </a:stretch>
          </p:blipFill>
          <p:spPr bwMode="auto">
            <a:xfrm>
              <a:off x="5229969" y="6429374"/>
              <a:ext cx="6381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8" descr="C:\Users\Carla\Documents\UAB\varis\logo EFI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3808" y="6429374"/>
              <a:ext cx="652660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Imagen 3"/>
            <p:cNvPicPr>
              <a:picLocks noChangeAspect="1" noChangeArrowheads="1"/>
            </p:cNvPicPr>
            <p:nvPr/>
          </p:nvPicPr>
          <p:blipFill>
            <a:blip r:embed="rId7" cstate="print"/>
            <a:srcRect l="41798" t="84746" r="39684" b="5367"/>
            <a:stretch>
              <a:fillRect/>
            </a:stretch>
          </p:blipFill>
          <p:spPr bwMode="auto">
            <a:xfrm>
              <a:off x="3635896" y="6429375"/>
              <a:ext cx="1477962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04EE9E2620A543A9E5A680BDC97A26" ma:contentTypeVersion="0" ma:contentTypeDescription="Create a new document." ma:contentTypeScope="" ma:versionID="07de20199c75bdabad4cc5f2d9c4d75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067A58-575D-4B4C-9023-9C3C04AF3520}"/>
</file>

<file path=customXml/itemProps2.xml><?xml version="1.0" encoding="utf-8"?>
<ds:datastoreItem xmlns:ds="http://schemas.openxmlformats.org/officeDocument/2006/customXml" ds:itemID="{A3961420-7669-4731-A713-64A77E36014D}"/>
</file>

<file path=customXml/itemProps3.xml><?xml version="1.0" encoding="utf-8"?>
<ds:datastoreItem xmlns:ds="http://schemas.openxmlformats.org/officeDocument/2006/customXml" ds:itemID="{F5B004DB-37ED-421C-B563-2376298328BD}"/>
</file>

<file path=docProps/app.xml><?xml version="1.0" encoding="utf-8"?>
<Properties xmlns="http://schemas.openxmlformats.org/officeDocument/2006/extended-properties" xmlns:vt="http://schemas.openxmlformats.org/officeDocument/2006/docPropsVTypes">
  <TotalTime>5701</TotalTime>
  <Words>1174</Words>
  <Application>Microsoft Office PowerPoint</Application>
  <PresentationFormat>Presentación en pantalla (4:3)</PresentationFormat>
  <Paragraphs>287</Paragraphs>
  <Slides>18</Slides>
  <Notes>9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Company>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..</dc:creator>
  <cp:lastModifiedBy>Bambina</cp:lastModifiedBy>
  <cp:revision>495</cp:revision>
  <dcterms:created xsi:type="dcterms:W3CDTF">2009-05-21T15:38:58Z</dcterms:created>
  <dcterms:modified xsi:type="dcterms:W3CDTF">2013-04-22T19:41:58Z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0x010100EF04EE9E2620A543A9E5A680BDC97A26</vt:lpwstr>
  </property>
</Properties>
</file>