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9" r:id="rId3"/>
    <p:sldId id="310" r:id="rId4"/>
    <p:sldId id="353" r:id="rId5"/>
    <p:sldId id="355" r:id="rId6"/>
    <p:sldId id="356" r:id="rId7"/>
    <p:sldId id="311" r:id="rId8"/>
    <p:sldId id="357" r:id="rId9"/>
    <p:sldId id="358" r:id="rId10"/>
    <p:sldId id="359" r:id="rId11"/>
    <p:sldId id="360" r:id="rId12"/>
    <p:sldId id="368" r:id="rId13"/>
    <p:sldId id="366" r:id="rId14"/>
    <p:sldId id="361" r:id="rId15"/>
    <p:sldId id="367" r:id="rId16"/>
    <p:sldId id="313" r:id="rId17"/>
    <p:sldId id="362" r:id="rId18"/>
    <p:sldId id="363" r:id="rId19"/>
    <p:sldId id="365" r:id="rId20"/>
    <p:sldId id="364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1" d="100"/>
          <a:sy n="81" d="100"/>
        </p:scale>
        <p:origin x="153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28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CCCE7-85A2-4E24-9F4A-F91B8DD7CAC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015BD-0979-4177-A355-35A5663C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7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" y="6007291"/>
            <a:ext cx="1655935" cy="841206"/>
          </a:xfrm>
          <a:prstGeom prst="rect">
            <a:avLst/>
          </a:prstGeom>
        </p:spPr>
      </p:pic>
      <p:pic>
        <p:nvPicPr>
          <p:cNvPr id="10" name="Picture 9" descr="Image result for MERSETA LOGO">
            <a:extLst>
              <a:ext uri="{FF2B5EF4-FFF2-40B4-BE49-F238E27FC236}">
                <a16:creationId xmlns:a16="http://schemas.microsoft.com/office/drawing/2014/main" id="{88DCF0B7-CFED-4C7C-83CF-39F955D0CCD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57" y="5989530"/>
            <a:ext cx="2469547" cy="86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BA3538-E033-443F-AD7C-834222946395}" type="datetimeFigureOut">
              <a:rPr lang="en-ZA" smtClean="0"/>
              <a:pPr/>
              <a:t>2018/02/15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17B642-1090-4F8B-A2F7-96D13CE496A3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791086"/>
            <a:ext cx="8395659" cy="763745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CAREER-PATHING IN THE NEW TYRE CHAMBER</a:t>
            </a:r>
            <a:endParaRPr lang="en-ZA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Palladian Consulting_LOGO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298" y="-243408"/>
            <a:ext cx="4379720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2233" y="416818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Presented to:</a:t>
            </a:r>
          </a:p>
        </p:txBody>
      </p:sp>
      <p:pic>
        <p:nvPicPr>
          <p:cNvPr id="7" name="Picture 6" descr="Image result for MERSETA LOGO">
            <a:extLst>
              <a:ext uri="{FF2B5EF4-FFF2-40B4-BE49-F238E27FC236}">
                <a16:creationId xmlns:a16="http://schemas.microsoft.com/office/drawing/2014/main" id="{EB910308-5899-4820-9D14-5BAA1FB77C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383286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276872"/>
            <a:ext cx="7920880" cy="31393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ZA" sz="2400" dirty="0">
                <a:solidFill>
                  <a:schemeClr val="tx2"/>
                </a:solidFill>
              </a:rPr>
              <a:t>Therefore, it is proposed that the mapping process is done prior to a sector / chamber skills audit so that the outcomes of the skills audit will lead to more comprehensive career paths for the employees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4824B-2F7B-4492-8A13-D29CE144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3073524" cy="3073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08F3A-6E6E-45DB-A555-48073572C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90" y="2038536"/>
            <a:ext cx="3704910" cy="2780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Career Lattice</a:t>
            </a:r>
          </a:p>
        </p:txBody>
      </p:sp>
    </p:spTree>
    <p:extLst>
      <p:ext uri="{BB962C8B-B14F-4D97-AF65-F5344CB8AC3E}">
        <p14:creationId xmlns:p14="http://schemas.microsoft.com/office/powerpoint/2010/main" val="3749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Career Lattice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64646"/>
                </a:solidFill>
              </a:rPr>
              <a:t>Joanne Cleaver (2012) as a diagonal framework that braids lateral experiences, adjacent skill acquisition, and peer networking to move employees to any of a variety of positions for which they have become qualified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64646"/>
                </a:solidFill>
              </a:rPr>
              <a:t>Move sideways or even down in order to move up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464646"/>
                </a:solidFill>
              </a:rPr>
              <a:t>HBR: Career path is a zigzag instead of straight up</a:t>
            </a:r>
            <a:endParaRPr lang="en-US" sz="2800" dirty="0">
              <a:solidFill>
                <a:schemeClr val="tx2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Career Lattice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Employees can look for additional responsibilities or learning in an adjacent role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Allows for alternative career options to move diagonally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Look at alternative paths into occupations with skills gaps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Pipeline for priority skills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Encourages and environment of multi-skilling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52622F-2F6D-4CE4-A1BE-25D2706DC7D6}"/>
              </a:ext>
            </a:extLst>
          </p:cNvPr>
          <p:cNvSpPr/>
          <p:nvPr/>
        </p:nvSpPr>
        <p:spPr>
          <a:xfrm>
            <a:off x="457200" y="3933056"/>
            <a:ext cx="4114800" cy="53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09AD1-84E4-4A9C-8AC0-DBDB8CF39B4E}"/>
              </a:ext>
            </a:extLst>
          </p:cNvPr>
          <p:cNvSpPr txBox="1"/>
          <p:nvPr/>
        </p:nvSpPr>
        <p:spPr>
          <a:xfrm rot="16200000">
            <a:off x="1277202" y="3162701"/>
            <a:ext cx="734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Level</a:t>
            </a: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36911-2119-46D6-8B91-E76A6FCEFB68}"/>
              </a:ext>
            </a:extLst>
          </p:cNvPr>
          <p:cNvSpPr txBox="1"/>
          <p:nvPr/>
        </p:nvSpPr>
        <p:spPr>
          <a:xfrm>
            <a:off x="2627784" y="5689283"/>
            <a:ext cx="3591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Technical or Operational Stream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91C90-3588-425B-A41F-202557A0B049}"/>
              </a:ext>
            </a:extLst>
          </p:cNvPr>
          <p:cNvSpPr txBox="1"/>
          <p:nvPr/>
        </p:nvSpPr>
        <p:spPr>
          <a:xfrm>
            <a:off x="2374255" y="5096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DD506-2581-4B87-AD2C-B5B81DFD0148}"/>
              </a:ext>
            </a:extLst>
          </p:cNvPr>
          <p:cNvSpPr txBox="1"/>
          <p:nvPr/>
        </p:nvSpPr>
        <p:spPr>
          <a:xfrm>
            <a:off x="3627593" y="5096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B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CCA96-C420-43E5-943B-21946A2316D8}"/>
              </a:ext>
            </a:extLst>
          </p:cNvPr>
          <p:cNvSpPr txBox="1"/>
          <p:nvPr/>
        </p:nvSpPr>
        <p:spPr>
          <a:xfrm>
            <a:off x="4880932" y="5096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C27E6-37D5-4B43-ADA2-11B72CD005C5}"/>
              </a:ext>
            </a:extLst>
          </p:cNvPr>
          <p:cNvSpPr txBox="1"/>
          <p:nvPr/>
        </p:nvSpPr>
        <p:spPr>
          <a:xfrm>
            <a:off x="6134271" y="509639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D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513D6-CC4C-4551-B733-CFBDF68A5AC1}"/>
              </a:ext>
            </a:extLst>
          </p:cNvPr>
          <p:cNvSpPr/>
          <p:nvPr/>
        </p:nvSpPr>
        <p:spPr>
          <a:xfrm>
            <a:off x="2317105" y="3896594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FBCCC-9F67-441C-8421-E2CD35CD8596}"/>
              </a:ext>
            </a:extLst>
          </p:cNvPr>
          <p:cNvSpPr/>
          <p:nvPr/>
        </p:nvSpPr>
        <p:spPr>
          <a:xfrm>
            <a:off x="2317105" y="2931934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1867E5-4654-4CAA-897A-72DD769B492F}"/>
              </a:ext>
            </a:extLst>
          </p:cNvPr>
          <p:cNvSpPr/>
          <p:nvPr/>
        </p:nvSpPr>
        <p:spPr>
          <a:xfrm>
            <a:off x="2317105" y="1604295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9598D-5FB6-4BDE-880B-0A8C5D362F45}"/>
              </a:ext>
            </a:extLst>
          </p:cNvPr>
          <p:cNvSpPr/>
          <p:nvPr/>
        </p:nvSpPr>
        <p:spPr>
          <a:xfrm>
            <a:off x="3513294" y="4313878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22789B-1DD7-43E9-9BF9-CDA5BA571B6F}"/>
              </a:ext>
            </a:extLst>
          </p:cNvPr>
          <p:cNvSpPr/>
          <p:nvPr/>
        </p:nvSpPr>
        <p:spPr>
          <a:xfrm>
            <a:off x="3513294" y="3598912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B61A7F-321B-4BD9-A113-0932E9E2BE5D}"/>
              </a:ext>
            </a:extLst>
          </p:cNvPr>
          <p:cNvSpPr/>
          <p:nvPr/>
        </p:nvSpPr>
        <p:spPr>
          <a:xfrm>
            <a:off x="3513294" y="2931934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C5FB66-8E4C-4E40-A50F-2FE3FE39DA83}"/>
              </a:ext>
            </a:extLst>
          </p:cNvPr>
          <p:cNvSpPr/>
          <p:nvPr/>
        </p:nvSpPr>
        <p:spPr>
          <a:xfrm>
            <a:off x="3513293" y="2189038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6CD90F-BE2C-487D-AB8A-8BCD1ABE968D}"/>
              </a:ext>
            </a:extLst>
          </p:cNvPr>
          <p:cNvSpPr/>
          <p:nvPr/>
        </p:nvSpPr>
        <p:spPr>
          <a:xfrm>
            <a:off x="4763864" y="4313878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73F1D-3EF2-4812-ACAC-9AC12149E475}"/>
              </a:ext>
            </a:extLst>
          </p:cNvPr>
          <p:cNvSpPr/>
          <p:nvPr/>
        </p:nvSpPr>
        <p:spPr>
          <a:xfrm>
            <a:off x="4763864" y="3598912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93052C-A491-4D67-8BB1-C5BAE2F66F02}"/>
              </a:ext>
            </a:extLst>
          </p:cNvPr>
          <p:cNvSpPr/>
          <p:nvPr/>
        </p:nvSpPr>
        <p:spPr>
          <a:xfrm>
            <a:off x="6014434" y="4307339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B38594-957B-453D-8BBC-6557E2B73AF1}"/>
              </a:ext>
            </a:extLst>
          </p:cNvPr>
          <p:cNvSpPr/>
          <p:nvPr/>
        </p:nvSpPr>
        <p:spPr>
          <a:xfrm>
            <a:off x="6014434" y="2925395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953EF-8A47-4B08-A810-0671AC91F2C0}"/>
              </a:ext>
            </a:extLst>
          </p:cNvPr>
          <p:cNvSpPr/>
          <p:nvPr/>
        </p:nvSpPr>
        <p:spPr>
          <a:xfrm>
            <a:off x="6014433" y="1411971"/>
            <a:ext cx="432015" cy="43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ABF892-5984-4D96-9AA4-DBAB37D513B2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2533113" y="3362757"/>
            <a:ext cx="0" cy="533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CAF809-8453-4555-BB34-3C71428CE5A0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2533113" y="2035118"/>
            <a:ext cx="0" cy="896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CFC499-4809-4B60-8565-8D07C020CA7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29300" y="4029735"/>
            <a:ext cx="2" cy="297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09F0DB-9D37-433B-85F4-FFC614731349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flipV="1">
            <a:off x="3729302" y="3362757"/>
            <a:ext cx="0" cy="236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DD7DD5-0E39-4EEF-8AB7-5B544A9366B3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H="1" flipV="1">
            <a:off x="3729301" y="2619861"/>
            <a:ext cx="1" cy="312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D617FE-F37F-4BF5-8EE7-C94591C18C75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4979872" y="4029735"/>
            <a:ext cx="0" cy="284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ED5577-8CCB-4C53-8207-5C75A1EA171B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6230442" y="3356218"/>
            <a:ext cx="0" cy="951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1BD515-E01A-4362-A1CA-C0677B485CFC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H="1" flipV="1">
            <a:off x="6230441" y="1842794"/>
            <a:ext cx="1" cy="10826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B7B2088-328E-49C1-B553-93D1B07DD0BF}"/>
              </a:ext>
            </a:extLst>
          </p:cNvPr>
          <p:cNvSpPr txBox="1"/>
          <p:nvPr/>
        </p:nvSpPr>
        <p:spPr>
          <a:xfrm>
            <a:off x="2627784" y="6410308"/>
            <a:ext cx="1280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Career Ladders</a:t>
            </a:r>
            <a:endParaRPr lang="en-GB" sz="1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54B874-8778-4FE2-B463-9C6326F564CC}"/>
              </a:ext>
            </a:extLst>
          </p:cNvPr>
          <p:cNvCxnSpPr/>
          <p:nvPr/>
        </p:nvCxnSpPr>
        <p:spPr>
          <a:xfrm>
            <a:off x="4535051" y="3428699"/>
            <a:ext cx="889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A84F17-A273-4CD0-9490-3F63D3C6D8AE}"/>
              </a:ext>
            </a:extLst>
          </p:cNvPr>
          <p:cNvSpPr txBox="1"/>
          <p:nvPr/>
        </p:nvSpPr>
        <p:spPr>
          <a:xfrm>
            <a:off x="4430682" y="309896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Glass Ceiling</a:t>
            </a:r>
            <a:endParaRPr lang="en-GB" sz="1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F5466E-B3B4-4FC2-B802-F8DA13CE1B3A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2749120" y="3814324"/>
            <a:ext cx="764174" cy="29768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8EC4CF-B52E-4252-8032-984337C96F0A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 flipV="1">
            <a:off x="2749120" y="3147346"/>
            <a:ext cx="764174" cy="66697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C8E16E-A047-4C08-B130-ED799C7845D8}"/>
              </a:ext>
            </a:extLst>
          </p:cNvPr>
          <p:cNvCxnSpPr>
            <a:cxnSpLocks/>
            <a:stCxn id="16" idx="3"/>
            <a:endCxn id="21" idx="1"/>
          </p:cNvCxnSpPr>
          <p:nvPr/>
        </p:nvCxnSpPr>
        <p:spPr>
          <a:xfrm flipV="1">
            <a:off x="3945308" y="1627383"/>
            <a:ext cx="2069125" cy="77706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35EB1B-6630-451C-9557-45348AE3CBDC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2749120" y="2404450"/>
            <a:ext cx="764173" cy="74289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2E05B5-CD9D-4F09-8981-9AA0D3C7D717}"/>
              </a:ext>
            </a:extLst>
          </p:cNvPr>
          <p:cNvCxnSpPr>
            <a:cxnSpLocks/>
            <a:stCxn id="16" idx="1"/>
            <a:endCxn id="12" idx="3"/>
          </p:cNvCxnSpPr>
          <p:nvPr/>
        </p:nvCxnSpPr>
        <p:spPr>
          <a:xfrm flipH="1" flipV="1">
            <a:off x="2749120" y="1819707"/>
            <a:ext cx="764173" cy="584743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5E89A9-AEE7-4FE5-B817-EED2A74CA341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3945309" y="3814324"/>
            <a:ext cx="817532" cy="3353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9F31E3-3323-4383-A6E3-6D442507E300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5195879" y="3814324"/>
            <a:ext cx="818555" cy="70842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666049E-777B-4F98-B305-10935989F938}"/>
              </a:ext>
            </a:extLst>
          </p:cNvPr>
          <p:cNvSpPr txBox="1"/>
          <p:nvPr/>
        </p:nvSpPr>
        <p:spPr>
          <a:xfrm>
            <a:off x="4398636" y="6416847"/>
            <a:ext cx="1899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/>
              <a:t>Possible Career Lattices</a:t>
            </a:r>
            <a:endParaRPr lang="en-GB" sz="1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0D1DAF-3176-48EA-8C9A-C6B25675B8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945309" y="3814324"/>
            <a:ext cx="818555" cy="71496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253B456-DE9B-49F5-9822-0245B7EA26EC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5195879" y="3140807"/>
            <a:ext cx="818555" cy="67351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28CA44-7807-425F-A084-C505725E6722}"/>
              </a:ext>
            </a:extLst>
          </p:cNvPr>
          <p:cNvCxnSpPr>
            <a:cxnSpLocks/>
            <a:stCxn id="20" idx="1"/>
            <a:endCxn id="16" idx="3"/>
          </p:cNvCxnSpPr>
          <p:nvPr/>
        </p:nvCxnSpPr>
        <p:spPr>
          <a:xfrm flipH="1" flipV="1">
            <a:off x="3945308" y="2404450"/>
            <a:ext cx="2069126" cy="73635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6D8224-D910-4B51-B43D-0C80671CEBB6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5195879" y="4522751"/>
            <a:ext cx="818555" cy="653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407C45-FAAA-4D85-9A78-89E16799F491}"/>
              </a:ext>
            </a:extLst>
          </p:cNvPr>
          <p:cNvCxnSpPr>
            <a:cxnSpLocks/>
            <a:stCxn id="17" idx="1"/>
            <a:endCxn id="13" idx="3"/>
          </p:cNvCxnSpPr>
          <p:nvPr/>
        </p:nvCxnSpPr>
        <p:spPr>
          <a:xfrm flipH="1">
            <a:off x="3945309" y="4529290"/>
            <a:ext cx="818555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4F3D6A-DF8E-41D7-9BE3-FA75421CCB67}"/>
              </a:ext>
            </a:extLst>
          </p:cNvPr>
          <p:cNvCxnSpPr>
            <a:cxnSpLocks/>
          </p:cNvCxnSpPr>
          <p:nvPr/>
        </p:nvCxnSpPr>
        <p:spPr>
          <a:xfrm>
            <a:off x="4461206" y="6322009"/>
            <a:ext cx="1469346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F62560-F1AB-4138-BAA4-CB1D03205073}"/>
              </a:ext>
            </a:extLst>
          </p:cNvPr>
          <p:cNvCxnSpPr>
            <a:cxnSpLocks/>
          </p:cNvCxnSpPr>
          <p:nvPr/>
        </p:nvCxnSpPr>
        <p:spPr>
          <a:xfrm flipV="1">
            <a:off x="2691972" y="6322009"/>
            <a:ext cx="101270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BD7595-B33A-4A53-8F88-B2C8A0395BCA}"/>
              </a:ext>
            </a:extLst>
          </p:cNvPr>
          <p:cNvCxnSpPr>
            <a:cxnSpLocks/>
            <a:stCxn id="17" idx="1"/>
            <a:endCxn id="14" idx="3"/>
          </p:cNvCxnSpPr>
          <p:nvPr/>
        </p:nvCxnSpPr>
        <p:spPr>
          <a:xfrm flipH="1" flipV="1">
            <a:off x="3945309" y="3814324"/>
            <a:ext cx="818555" cy="71496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/>
      <p:bldP spid="32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Career Lattice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If we understand the common elements between jobs (in stream A and B for example), a skills audit can extend beyond a person’s current role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This is not to be confused with assessments for qualifications (RPL trade tests etc). Instead, it is a means of articulating the skills requirements in a job that allows for employees to have more options in terms of personal career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Proposed Methodology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Phase 1: Capture Job Profiles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Base Technical Skills Requirements. This (and the specialist skills) may include a formal qualification, license and or experience.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Specialist Technical Skills Requirements.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Non-Technical Skills Requirements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Company Specific Requirements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endParaRPr lang="en-ZA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ZA" sz="1600" dirty="0">
                <a:solidFill>
                  <a:schemeClr val="tx2"/>
                </a:solidFill>
              </a:rPr>
              <a:t>This is an example of a competency framework. The final competency framework may differ.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Proposed Methodology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Phase 2: Establish Common Language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OFO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Common jobs titles within OFO Occupations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Proposed Methodology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Phase 3: Map Overlapping Roles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Phase 4: Career Pathing Tool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Project Outputs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The project will produce two core outputs: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1.	Catalogue of production jobs in the New Tyre Chamber. The jobs will be mapped to the OFO (which will make WSP submissions easier and more reliable) and articulated based on a common language.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2.	A prototype of the Career Pathing Tool will be developed as a proof of concept. It will not be a final ‘consumer ready’ tool but rather a simple application of the principle to demonstrate the feasibility of a more structured roll out.</a:t>
            </a:r>
          </a:p>
        </p:txBody>
      </p:sp>
    </p:spTree>
    <p:extLst>
      <p:ext uri="{BB962C8B-B14F-4D97-AF65-F5344CB8AC3E}">
        <p14:creationId xmlns:p14="http://schemas.microsoft.com/office/powerpoint/2010/main" val="16025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the problem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Ladders, Lattices and Paths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Methodology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 and Way forward</a:t>
            </a:r>
          </a:p>
        </p:txBody>
      </p:sp>
      <p:pic>
        <p:nvPicPr>
          <p:cNvPr id="5" name="Picture 4" descr="Image result for map you are here">
            <a:extLst>
              <a:ext uri="{FF2B5EF4-FFF2-40B4-BE49-F238E27FC236}">
                <a16:creationId xmlns:a16="http://schemas.microsoft.com/office/drawing/2014/main" id="{D9621ED7-DC9E-4748-A789-4968E249A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229449" cy="21998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295E875-39A4-4083-BC3A-0464E4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4175016"/>
            <a:ext cx="4318984" cy="1366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ZA" sz="2400" i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current proposed project defines the map, the skills audit marks: “You are here”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4D36E-4B6E-468A-A216-A232EC86D003}"/>
              </a:ext>
            </a:extLst>
          </p:cNvPr>
          <p:cNvSpPr txBox="1"/>
          <p:nvPr/>
        </p:nvSpPr>
        <p:spPr>
          <a:xfrm>
            <a:off x="395536" y="1988840"/>
            <a:ext cx="35283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Mapping Process First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Followed by Skills Audit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Questions?</a:t>
            </a:r>
          </a:p>
        </p:txBody>
      </p:sp>
      <p:pic>
        <p:nvPicPr>
          <p:cNvPr id="31746" name="Picture 2" descr="http://www.mondayisgood.com/wp-content/uploads/2012/07/Fotolia_37372284_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24836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288641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Understanding the Research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590E7-D6EE-4A26-925E-90A6BB71056F}"/>
              </a:ext>
            </a:extLst>
          </p:cNvPr>
          <p:cNvSpPr txBox="1"/>
          <p:nvPr/>
        </p:nvSpPr>
        <p:spPr>
          <a:xfrm>
            <a:off x="611560" y="170080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Need for Career-Pathing in production related occupations in the New </a:t>
            </a:r>
            <a:r>
              <a:rPr lang="en-US" sz="2800" dirty="0" err="1">
                <a:solidFill>
                  <a:schemeClr val="tx2"/>
                </a:solidFill>
              </a:rPr>
              <a:t>Tyre</a:t>
            </a:r>
            <a:r>
              <a:rPr lang="en-US" sz="2800" dirty="0">
                <a:solidFill>
                  <a:schemeClr val="tx2"/>
                </a:solidFill>
              </a:rPr>
              <a:t> Chamber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Agreement on that but “Career-Pathing” will mean different things based on perspective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3A0DC4-D2DB-4018-94A5-F82215817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884420" cy="3107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87D0B4-52C3-48F3-AEA9-0A6FF6A553A9}"/>
              </a:ext>
            </a:extLst>
          </p:cNvPr>
          <p:cNvSpPr txBox="1"/>
          <p:nvPr/>
        </p:nvSpPr>
        <p:spPr>
          <a:xfrm>
            <a:off x="395536" y="1988840"/>
            <a:ext cx="35283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Employee Perspective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Need a Skills Audit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63F92BA-E500-487A-A650-430B3EDD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Understanding the Research Problem</a:t>
            </a:r>
          </a:p>
        </p:txBody>
      </p:sp>
    </p:spTree>
    <p:extLst>
      <p:ext uri="{BB962C8B-B14F-4D97-AF65-F5344CB8AC3E}">
        <p14:creationId xmlns:p14="http://schemas.microsoft.com/office/powerpoint/2010/main" val="23075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387D0B4-52C3-48F3-AEA9-0A6FF6A553A9}"/>
              </a:ext>
            </a:extLst>
          </p:cNvPr>
          <p:cNvSpPr txBox="1"/>
          <p:nvPr/>
        </p:nvSpPr>
        <p:spPr>
          <a:xfrm>
            <a:off x="395536" y="1988840"/>
            <a:ext cx="35283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Employer / Sector  Perspective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Need a Mapping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F3971BC5-BAD9-4922-9674-27EB241F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5334957" cy="310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1E4AB74-EAC3-4060-B6EB-7F62E3DF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Understanding the Research Problem</a:t>
            </a:r>
          </a:p>
        </p:txBody>
      </p:sp>
    </p:spTree>
    <p:extLst>
      <p:ext uri="{BB962C8B-B14F-4D97-AF65-F5344CB8AC3E}">
        <p14:creationId xmlns:p14="http://schemas.microsoft.com/office/powerpoint/2010/main" val="9080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590E7-D6EE-4A26-925E-90A6BB71056F}"/>
              </a:ext>
            </a:extLst>
          </p:cNvPr>
          <p:cNvSpPr txBox="1"/>
          <p:nvPr/>
        </p:nvSpPr>
        <p:spPr>
          <a:xfrm>
            <a:off x="459180" y="1988840"/>
            <a:ext cx="7920880" cy="267765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chemeClr val="tx2"/>
                </a:solidFill>
              </a:rPr>
              <a:t>The purpose of this concept note / presentation is to unpack the two perspectives and propose a methodological way forward.</a:t>
            </a:r>
            <a:endParaRPr lang="en-US" i="1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8ED7DE1-91CC-4908-BDD0-0A0E466A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Understanding the Research Problem</a:t>
            </a:r>
          </a:p>
        </p:txBody>
      </p:sp>
    </p:spTree>
    <p:extLst>
      <p:ext uri="{BB962C8B-B14F-4D97-AF65-F5344CB8AC3E}">
        <p14:creationId xmlns:p14="http://schemas.microsoft.com/office/powerpoint/2010/main" val="34161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Employee’s Perspective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>
                <a:solidFill>
                  <a:schemeClr val="tx2"/>
                </a:solidFill>
              </a:rPr>
              <a:t>Which job would I like to progress into?</a:t>
            </a:r>
            <a:endParaRPr lang="en-GB" sz="2000" dirty="0">
              <a:solidFill>
                <a:schemeClr val="tx2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>
                <a:solidFill>
                  <a:schemeClr val="tx2"/>
                </a:solidFill>
              </a:rPr>
              <a:t>What are the skills and / or qualifications that are required to perform in that role?</a:t>
            </a:r>
            <a:endParaRPr lang="en-GB" sz="2000" dirty="0">
              <a:solidFill>
                <a:schemeClr val="tx2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>
                <a:solidFill>
                  <a:schemeClr val="tx2"/>
                </a:solidFill>
              </a:rPr>
              <a:t>What skills and / or qualifications do I have?</a:t>
            </a:r>
            <a:endParaRPr lang="en-GB" sz="2000" dirty="0">
              <a:solidFill>
                <a:schemeClr val="tx2"/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>
                <a:solidFill>
                  <a:schemeClr val="tx2"/>
                </a:solidFill>
              </a:rPr>
              <a:t>Identify the development that I would need in order to close the gap so that I would be a suitable candidate for that role.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5C017-D93C-46AB-B33B-67AA28AAE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276872"/>
            <a:ext cx="4884420" cy="31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Employee’s Perspective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Limited to the defined paths available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2A1CD2-A6C2-420A-A965-622AAEF1673D}"/>
              </a:ext>
            </a:extLst>
          </p:cNvPr>
          <p:cNvGrpSpPr/>
          <p:nvPr/>
        </p:nvGrpSpPr>
        <p:grpSpPr>
          <a:xfrm>
            <a:off x="2987824" y="2894966"/>
            <a:ext cx="3238702" cy="2838450"/>
            <a:chOff x="2987824" y="2894966"/>
            <a:chExt cx="3238702" cy="2838450"/>
          </a:xfrm>
        </p:grpSpPr>
        <p:pic>
          <p:nvPicPr>
            <p:cNvPr id="5" name="Picture 2" descr="https://watumishiwaneno.files.wordpress.com/2012/11/career-development.gif">
              <a:extLst>
                <a:ext uri="{FF2B5EF4-FFF2-40B4-BE49-F238E27FC236}">
                  <a16:creationId xmlns:a16="http://schemas.microsoft.com/office/drawing/2014/main" id="{BA9B7451-F4F0-4E08-A560-E687837FC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57"/>
            <a:stretch/>
          </p:blipFill>
          <p:spPr bwMode="auto">
            <a:xfrm>
              <a:off x="2987824" y="2894966"/>
              <a:ext cx="1333500" cy="283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AFB18C-3895-424E-AEF1-53CEFD1E648D}"/>
                </a:ext>
              </a:extLst>
            </p:cNvPr>
            <p:cNvSpPr txBox="1"/>
            <p:nvPr/>
          </p:nvSpPr>
          <p:spPr>
            <a:xfrm>
              <a:off x="4321324" y="5082785"/>
              <a:ext cx="1664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General Worker</a:t>
              </a:r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2DA40-A9B2-430D-8D01-C63D18C42C9E}"/>
                </a:ext>
              </a:extLst>
            </p:cNvPr>
            <p:cNvSpPr txBox="1"/>
            <p:nvPr/>
          </p:nvSpPr>
          <p:spPr>
            <a:xfrm>
              <a:off x="4321324" y="4530335"/>
              <a:ext cx="1905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Machine Operator</a:t>
              </a:r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631076-1EA4-4179-9FF4-E640B797E5FB}"/>
                </a:ext>
              </a:extLst>
            </p:cNvPr>
            <p:cNvSpPr txBox="1"/>
            <p:nvPr/>
          </p:nvSpPr>
          <p:spPr>
            <a:xfrm>
              <a:off x="4321324" y="4069444"/>
              <a:ext cx="1169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Technician</a:t>
              </a: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89DC86-ACE4-48D7-A727-298BEA0501C0}"/>
                </a:ext>
              </a:extLst>
            </p:cNvPr>
            <p:cNvSpPr txBox="1"/>
            <p:nvPr/>
          </p:nvSpPr>
          <p:spPr>
            <a:xfrm>
              <a:off x="4321324" y="3654333"/>
              <a:ext cx="138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Team Leader</a:t>
              </a:r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D5E56-3A27-4373-9FA2-CF263DAFCA2D}"/>
                </a:ext>
              </a:extLst>
            </p:cNvPr>
            <p:cNvSpPr txBox="1"/>
            <p:nvPr/>
          </p:nvSpPr>
          <p:spPr>
            <a:xfrm>
              <a:off x="4321324" y="3077446"/>
              <a:ext cx="1027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Manager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589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Ladders, Lattices and Paths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1763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Employee’s Perspective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tx2"/>
                </a:solidFill>
              </a:rPr>
              <a:t>It would be more desirable to have more options from which to plan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4" descr="Image result for career lattice">
            <a:extLst>
              <a:ext uri="{FF2B5EF4-FFF2-40B4-BE49-F238E27FC236}">
                <a16:creationId xmlns:a16="http://schemas.microsoft.com/office/drawing/2014/main" id="{72749598-ECC9-4736-8DD8-776B39FC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56" y="2953086"/>
            <a:ext cx="3093088" cy="30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74D1329197340A61CD8749EFCAC95" ma:contentTypeVersion="0" ma:contentTypeDescription="Create a new document." ma:contentTypeScope="" ma:versionID="78ab6c66b5b1997ffa512c2bc67491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D96D8-AF54-4BC1-BBEF-4A9541C8EEED}"/>
</file>

<file path=customXml/itemProps2.xml><?xml version="1.0" encoding="utf-8"?>
<ds:datastoreItem xmlns:ds="http://schemas.openxmlformats.org/officeDocument/2006/customXml" ds:itemID="{574DD617-5B32-4E5B-B116-D60532F67FDF}"/>
</file>

<file path=customXml/itemProps3.xml><?xml version="1.0" encoding="utf-8"?>
<ds:datastoreItem xmlns:ds="http://schemas.openxmlformats.org/officeDocument/2006/customXml" ds:itemID="{B6C4FCFA-EA4D-412F-A48D-6C78C4D1E8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597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CAREER-PATHING IN THE NEW TYRE CHAMBER</vt:lpstr>
      <vt:lpstr>Overview</vt:lpstr>
      <vt:lpstr>Understanding the Research Problem</vt:lpstr>
      <vt:lpstr>Understanding the Research Problem</vt:lpstr>
      <vt:lpstr>Understanding the Research Problem</vt:lpstr>
      <vt:lpstr>Understanding the Research Problem</vt:lpstr>
      <vt:lpstr>Ladders, Lattices and Paths</vt:lpstr>
      <vt:lpstr>Ladders, Lattices and Paths</vt:lpstr>
      <vt:lpstr>Ladders, Lattices and Paths</vt:lpstr>
      <vt:lpstr>Ladders, Lattices and Paths</vt:lpstr>
      <vt:lpstr>Ladders, Lattices and Paths</vt:lpstr>
      <vt:lpstr>Ladders, Lattices and Paths</vt:lpstr>
      <vt:lpstr>Ladders, Lattices and Paths</vt:lpstr>
      <vt:lpstr>Ladders, Lattices and Paths</vt:lpstr>
      <vt:lpstr>Ladders, Lattices and Paths</vt:lpstr>
      <vt:lpstr>Proposed Methodology</vt:lpstr>
      <vt:lpstr>Proposed Methodology</vt:lpstr>
      <vt:lpstr>Proposed Methodology</vt:lpstr>
      <vt:lpstr>Project Outputs</vt:lpstr>
      <vt:lpstr>Conclusion and Way forward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Training</dc:title>
  <dc:creator>Cuen</dc:creator>
  <cp:lastModifiedBy>Cuen Sharrock</cp:lastModifiedBy>
  <cp:revision>105</cp:revision>
  <dcterms:created xsi:type="dcterms:W3CDTF">2015-02-25T21:43:58Z</dcterms:created>
  <dcterms:modified xsi:type="dcterms:W3CDTF">2018-02-15T12:20:36Z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0x0101007BB74D1329197340A61CD8749EFCAC95</vt:lpwstr>
  </property>
</Properties>
</file>