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theme/theme1.xml" ContentType="application/vnd.openxmlformats-officedocument.theme+xml"/>
  <Override PartName="/ppt/theme/themeOverride3.xml" ContentType="application/vnd.openxmlformats-officedocument.themeOverrid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  <p:sldMasterId id="2147483780" r:id="rId2"/>
  </p:sldMasterIdLst>
  <p:sldIdLst>
    <p:sldId id="259" r:id="rId3"/>
    <p:sldId id="260" r:id="rId4"/>
    <p:sldId id="273" r:id="rId5"/>
    <p:sldId id="264" r:id="rId6"/>
    <p:sldId id="263" r:id="rId7"/>
    <p:sldId id="274" r:id="rId8"/>
    <p:sldId id="275" r:id="rId9"/>
    <p:sldId id="276" r:id="rId10"/>
  </p:sldIdLst>
  <p:sldSz cx="7589838" cy="4297363"/>
  <p:notesSz cx="6858000" cy="9144000"/>
  <p:defaultTextStyle>
    <a:defPPr>
      <a:defRPr lang="en-US"/>
    </a:defPPr>
    <a:lvl1pPr marL="0" algn="l" defTabSz="593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296675" algn="l" defTabSz="593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593347" algn="l" defTabSz="593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890022" algn="l" defTabSz="593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186697" algn="l" defTabSz="593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483369" algn="l" defTabSz="593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780044" algn="l" defTabSz="593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076718" algn="l" defTabSz="593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373391" algn="l" defTabSz="5933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354">
          <p15:clr>
            <a:srgbClr val="A4A3A4"/>
          </p15:clr>
        </p15:guide>
        <p15:guide id="4" pos="23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71"/>
    <p:restoredTop sz="94748" autoAdjust="0"/>
  </p:normalViewPr>
  <p:slideViewPr>
    <p:cSldViewPr snapToGrid="0" snapToObjects="1">
      <p:cViewPr varScale="1">
        <p:scale>
          <a:sx n="136" d="100"/>
          <a:sy n="136" d="100"/>
        </p:scale>
        <p:origin x="86" y="77"/>
      </p:cViewPr>
      <p:guideLst>
        <p:guide orient="horz" pos="1620"/>
        <p:guide pos="2880"/>
        <p:guide orient="horz" pos="1354"/>
        <p:guide pos="239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26" Type="http://schemas.openxmlformats.org/officeDocument/2006/relationships/customXml" Target="../customXml/item3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24" Type="http://schemas.openxmlformats.org/officeDocument/2006/relationships/customXml" Target="../customXml/item1.xml"/><Relationship Id="rId5" Type="http://schemas.openxmlformats.org/officeDocument/2006/relationships/slide" Target="slides/slide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8731" y="703296"/>
            <a:ext cx="5692378" cy="1496119"/>
          </a:xfrm>
        </p:spPr>
        <p:txBody>
          <a:bodyPr anchor="b"/>
          <a:lstStyle>
            <a:lvl1pPr algn="ctr">
              <a:defRPr sz="3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8731" y="2257112"/>
            <a:ext cx="5692378" cy="1037535"/>
          </a:xfrm>
        </p:spPr>
        <p:txBody>
          <a:bodyPr/>
          <a:lstStyle>
            <a:lvl1pPr marL="0" indent="0" algn="ctr">
              <a:buNone/>
              <a:defRPr sz="1500"/>
            </a:lvl1pPr>
            <a:lvl2pPr marL="285264" indent="0" algn="ctr">
              <a:buNone/>
              <a:defRPr sz="1300"/>
            </a:lvl2pPr>
            <a:lvl3pPr marL="570527" indent="0" algn="ctr">
              <a:buNone/>
              <a:defRPr sz="1100"/>
            </a:lvl3pPr>
            <a:lvl4pPr marL="855790" indent="0" algn="ctr">
              <a:buNone/>
              <a:defRPr sz="1000"/>
            </a:lvl4pPr>
            <a:lvl5pPr marL="1141053" indent="0" algn="ctr">
              <a:buNone/>
              <a:defRPr sz="1000"/>
            </a:lvl5pPr>
            <a:lvl6pPr marL="1426318" indent="0" algn="ctr">
              <a:buNone/>
              <a:defRPr sz="1000"/>
            </a:lvl6pPr>
            <a:lvl7pPr marL="1711580" indent="0" algn="ctr">
              <a:buNone/>
              <a:defRPr sz="1000"/>
            </a:lvl7pPr>
            <a:lvl8pPr marL="1996843" indent="0" algn="ctr">
              <a:buNone/>
              <a:defRPr sz="1000"/>
            </a:lvl8pPr>
            <a:lvl9pPr marL="2282107" indent="0" algn="ctr">
              <a:buNone/>
              <a:defRPr sz="1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63CA4-42CB-AA4A-9FAE-F706C47A890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9D6-A2AF-EB40-A7CE-F623886AC5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63CA4-42CB-AA4A-9FAE-F706C47A890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9D6-A2AF-EB40-A7CE-F623886AC5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849" y="1071357"/>
            <a:ext cx="6546236" cy="1787584"/>
          </a:xfrm>
        </p:spPr>
        <p:txBody>
          <a:bodyPr anchor="b"/>
          <a:lstStyle>
            <a:lvl1pPr>
              <a:defRPr sz="3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849" y="2875852"/>
            <a:ext cx="6546236" cy="940048"/>
          </a:xfrm>
        </p:spPr>
        <p:txBody>
          <a:bodyPr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28526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57052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85579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141053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426318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171158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1996843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282107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63CA4-42CB-AA4A-9FAE-F706C47A890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9D6-A2AF-EB40-A7CE-F623886AC5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1802" y="1143975"/>
            <a:ext cx="3225681" cy="27266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2356" y="1143975"/>
            <a:ext cx="3225681" cy="27266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63CA4-42CB-AA4A-9FAE-F706C47A890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9D6-A2AF-EB40-A7CE-F623886AC5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790" y="228795"/>
            <a:ext cx="6546236" cy="830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791" y="1053451"/>
            <a:ext cx="3210857" cy="516280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5264" indent="0">
              <a:buNone/>
              <a:defRPr sz="1300" b="1"/>
            </a:lvl2pPr>
            <a:lvl3pPr marL="570527" indent="0">
              <a:buNone/>
              <a:defRPr sz="1100" b="1"/>
            </a:lvl3pPr>
            <a:lvl4pPr marL="855790" indent="0">
              <a:buNone/>
              <a:defRPr sz="1000" b="1"/>
            </a:lvl4pPr>
            <a:lvl5pPr marL="1141053" indent="0">
              <a:buNone/>
              <a:defRPr sz="1000" b="1"/>
            </a:lvl5pPr>
            <a:lvl6pPr marL="1426318" indent="0">
              <a:buNone/>
              <a:defRPr sz="1000" b="1"/>
            </a:lvl6pPr>
            <a:lvl7pPr marL="1711580" indent="0">
              <a:buNone/>
              <a:defRPr sz="1000" b="1"/>
            </a:lvl7pPr>
            <a:lvl8pPr marL="1996843" indent="0">
              <a:buNone/>
              <a:defRPr sz="1000" b="1"/>
            </a:lvl8pPr>
            <a:lvl9pPr marL="2282107" indent="0">
              <a:buNone/>
              <a:defRPr sz="1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791" y="1569732"/>
            <a:ext cx="3210857" cy="2308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42357" y="1053451"/>
            <a:ext cx="3226670" cy="516280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5264" indent="0">
              <a:buNone/>
              <a:defRPr sz="1300" b="1"/>
            </a:lvl2pPr>
            <a:lvl3pPr marL="570527" indent="0">
              <a:buNone/>
              <a:defRPr sz="1100" b="1"/>
            </a:lvl3pPr>
            <a:lvl4pPr marL="855790" indent="0">
              <a:buNone/>
              <a:defRPr sz="1000" b="1"/>
            </a:lvl4pPr>
            <a:lvl5pPr marL="1141053" indent="0">
              <a:buNone/>
              <a:defRPr sz="1000" b="1"/>
            </a:lvl5pPr>
            <a:lvl6pPr marL="1426318" indent="0">
              <a:buNone/>
              <a:defRPr sz="1000" b="1"/>
            </a:lvl6pPr>
            <a:lvl7pPr marL="1711580" indent="0">
              <a:buNone/>
              <a:defRPr sz="1000" b="1"/>
            </a:lvl7pPr>
            <a:lvl8pPr marL="1996843" indent="0">
              <a:buNone/>
              <a:defRPr sz="1000" b="1"/>
            </a:lvl8pPr>
            <a:lvl9pPr marL="2282107" indent="0">
              <a:buNone/>
              <a:defRPr sz="1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42357" y="1569732"/>
            <a:ext cx="3226670" cy="2308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63CA4-42CB-AA4A-9FAE-F706C47A890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9D6-A2AF-EB40-A7CE-F623886AC5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63CA4-42CB-AA4A-9FAE-F706C47A890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9D6-A2AF-EB40-A7CE-F623886AC5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63CA4-42CB-AA4A-9FAE-F706C47A890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9D6-A2AF-EB40-A7CE-F623886AC5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791" y="286491"/>
            <a:ext cx="2447921" cy="1002718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6670" y="618741"/>
            <a:ext cx="3842356" cy="3053914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791" y="1289211"/>
            <a:ext cx="2447921" cy="2388419"/>
          </a:xfrm>
        </p:spPr>
        <p:txBody>
          <a:bodyPr/>
          <a:lstStyle>
            <a:lvl1pPr marL="0" indent="0">
              <a:buNone/>
              <a:defRPr sz="1000"/>
            </a:lvl1pPr>
            <a:lvl2pPr marL="285264" indent="0">
              <a:buNone/>
              <a:defRPr sz="900"/>
            </a:lvl2pPr>
            <a:lvl3pPr marL="570527" indent="0">
              <a:buNone/>
              <a:defRPr sz="700"/>
            </a:lvl3pPr>
            <a:lvl4pPr marL="855790" indent="0">
              <a:buNone/>
              <a:defRPr sz="600"/>
            </a:lvl4pPr>
            <a:lvl5pPr marL="1141053" indent="0">
              <a:buNone/>
              <a:defRPr sz="600"/>
            </a:lvl5pPr>
            <a:lvl6pPr marL="1426318" indent="0">
              <a:buNone/>
              <a:defRPr sz="600"/>
            </a:lvl6pPr>
            <a:lvl7pPr marL="1711580" indent="0">
              <a:buNone/>
              <a:defRPr sz="600"/>
            </a:lvl7pPr>
            <a:lvl8pPr marL="1996843" indent="0">
              <a:buNone/>
              <a:defRPr sz="600"/>
            </a:lvl8pPr>
            <a:lvl9pPr marL="2282107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63CA4-42CB-AA4A-9FAE-F706C47A890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9D6-A2AF-EB40-A7CE-F623886AC5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791" y="286491"/>
            <a:ext cx="2447921" cy="1002718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26670" y="618741"/>
            <a:ext cx="3842356" cy="3053914"/>
          </a:xfrm>
        </p:spPr>
        <p:txBody>
          <a:bodyPr anchor="t"/>
          <a:lstStyle>
            <a:lvl1pPr marL="0" indent="0">
              <a:buNone/>
              <a:defRPr sz="2000"/>
            </a:lvl1pPr>
            <a:lvl2pPr marL="285264" indent="0">
              <a:buNone/>
              <a:defRPr sz="1700"/>
            </a:lvl2pPr>
            <a:lvl3pPr marL="570527" indent="0">
              <a:buNone/>
              <a:defRPr sz="1500"/>
            </a:lvl3pPr>
            <a:lvl4pPr marL="855790" indent="0">
              <a:buNone/>
              <a:defRPr sz="1300"/>
            </a:lvl4pPr>
            <a:lvl5pPr marL="1141053" indent="0">
              <a:buNone/>
              <a:defRPr sz="1300"/>
            </a:lvl5pPr>
            <a:lvl6pPr marL="1426318" indent="0">
              <a:buNone/>
              <a:defRPr sz="1300"/>
            </a:lvl6pPr>
            <a:lvl7pPr marL="1711580" indent="0">
              <a:buNone/>
              <a:defRPr sz="1300"/>
            </a:lvl7pPr>
            <a:lvl8pPr marL="1996843" indent="0">
              <a:buNone/>
              <a:defRPr sz="1300"/>
            </a:lvl8pPr>
            <a:lvl9pPr marL="2282107" indent="0">
              <a:buNone/>
              <a:defRPr sz="13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791" y="1289211"/>
            <a:ext cx="2447921" cy="2388419"/>
          </a:xfrm>
        </p:spPr>
        <p:txBody>
          <a:bodyPr/>
          <a:lstStyle>
            <a:lvl1pPr marL="0" indent="0">
              <a:buNone/>
              <a:defRPr sz="1000"/>
            </a:lvl1pPr>
            <a:lvl2pPr marL="285264" indent="0">
              <a:buNone/>
              <a:defRPr sz="900"/>
            </a:lvl2pPr>
            <a:lvl3pPr marL="570527" indent="0">
              <a:buNone/>
              <a:defRPr sz="700"/>
            </a:lvl3pPr>
            <a:lvl4pPr marL="855790" indent="0">
              <a:buNone/>
              <a:defRPr sz="600"/>
            </a:lvl4pPr>
            <a:lvl5pPr marL="1141053" indent="0">
              <a:buNone/>
              <a:defRPr sz="600"/>
            </a:lvl5pPr>
            <a:lvl6pPr marL="1426318" indent="0">
              <a:buNone/>
              <a:defRPr sz="600"/>
            </a:lvl6pPr>
            <a:lvl7pPr marL="1711580" indent="0">
              <a:buNone/>
              <a:defRPr sz="600"/>
            </a:lvl7pPr>
            <a:lvl8pPr marL="1996843" indent="0">
              <a:buNone/>
              <a:defRPr sz="600"/>
            </a:lvl8pPr>
            <a:lvl9pPr marL="2282107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63CA4-42CB-AA4A-9FAE-F706C47A890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9D6-A2AF-EB40-A7CE-F623886AC5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63CA4-42CB-AA4A-9FAE-F706C47A890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9D6-A2AF-EB40-A7CE-F623886AC5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31479" y="228797"/>
            <a:ext cx="1636559" cy="3641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1802" y="228797"/>
            <a:ext cx="4814804" cy="3641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63CA4-42CB-AA4A-9FAE-F706C47A890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9D6-A2AF-EB40-A7CE-F623886AC5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10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1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238" y="3246902"/>
            <a:ext cx="6451362" cy="584919"/>
          </a:xfrm>
        </p:spPr>
        <p:txBody>
          <a:bodyPr anchor="b">
            <a:normAutofit/>
          </a:bodyPr>
          <a:lstStyle>
            <a:lvl1pPr algn="ctr">
              <a:defRPr sz="15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8476" y="3819878"/>
            <a:ext cx="5312887" cy="429736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285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0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5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41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26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115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9967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282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310160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1687" y="100478"/>
            <a:ext cx="4996645" cy="329266"/>
          </a:xfrm>
        </p:spPr>
        <p:txBody>
          <a:bodyPr/>
          <a:lstStyle>
            <a:lvl1pPr algn="l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1264974" y="684395"/>
            <a:ext cx="4300910" cy="3246896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0359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e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6698" y="811724"/>
            <a:ext cx="4996643" cy="3119567"/>
          </a:xfrm>
        </p:spPr>
        <p:txBody>
          <a:bodyPr>
            <a:normAutofit/>
          </a:bodyPr>
          <a:lstStyle>
            <a:lvl1pPr marL="106971" indent="-106971">
              <a:buFont typeface="Arial" pitchFamily="34" charset="0"/>
              <a:buChar char="•"/>
              <a:defRPr sz="15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392221" indent="-106971">
              <a:buFont typeface="Arial" pitchFamily="34" charset="0"/>
              <a:buChar char="•"/>
              <a:defRPr sz="1200">
                <a:solidFill>
                  <a:schemeClr val="accent2">
                    <a:lumMod val="60000"/>
                    <a:lumOff val="40000"/>
                  </a:schemeClr>
                </a:solidFill>
              </a:defRPr>
            </a:lvl2pPr>
            <a:lvl3pPr marL="677474" indent="-106971">
              <a:buFont typeface="Arial" pitchFamily="34" charset="0"/>
              <a:buChar char="•"/>
              <a:defRPr sz="1200">
                <a:solidFill>
                  <a:schemeClr val="accent2">
                    <a:lumMod val="60000"/>
                    <a:lumOff val="40000"/>
                  </a:schemeClr>
                </a:solidFill>
              </a:defRPr>
            </a:lvl3pPr>
            <a:lvl4pPr marL="962726" indent="-106971">
              <a:buFont typeface="Arial" pitchFamily="34" charset="0"/>
              <a:buChar char="•"/>
              <a:defRPr sz="1000">
                <a:solidFill>
                  <a:schemeClr val="accent2">
                    <a:lumMod val="60000"/>
                    <a:lumOff val="40000"/>
                  </a:schemeClr>
                </a:solidFill>
              </a:defRPr>
            </a:lvl4pPr>
            <a:lvl5pPr marL="1247977" indent="-106971">
              <a:buFont typeface="Arial" pitchFamily="34" charset="0"/>
              <a:buChar char="•"/>
              <a:defRPr sz="1000">
                <a:solidFill>
                  <a:schemeClr val="accent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71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ight Backgro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379492" y="3983025"/>
            <a:ext cx="1770962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3195" y="3983025"/>
            <a:ext cx="2403449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39384" y="3983025"/>
            <a:ext cx="1770962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466697" y="811724"/>
            <a:ext cx="4933395" cy="3119567"/>
          </a:xfrm>
        </p:spPr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77767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o S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379492" y="3983025"/>
            <a:ext cx="1770962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3195" y="3983025"/>
            <a:ext cx="2403449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39384" y="3983025"/>
            <a:ext cx="1770962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340201" y="811725"/>
            <a:ext cx="5123141" cy="3055903"/>
          </a:xfrm>
        </p:spPr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0775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3957" y="1306126"/>
            <a:ext cx="5882124" cy="853504"/>
          </a:xfrm>
        </p:spPr>
        <p:txBody>
          <a:bodyPr anchor="t"/>
          <a:lstStyle>
            <a:lvl1pPr algn="l">
              <a:defRPr sz="2500" b="0" cap="all">
                <a:solidFill>
                  <a:schemeClr val="bg1">
                    <a:lumMod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3957" y="366075"/>
            <a:ext cx="5882124" cy="940048"/>
          </a:xfrm>
        </p:spPr>
        <p:txBody>
          <a:bodyPr anchor="b"/>
          <a:lstStyle>
            <a:lvl1pPr marL="0" indent="0">
              <a:buNone/>
              <a:defRPr sz="1200">
                <a:solidFill>
                  <a:schemeClr val="bg1">
                    <a:lumMod val="10000"/>
                  </a:schemeClr>
                </a:solidFill>
              </a:defRPr>
            </a:lvl1pPr>
            <a:lvl2pPr marL="2852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570504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3pPr>
            <a:lvl4pPr marL="85575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14100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42626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71151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99676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28201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9124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23957" y="939053"/>
            <a:ext cx="1601232" cy="1909939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21416" y="939053"/>
            <a:ext cx="1601232" cy="1909939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73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40201" y="191000"/>
            <a:ext cx="3097967" cy="400888"/>
          </a:xfrm>
        </p:spPr>
        <p:txBody>
          <a:bodyPr anchor="b">
            <a:noAutofit/>
          </a:bodyPr>
          <a:lstStyle>
            <a:lvl1pPr marL="0" indent="0">
              <a:buNone/>
              <a:defRPr sz="1200" b="1"/>
            </a:lvl1pPr>
            <a:lvl2pPr marL="285251" indent="0">
              <a:buNone/>
              <a:defRPr sz="1200" b="1"/>
            </a:lvl2pPr>
            <a:lvl3pPr marL="570504" indent="0">
              <a:buNone/>
              <a:defRPr sz="1200" b="1"/>
            </a:lvl3pPr>
            <a:lvl4pPr marL="855757" indent="0">
              <a:buNone/>
              <a:defRPr sz="1000" b="1"/>
            </a:lvl4pPr>
            <a:lvl5pPr marL="1141008" indent="0">
              <a:buNone/>
              <a:defRPr sz="1000" b="1"/>
            </a:lvl5pPr>
            <a:lvl6pPr marL="1426261" indent="0">
              <a:buNone/>
              <a:defRPr sz="1000" b="1"/>
            </a:lvl6pPr>
            <a:lvl7pPr marL="1711511" indent="0">
              <a:buNone/>
              <a:defRPr sz="1000" b="1"/>
            </a:lvl7pPr>
            <a:lvl8pPr marL="1996762" indent="0">
              <a:buNone/>
              <a:defRPr sz="1000" b="1"/>
            </a:lvl8pPr>
            <a:lvl9pPr marL="2282013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40201" y="668487"/>
            <a:ext cx="3097967" cy="319914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92378" y="191000"/>
            <a:ext cx="3099184" cy="400888"/>
          </a:xfrm>
        </p:spPr>
        <p:txBody>
          <a:bodyPr anchor="b">
            <a:noAutofit/>
          </a:bodyPr>
          <a:lstStyle>
            <a:lvl1pPr marL="0" indent="0">
              <a:buNone/>
              <a:defRPr sz="1200" b="1"/>
            </a:lvl1pPr>
            <a:lvl2pPr marL="285251" indent="0">
              <a:buNone/>
              <a:defRPr sz="1200" b="1"/>
            </a:lvl2pPr>
            <a:lvl3pPr marL="570504" indent="0">
              <a:buNone/>
              <a:defRPr sz="1200" b="1"/>
            </a:lvl3pPr>
            <a:lvl4pPr marL="855757" indent="0">
              <a:buNone/>
              <a:defRPr sz="1000" b="1"/>
            </a:lvl4pPr>
            <a:lvl5pPr marL="1141008" indent="0">
              <a:buNone/>
              <a:defRPr sz="1000" b="1"/>
            </a:lvl5pPr>
            <a:lvl6pPr marL="1426261" indent="0">
              <a:buNone/>
              <a:defRPr sz="1000" b="1"/>
            </a:lvl6pPr>
            <a:lvl7pPr marL="1711511" indent="0">
              <a:buNone/>
              <a:defRPr sz="1000" b="1"/>
            </a:lvl7pPr>
            <a:lvl8pPr marL="1996762" indent="0">
              <a:buNone/>
              <a:defRPr sz="1000" b="1"/>
            </a:lvl8pPr>
            <a:lvl9pPr marL="2282013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92378" y="668487"/>
            <a:ext cx="3099184" cy="319914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16578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0648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9823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505" y="14707"/>
            <a:ext cx="4753256" cy="422773"/>
          </a:xfrm>
        </p:spPr>
        <p:txBody>
          <a:bodyPr anchor="ctr" anchorCtr="0"/>
          <a:lstStyle>
            <a:lvl1pPr algn="l">
              <a:defRPr sz="1200" b="1">
                <a:solidFill>
                  <a:schemeClr val="bg1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178" y="1074988"/>
            <a:ext cx="3288930" cy="2147391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2740" y="1130047"/>
            <a:ext cx="1897460" cy="2291927"/>
          </a:xfrm>
        </p:spPr>
        <p:txBody>
          <a:bodyPr anchor="ctr" anchorCtr="0"/>
          <a:lstStyle>
            <a:lvl1pPr marL="0" indent="0" algn="ctr">
              <a:buNone/>
              <a:defRPr sz="900">
                <a:solidFill>
                  <a:schemeClr val="bg1">
                    <a:lumMod val="90000"/>
                  </a:schemeClr>
                </a:solidFill>
              </a:defRPr>
            </a:lvl1pPr>
            <a:lvl2pPr marL="285251" indent="0">
              <a:buNone/>
              <a:defRPr sz="700"/>
            </a:lvl2pPr>
            <a:lvl3pPr marL="570504" indent="0">
              <a:buNone/>
              <a:defRPr sz="600"/>
            </a:lvl3pPr>
            <a:lvl4pPr marL="855757" indent="0">
              <a:buNone/>
              <a:defRPr sz="600"/>
            </a:lvl4pPr>
            <a:lvl5pPr marL="1141008" indent="0">
              <a:buNone/>
              <a:defRPr sz="600"/>
            </a:lvl5pPr>
            <a:lvl6pPr marL="1426261" indent="0">
              <a:buNone/>
              <a:defRPr sz="600"/>
            </a:lvl6pPr>
            <a:lvl7pPr marL="1711511" indent="0">
              <a:buNone/>
              <a:defRPr sz="600"/>
            </a:lvl7pPr>
            <a:lvl8pPr marL="1996762" indent="0">
              <a:buNone/>
              <a:defRPr sz="600"/>
            </a:lvl8pPr>
            <a:lvl9pPr marL="2282013" indent="0">
              <a:buNone/>
              <a:defRPr sz="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9405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195" y="3003185"/>
            <a:ext cx="4553903" cy="355130"/>
          </a:xfrm>
        </p:spPr>
        <p:txBody>
          <a:bodyPr anchor="b"/>
          <a:lstStyle>
            <a:lvl1pPr algn="l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66697" y="111413"/>
            <a:ext cx="4933395" cy="2801244"/>
          </a:xfrm>
        </p:spPr>
        <p:txBody>
          <a:bodyPr/>
          <a:lstStyle>
            <a:lvl1pPr marL="0" indent="0">
              <a:buNone/>
              <a:defRPr sz="2000"/>
            </a:lvl1pPr>
            <a:lvl2pPr marL="285251" indent="0">
              <a:buNone/>
              <a:defRPr sz="1700"/>
            </a:lvl2pPr>
            <a:lvl3pPr marL="570504" indent="0">
              <a:buNone/>
              <a:defRPr sz="1500"/>
            </a:lvl3pPr>
            <a:lvl4pPr marL="855757" indent="0">
              <a:buNone/>
              <a:defRPr sz="1200"/>
            </a:lvl4pPr>
            <a:lvl5pPr marL="1141008" indent="0">
              <a:buNone/>
              <a:defRPr sz="1200"/>
            </a:lvl5pPr>
            <a:lvl6pPr marL="1426261" indent="0">
              <a:buNone/>
              <a:defRPr sz="1200"/>
            </a:lvl6pPr>
            <a:lvl7pPr marL="1711511" indent="0">
              <a:buNone/>
              <a:defRPr sz="1200"/>
            </a:lvl7pPr>
            <a:lvl8pPr marL="1996762" indent="0">
              <a:buNone/>
              <a:defRPr sz="1200"/>
            </a:lvl8pPr>
            <a:lvl9pPr marL="2282013" indent="0">
              <a:buNone/>
              <a:defRPr sz="1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3195" y="3358319"/>
            <a:ext cx="4553903" cy="504343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>
                    <a:lumMod val="90000"/>
                  </a:schemeClr>
                </a:solidFill>
              </a:defRPr>
            </a:lvl1pPr>
            <a:lvl2pPr marL="285251" indent="0">
              <a:buNone/>
              <a:defRPr sz="700"/>
            </a:lvl2pPr>
            <a:lvl3pPr marL="570504" indent="0">
              <a:buNone/>
              <a:defRPr sz="600"/>
            </a:lvl3pPr>
            <a:lvl4pPr marL="855757" indent="0">
              <a:buNone/>
              <a:defRPr sz="600"/>
            </a:lvl4pPr>
            <a:lvl5pPr marL="1141008" indent="0">
              <a:buNone/>
              <a:defRPr sz="600"/>
            </a:lvl5pPr>
            <a:lvl6pPr marL="1426261" indent="0">
              <a:buNone/>
              <a:defRPr sz="600"/>
            </a:lvl6pPr>
            <a:lvl7pPr marL="1711511" indent="0">
              <a:buNone/>
              <a:defRPr sz="600"/>
            </a:lvl7pPr>
            <a:lvl8pPr marL="1996762" indent="0">
              <a:buNone/>
              <a:defRPr sz="600"/>
            </a:lvl8pPr>
            <a:lvl9pPr marL="2282013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6415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4558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88115" y="190999"/>
            <a:ext cx="822232" cy="366668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9493" y="172099"/>
            <a:ext cx="5945373" cy="366668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3661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1960708" y="891306"/>
            <a:ext cx="3858168" cy="525233"/>
          </a:xfrm>
        </p:spPr>
        <p:txBody>
          <a:bodyPr anchor="ctr">
            <a:normAutofit/>
          </a:bodyPr>
          <a:lstStyle>
            <a:lvl1pPr marL="35657" indent="0">
              <a:buFontTx/>
              <a:buNone/>
              <a:defRPr sz="1200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1960708" y="1416538"/>
            <a:ext cx="3858168" cy="525233"/>
          </a:xfrm>
        </p:spPr>
        <p:txBody>
          <a:bodyPr anchor="ctr">
            <a:normAutofit/>
          </a:bodyPr>
          <a:lstStyle>
            <a:lvl1pPr marL="35657" indent="0">
              <a:buFontTx/>
              <a:buNone/>
              <a:defRPr sz="1200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1960708" y="1941772"/>
            <a:ext cx="3858168" cy="525233"/>
          </a:xfrm>
        </p:spPr>
        <p:txBody>
          <a:bodyPr anchor="ctr">
            <a:normAutofit/>
          </a:bodyPr>
          <a:lstStyle>
            <a:lvl1pPr marL="35657" indent="0">
              <a:buFontTx/>
              <a:buNone/>
              <a:defRPr sz="1200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1960708" y="2467006"/>
            <a:ext cx="3858168" cy="525233"/>
          </a:xfrm>
        </p:spPr>
        <p:txBody>
          <a:bodyPr anchor="ctr">
            <a:normAutofit/>
          </a:bodyPr>
          <a:lstStyle>
            <a:lvl1pPr marL="35657" indent="0">
              <a:buFontTx/>
              <a:buNone/>
              <a:defRPr sz="1200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499" y="111419"/>
            <a:ext cx="5439386" cy="329266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23520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502633" y="1400201"/>
            <a:ext cx="1581216" cy="2467428"/>
          </a:xfrm>
        </p:spPr>
        <p:txBody>
          <a:bodyPr anchor="ctr" anchorCtr="0">
            <a:normAutofit/>
          </a:bodyPr>
          <a:lstStyle>
            <a:lvl1pPr marL="35657" indent="0" algn="ctr">
              <a:buFontTx/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2972687" y="1384712"/>
            <a:ext cx="1581216" cy="2492449"/>
          </a:xfrm>
        </p:spPr>
        <p:txBody>
          <a:bodyPr anchor="ctr" anchorCtr="0">
            <a:normAutofit/>
          </a:bodyPr>
          <a:lstStyle>
            <a:lvl1pPr marL="35657" indent="0" algn="ctr">
              <a:buFontTx/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42741" y="1400201"/>
            <a:ext cx="1581216" cy="2467428"/>
          </a:xfrm>
        </p:spPr>
        <p:txBody>
          <a:bodyPr anchor="ctr" anchorCtr="0">
            <a:normAutofit/>
          </a:bodyPr>
          <a:lstStyle>
            <a:lvl1pPr marL="35657" indent="0" algn="ctr">
              <a:buFontTx/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499" y="111419"/>
            <a:ext cx="5439386" cy="329266"/>
          </a:xfrm>
        </p:spPr>
        <p:txBody>
          <a:bodyPr/>
          <a:lstStyle>
            <a:lvl1pPr algn="l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8499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758984" y="190994"/>
            <a:ext cx="2719692" cy="1957688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3605173" y="190997"/>
            <a:ext cx="3731670" cy="1958386"/>
          </a:xfrm>
        </p:spPr>
        <p:txBody>
          <a:bodyPr anchor="ctr">
            <a:normAutofit/>
          </a:bodyPr>
          <a:lstStyle>
            <a:lvl1pPr>
              <a:defRPr sz="12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58984" y="2148682"/>
            <a:ext cx="2719692" cy="1909939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3478676" y="2148682"/>
            <a:ext cx="3858168" cy="1909939"/>
          </a:xfrm>
        </p:spPr>
        <p:txBody>
          <a:bodyPr anchor="ctr">
            <a:normAutofit/>
          </a:bodyPr>
          <a:lstStyle>
            <a:lvl1pPr>
              <a:defRPr sz="12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01143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593195" y="4737048"/>
            <a:ext cx="2403449" cy="228795"/>
          </a:xfrm>
        </p:spPr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F7291E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5439384" y="4737048"/>
            <a:ext cx="1770962" cy="228795"/>
          </a:xfrm>
        </p:spPr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fld id="{81582BD6-FC20-4557-852B-8433F8572D30}" type="slidenum">
              <a:rPr lang="en-US" smtClean="0">
                <a:solidFill>
                  <a:srgbClr val="F7291E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7291E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569243" y="-1400621"/>
            <a:ext cx="2087203" cy="1575700"/>
          </a:xfrm>
        </p:spPr>
        <p:txBody>
          <a:bodyPr/>
          <a:lstStyle>
            <a:lvl1pPr>
              <a:defRPr sz="1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2814563" y="-1400621"/>
            <a:ext cx="2087205" cy="1575700"/>
          </a:xfrm>
        </p:spPr>
        <p:txBody>
          <a:bodyPr/>
          <a:lstStyle>
            <a:lvl1pPr>
              <a:defRPr sz="1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5059890" y="-1400621"/>
            <a:ext cx="2087205" cy="1575700"/>
          </a:xfrm>
        </p:spPr>
        <p:txBody>
          <a:bodyPr/>
          <a:lstStyle>
            <a:lvl1pPr>
              <a:defRPr sz="1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9" y="111419"/>
            <a:ext cx="5439386" cy="329266"/>
          </a:xfrm>
        </p:spPr>
        <p:txBody>
          <a:bodyPr/>
          <a:lstStyle>
            <a:lvl1pPr algn="l"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60030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466698" y="111419"/>
            <a:ext cx="4996645" cy="329266"/>
          </a:xfrm>
        </p:spPr>
        <p:txBody>
          <a:bodyPr/>
          <a:lstStyle>
            <a:lvl1pPr algn="l">
              <a:defRPr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2466698" y="620730"/>
            <a:ext cx="4996643" cy="3246896"/>
          </a:xfrm>
        </p:spPr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650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Light Backgro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379492" y="3983025"/>
            <a:ext cx="1770962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3195" y="3983025"/>
            <a:ext cx="2403449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39384" y="3983025"/>
            <a:ext cx="1770962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466697" y="811724"/>
            <a:ext cx="4933395" cy="3119567"/>
          </a:xfrm>
        </p:spPr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40886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No S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379492" y="3983025"/>
            <a:ext cx="1770962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3195" y="3983025"/>
            <a:ext cx="2403449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39384" y="3983025"/>
            <a:ext cx="1770962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719690" y="811725"/>
            <a:ext cx="5123141" cy="3055903"/>
          </a:xfrm>
        </p:spPr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6441" y="238750"/>
            <a:ext cx="5439386" cy="329266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87231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40201" y="191000"/>
            <a:ext cx="3097967" cy="400888"/>
          </a:xfrm>
        </p:spPr>
        <p:txBody>
          <a:bodyPr anchor="b">
            <a:noAutofit/>
          </a:bodyPr>
          <a:lstStyle>
            <a:lvl1pPr marL="0" indent="0">
              <a:buNone/>
              <a:defRPr sz="1200" b="1"/>
            </a:lvl1pPr>
            <a:lvl2pPr marL="285251" indent="0">
              <a:buNone/>
              <a:defRPr sz="1200" b="1"/>
            </a:lvl2pPr>
            <a:lvl3pPr marL="570504" indent="0">
              <a:buNone/>
              <a:defRPr sz="1200" b="1"/>
            </a:lvl3pPr>
            <a:lvl4pPr marL="855757" indent="0">
              <a:buNone/>
              <a:defRPr sz="1000" b="1"/>
            </a:lvl4pPr>
            <a:lvl5pPr marL="1141008" indent="0">
              <a:buNone/>
              <a:defRPr sz="1000" b="1"/>
            </a:lvl5pPr>
            <a:lvl6pPr marL="1426261" indent="0">
              <a:buNone/>
              <a:defRPr sz="1000" b="1"/>
            </a:lvl6pPr>
            <a:lvl7pPr marL="1711511" indent="0">
              <a:buNone/>
              <a:defRPr sz="1000" b="1"/>
            </a:lvl7pPr>
            <a:lvl8pPr marL="1996762" indent="0">
              <a:buNone/>
              <a:defRPr sz="1000" b="1"/>
            </a:lvl8pPr>
            <a:lvl9pPr marL="2282013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40201" y="668487"/>
            <a:ext cx="3097967" cy="319914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92378" y="191000"/>
            <a:ext cx="3099184" cy="400888"/>
          </a:xfrm>
        </p:spPr>
        <p:txBody>
          <a:bodyPr anchor="b">
            <a:noAutofit/>
          </a:bodyPr>
          <a:lstStyle>
            <a:lvl1pPr marL="0" indent="0">
              <a:buNone/>
              <a:defRPr sz="1200" b="1"/>
            </a:lvl1pPr>
            <a:lvl2pPr marL="285251" indent="0">
              <a:buNone/>
              <a:defRPr sz="1200" b="1"/>
            </a:lvl2pPr>
            <a:lvl3pPr marL="570504" indent="0">
              <a:buNone/>
              <a:defRPr sz="1200" b="1"/>
            </a:lvl3pPr>
            <a:lvl4pPr marL="855757" indent="0">
              <a:buNone/>
              <a:defRPr sz="1000" b="1"/>
            </a:lvl4pPr>
            <a:lvl5pPr marL="1141008" indent="0">
              <a:buNone/>
              <a:defRPr sz="1000" b="1"/>
            </a:lvl5pPr>
            <a:lvl6pPr marL="1426261" indent="0">
              <a:buNone/>
              <a:defRPr sz="1000" b="1"/>
            </a:lvl6pPr>
            <a:lvl7pPr marL="1711511" indent="0">
              <a:buNone/>
              <a:defRPr sz="1000" b="1"/>
            </a:lvl7pPr>
            <a:lvl8pPr marL="1996762" indent="0">
              <a:buNone/>
              <a:defRPr sz="1000" b="1"/>
            </a:lvl8pPr>
            <a:lvl9pPr marL="2282013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92378" y="668487"/>
            <a:ext cx="3099184" cy="319914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86415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1960708" y="891306"/>
            <a:ext cx="3858168" cy="525233"/>
          </a:xfrm>
        </p:spPr>
        <p:txBody>
          <a:bodyPr anchor="ctr">
            <a:normAutofit/>
          </a:bodyPr>
          <a:lstStyle>
            <a:lvl1pPr marL="35657" indent="0">
              <a:buFontTx/>
              <a:buNone/>
              <a:defRPr sz="1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1960708" y="1416538"/>
            <a:ext cx="3858168" cy="525233"/>
          </a:xfrm>
        </p:spPr>
        <p:txBody>
          <a:bodyPr anchor="ctr">
            <a:normAutofit/>
          </a:bodyPr>
          <a:lstStyle>
            <a:lvl1pPr marL="35657" indent="0">
              <a:buFontTx/>
              <a:buNone/>
              <a:defRPr sz="1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1960708" y="1941772"/>
            <a:ext cx="3858168" cy="525233"/>
          </a:xfrm>
        </p:spPr>
        <p:txBody>
          <a:bodyPr anchor="ctr">
            <a:normAutofit/>
          </a:bodyPr>
          <a:lstStyle>
            <a:lvl1pPr marL="35657" indent="0">
              <a:buFontTx/>
              <a:buNone/>
              <a:defRPr sz="1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1960708" y="2467006"/>
            <a:ext cx="3858168" cy="525233"/>
          </a:xfrm>
        </p:spPr>
        <p:txBody>
          <a:bodyPr anchor="ctr">
            <a:normAutofit/>
          </a:bodyPr>
          <a:lstStyle>
            <a:lvl1pPr marL="35657" indent="0">
              <a:buFontTx/>
              <a:buNone/>
              <a:defRPr sz="1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32524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758984" y="190994"/>
            <a:ext cx="2719692" cy="1957688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3605173" y="190997"/>
            <a:ext cx="3731670" cy="1958386"/>
          </a:xfrm>
        </p:spPr>
        <p:txBody>
          <a:bodyPr anchor="ctr">
            <a:normAutofit/>
          </a:bodyPr>
          <a:lstStyle>
            <a:lvl1pPr>
              <a:defRPr sz="12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58984" y="2148682"/>
            <a:ext cx="2719692" cy="1909939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3478676" y="2148682"/>
            <a:ext cx="3858168" cy="1909939"/>
          </a:xfrm>
        </p:spPr>
        <p:txBody>
          <a:bodyPr anchor="ctr">
            <a:normAutofit/>
          </a:bodyPr>
          <a:lstStyle>
            <a:lvl1pPr>
              <a:defRPr sz="12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5234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593195" y="4737048"/>
            <a:ext cx="2403449" cy="22879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5439384" y="4737048"/>
            <a:ext cx="1770962" cy="228795"/>
          </a:xfrm>
        </p:spPr>
        <p:txBody>
          <a:bodyPr/>
          <a:lstStyle/>
          <a:p>
            <a:fld id="{81582BD6-FC20-4557-852B-8433F8572D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316249" y="2021361"/>
            <a:ext cx="2087203" cy="2100932"/>
          </a:xfrm>
        </p:spPr>
        <p:txBody>
          <a:bodyPr lIns="228203" tIns="0" rIns="152135">
            <a:normAutofit/>
          </a:bodyPr>
          <a:lstStyle>
            <a:lvl1pPr>
              <a:lnSpc>
                <a:spcPts val="1248"/>
              </a:lnSpc>
              <a:defRPr sz="12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2561573" y="2021361"/>
            <a:ext cx="2087203" cy="2100932"/>
          </a:xfrm>
        </p:spPr>
        <p:txBody>
          <a:bodyPr lIns="228203" tIns="0" rIns="152135">
            <a:normAutofit/>
          </a:bodyPr>
          <a:lstStyle>
            <a:lvl1pPr>
              <a:lnSpc>
                <a:spcPts val="1248"/>
              </a:lnSpc>
              <a:defRPr sz="12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06898" y="2021361"/>
            <a:ext cx="2087203" cy="2100932"/>
          </a:xfrm>
        </p:spPr>
        <p:txBody>
          <a:bodyPr lIns="228203" tIns="0" rIns="152135">
            <a:normAutofit/>
          </a:bodyPr>
          <a:lstStyle>
            <a:lvl1pPr>
              <a:lnSpc>
                <a:spcPts val="1248"/>
              </a:lnSpc>
              <a:defRPr sz="12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316249" y="445653"/>
            <a:ext cx="2087203" cy="1575700"/>
          </a:xfrm>
        </p:spPr>
        <p:txBody>
          <a:bodyPr/>
          <a:lstStyle>
            <a:lvl1pPr>
              <a:defRPr sz="1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2561568" y="445653"/>
            <a:ext cx="2087205" cy="1575700"/>
          </a:xfrm>
        </p:spPr>
        <p:txBody>
          <a:bodyPr/>
          <a:lstStyle>
            <a:lvl1pPr>
              <a:defRPr sz="1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4806895" y="445653"/>
            <a:ext cx="2087205" cy="1575700"/>
          </a:xfrm>
        </p:spPr>
        <p:txBody>
          <a:bodyPr/>
          <a:lstStyle>
            <a:lvl1pPr>
              <a:defRPr sz="1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499" y="111419"/>
            <a:ext cx="5439386" cy="329266"/>
          </a:xfrm>
        </p:spPr>
        <p:txBody>
          <a:bodyPr/>
          <a:lstStyle>
            <a:lvl1pPr algn="l"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0961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802" y="228795"/>
            <a:ext cx="6546236" cy="830625"/>
          </a:xfrm>
          <a:prstGeom prst="rect">
            <a:avLst/>
          </a:prstGeom>
        </p:spPr>
        <p:txBody>
          <a:bodyPr vert="horz" lIns="76071" tIns="38035" rIns="76071" bIns="38035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802" y="1143975"/>
            <a:ext cx="6546236" cy="2726638"/>
          </a:xfrm>
          <a:prstGeom prst="rect">
            <a:avLst/>
          </a:prstGeom>
        </p:spPr>
        <p:txBody>
          <a:bodyPr vert="horz" lIns="76071" tIns="38035" rIns="76071" bIns="3803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1803" y="3983020"/>
            <a:ext cx="1707714" cy="228795"/>
          </a:xfrm>
          <a:prstGeom prst="rect">
            <a:avLst/>
          </a:prstGeom>
        </p:spPr>
        <p:txBody>
          <a:bodyPr vert="horz" lIns="76071" tIns="38035" rIns="76071" bIns="38035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63CA4-42CB-AA4A-9FAE-F706C47A8902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4134" y="3983020"/>
            <a:ext cx="2561570" cy="228795"/>
          </a:xfrm>
          <a:prstGeom prst="rect">
            <a:avLst/>
          </a:prstGeom>
        </p:spPr>
        <p:txBody>
          <a:bodyPr vert="horz" lIns="76071" tIns="38035" rIns="76071" bIns="38035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60324" y="3983020"/>
            <a:ext cx="1707714" cy="228795"/>
          </a:xfrm>
          <a:prstGeom prst="rect">
            <a:avLst/>
          </a:prstGeom>
        </p:spPr>
        <p:txBody>
          <a:bodyPr vert="horz" lIns="76071" tIns="38035" rIns="76071" bIns="38035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849D6-A2AF-EB40-A7CE-F623886AC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2487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570527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2631" indent="-142631" algn="l" defTabSz="570527" rtl="0" eaLnBrk="1" latinLnBrk="0" hangingPunct="1">
        <a:lnSpc>
          <a:spcPct val="90000"/>
        </a:lnSpc>
        <a:spcBef>
          <a:spcPts val="624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7896" indent="-142631" algn="l" defTabSz="570527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13158" indent="-142631" algn="l" defTabSz="570527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98422" indent="-142631" algn="l" defTabSz="570527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3685" indent="-142631" algn="l" defTabSz="570527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568949" indent="-142631" algn="l" defTabSz="570527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854211" indent="-142631" algn="l" defTabSz="570527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139476" indent="-142631" algn="l" defTabSz="570527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424738" indent="-142631" algn="l" defTabSz="570527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0527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5264" algn="l" defTabSz="570527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0527" algn="l" defTabSz="570527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55790" algn="l" defTabSz="570527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41053" algn="l" defTabSz="570527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26318" algn="l" defTabSz="570527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11580" algn="l" defTabSz="570527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96843" algn="l" defTabSz="570527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82107" algn="l" defTabSz="570527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tx1">
                <a:lumMod val="95000"/>
                <a:lumOff val="5000"/>
              </a:schemeClr>
            </a:gs>
            <a:gs pos="82000">
              <a:schemeClr val="tx1">
                <a:lumMod val="85000"/>
                <a:lumOff val="15000"/>
              </a:schemeClr>
            </a:gs>
            <a:gs pos="99167">
              <a:schemeClr val="tx1">
                <a:lumMod val="95000"/>
                <a:lumOff val="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870146" y="2403340"/>
            <a:ext cx="7906081" cy="439286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052" tIns="28528" rIns="57052" bIns="28528" rtlCol="0" anchor="ctr"/>
          <a:lstStyle/>
          <a:p>
            <a:pPr algn="ctr" defTabSz="570504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9492" y="3983025"/>
            <a:ext cx="1770962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0504"/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570504"/>
              <a:t>2/15/2018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3195" y="3983025"/>
            <a:ext cx="2403449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050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39384" y="3983025"/>
            <a:ext cx="1770962" cy="228795"/>
          </a:xfrm>
          <a:prstGeom prst="rect">
            <a:avLst/>
          </a:prstGeom>
        </p:spPr>
        <p:txBody>
          <a:bodyPr vert="horz" lIns="76069" tIns="38034" rIns="76069" bIns="3803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0504"/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57050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3195" y="620730"/>
            <a:ext cx="4680400" cy="3246896"/>
          </a:xfrm>
          <a:prstGeom prst="rect">
            <a:avLst/>
          </a:prstGeom>
        </p:spPr>
        <p:txBody>
          <a:bodyPr vert="horz" lIns="76069" tIns="38034" rIns="76069" bIns="38034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4211" y="111419"/>
            <a:ext cx="5439386" cy="329266"/>
          </a:xfrm>
          <a:prstGeom prst="rect">
            <a:avLst/>
          </a:prstGeom>
        </p:spPr>
        <p:txBody>
          <a:bodyPr vert="horz" lIns="76069" tIns="38034" rIns="76069" bIns="38034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246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  <p:sldLayoutId id="2147483802" r:id="rId22"/>
    <p:sldLayoutId id="2147483803" r:id="rId23"/>
    <p:sldLayoutId id="2147483804" r:id="rId24"/>
    <p:sldLayoutId id="2147483805" r:id="rId25"/>
  </p:sldLayoutIdLst>
  <p:txStyles>
    <p:titleStyle>
      <a:lvl1pPr algn="r" defTabSz="570504" rtl="0" eaLnBrk="1" latinLnBrk="0" hangingPunct="1">
        <a:spcBef>
          <a:spcPct val="0"/>
        </a:spcBef>
        <a:buNone/>
        <a:defRPr sz="17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570504" rtl="0" eaLnBrk="1" latinLnBrk="0" hangingPunct="1">
        <a:spcBef>
          <a:spcPct val="20000"/>
        </a:spcBef>
        <a:buFontTx/>
        <a:buNone/>
        <a:defRPr sz="1500" kern="1200">
          <a:solidFill>
            <a:schemeClr val="bg1">
              <a:lumMod val="10000"/>
            </a:schemeClr>
          </a:solidFill>
          <a:latin typeface="+mn-lt"/>
          <a:ea typeface="+mn-ea"/>
          <a:cs typeface="+mn-cs"/>
        </a:defRPr>
      </a:lvl1pPr>
      <a:lvl2pPr marL="0" indent="0" algn="l" defTabSz="570504" rtl="0" eaLnBrk="1" latinLnBrk="0" hangingPunct="1">
        <a:spcBef>
          <a:spcPct val="20000"/>
        </a:spcBef>
        <a:buFontTx/>
        <a:buNone/>
        <a:defRPr sz="1500" kern="1200">
          <a:solidFill>
            <a:schemeClr val="bg1">
              <a:lumMod val="10000"/>
            </a:schemeClr>
          </a:solidFill>
          <a:latin typeface="+mn-lt"/>
          <a:ea typeface="+mn-ea"/>
          <a:cs typeface="+mn-cs"/>
        </a:defRPr>
      </a:lvl2pPr>
      <a:lvl3pPr marL="0" indent="0" algn="l" defTabSz="570504" rtl="0" eaLnBrk="1" latinLnBrk="0" hangingPunct="1">
        <a:spcBef>
          <a:spcPct val="20000"/>
        </a:spcBef>
        <a:buFontTx/>
        <a:buNone/>
        <a:defRPr sz="1500" kern="1200">
          <a:solidFill>
            <a:schemeClr val="bg1">
              <a:lumMod val="10000"/>
            </a:schemeClr>
          </a:solidFill>
          <a:latin typeface="+mn-lt"/>
          <a:ea typeface="+mn-ea"/>
          <a:cs typeface="+mn-cs"/>
        </a:defRPr>
      </a:lvl3pPr>
      <a:lvl4pPr marL="0" indent="0" algn="l" defTabSz="570504" rtl="0" eaLnBrk="1" latinLnBrk="0" hangingPunct="1">
        <a:spcBef>
          <a:spcPct val="20000"/>
        </a:spcBef>
        <a:buFontTx/>
        <a:buNone/>
        <a:defRPr sz="1500" kern="1200">
          <a:solidFill>
            <a:schemeClr val="bg1">
              <a:lumMod val="10000"/>
            </a:schemeClr>
          </a:solidFill>
          <a:latin typeface="+mn-lt"/>
          <a:ea typeface="+mn-ea"/>
          <a:cs typeface="+mn-cs"/>
        </a:defRPr>
      </a:lvl4pPr>
      <a:lvl5pPr marL="0" indent="0" algn="l" defTabSz="570504" rtl="0" eaLnBrk="1" latinLnBrk="0" hangingPunct="1">
        <a:spcBef>
          <a:spcPct val="20000"/>
        </a:spcBef>
        <a:buFontTx/>
        <a:buNone/>
        <a:defRPr sz="1500" kern="1200">
          <a:solidFill>
            <a:schemeClr val="bg1">
              <a:lumMod val="10000"/>
            </a:schemeClr>
          </a:solidFill>
          <a:latin typeface="+mn-lt"/>
          <a:ea typeface="+mn-ea"/>
          <a:cs typeface="+mn-cs"/>
        </a:defRPr>
      </a:lvl5pPr>
      <a:lvl6pPr marL="1568885" indent="-142626" algn="l" defTabSz="570504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54138" indent="-142626" algn="l" defTabSz="570504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9389" indent="-142626" algn="l" defTabSz="570504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24642" indent="-142626" algn="l" defTabSz="570504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050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85251" algn="l" defTabSz="57050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70504" algn="l" defTabSz="57050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55757" algn="l" defTabSz="57050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1008" algn="l" defTabSz="57050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426261" algn="l" defTabSz="57050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11511" algn="l" defTabSz="57050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996762" algn="l" defTabSz="57050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282013" algn="l" defTabSz="57050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75000">
              <a:schemeClr val="bg2">
                <a:lumMod val="20000"/>
                <a:lumOff val="8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6740" y="1386184"/>
            <a:ext cx="6463099" cy="2307678"/>
          </a:xfrm>
          <a:prstGeom prst="rect">
            <a:avLst/>
          </a:prstGeom>
          <a:solidFill>
            <a:schemeClr val="bg2">
              <a:lumMod val="60000"/>
              <a:lumOff val="4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71" tIns="38035" rIns="76071" bIns="38035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 flipH="1">
            <a:off x="374204" y="1398164"/>
            <a:ext cx="266035" cy="2014462"/>
          </a:xfrm>
          <a:prstGeom prst="rect">
            <a:avLst/>
          </a:prstGeom>
          <a:solidFill>
            <a:schemeClr val="bg2">
              <a:lumMod val="60000"/>
              <a:lumOff val="4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71" tIns="38035" rIns="76071" bIns="38035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 flipH="1">
            <a:off x="740066" y="1398165"/>
            <a:ext cx="266035" cy="2131405"/>
          </a:xfrm>
          <a:prstGeom prst="rect">
            <a:avLst/>
          </a:prstGeom>
          <a:solidFill>
            <a:schemeClr val="bg2">
              <a:lumMod val="60000"/>
              <a:lumOff val="4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71" tIns="38035" rIns="76071" bIns="38035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 flipH="1">
            <a:off x="-10510" y="1398163"/>
            <a:ext cx="266035" cy="1709945"/>
          </a:xfrm>
          <a:prstGeom prst="rect">
            <a:avLst/>
          </a:prstGeom>
          <a:solidFill>
            <a:schemeClr val="bg2">
              <a:lumMod val="60000"/>
              <a:lumOff val="4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71" tIns="38035" rIns="76071" bIns="38035" rtlCol="0" anchor="ctr">
            <a:normAutofit/>
          </a:bodyPr>
          <a:lstStyle/>
          <a:p>
            <a:pPr algn="ctr"/>
            <a:endParaRPr lang="en-US"/>
          </a:p>
        </p:txBody>
      </p:sp>
      <p:grpSp>
        <p:nvGrpSpPr>
          <p:cNvPr id="18" name="Groop"/>
          <p:cNvGrpSpPr/>
          <p:nvPr/>
        </p:nvGrpSpPr>
        <p:grpSpPr>
          <a:xfrm>
            <a:off x="1849816" y="2428738"/>
            <a:ext cx="1189219" cy="1938557"/>
            <a:chOff x="2228601" y="2906947"/>
            <a:chExt cx="1432734" cy="2320253"/>
          </a:xfrm>
        </p:grpSpPr>
        <p:grpSp>
          <p:nvGrpSpPr>
            <p:cNvPr id="3" name="Group 2"/>
            <p:cNvGrpSpPr/>
            <p:nvPr/>
          </p:nvGrpSpPr>
          <p:grpSpPr>
            <a:xfrm>
              <a:off x="2228601" y="2906947"/>
              <a:ext cx="1432734" cy="1177613"/>
              <a:chOff x="2228601" y="2906947"/>
              <a:chExt cx="1432734" cy="1177613"/>
            </a:xfrm>
          </p:grpSpPr>
          <p:sp>
            <p:nvSpPr>
              <p:cNvPr id="20" name="Freeform 19"/>
              <p:cNvSpPr>
                <a:spLocks noChangeArrowheads="1"/>
              </p:cNvSpPr>
              <p:nvPr/>
            </p:nvSpPr>
            <p:spPr bwMode="auto">
              <a:xfrm>
                <a:off x="2344863" y="2994161"/>
                <a:ext cx="1293812" cy="1090399"/>
              </a:xfrm>
              <a:custGeom>
                <a:avLst/>
                <a:gdLst>
                  <a:gd name="T0" fmla="*/ 3594 w 3595"/>
                  <a:gd name="T1" fmla="*/ 0 h 3595"/>
                  <a:gd name="T2" fmla="*/ 0 w 3595"/>
                  <a:gd name="T3" fmla="*/ 0 h 3595"/>
                  <a:gd name="T4" fmla="*/ 0 w 3595"/>
                  <a:gd name="T5" fmla="*/ 3594 h 3595"/>
                  <a:gd name="T6" fmla="*/ 3594 w 3595"/>
                  <a:gd name="T7" fmla="*/ 3594 h 3595"/>
                  <a:gd name="T8" fmla="*/ 3594 w 3595"/>
                  <a:gd name="T9" fmla="*/ 0 h 3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95" h="3595">
                    <a:moveTo>
                      <a:pt x="3594" y="0"/>
                    </a:moveTo>
                    <a:lnTo>
                      <a:pt x="0" y="0"/>
                    </a:lnTo>
                    <a:lnTo>
                      <a:pt x="0" y="3594"/>
                    </a:lnTo>
                    <a:lnTo>
                      <a:pt x="3594" y="3594"/>
                    </a:lnTo>
                    <a:lnTo>
                      <a:pt x="3594" y="0"/>
                    </a:ln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ffectLst>
                <a:outerShdw blurRad="50800" dist="368300" dir="2700000" algn="ctr" rotWithShape="0">
                  <a:srgbClr val="000000">
                    <a:alpha val="8000"/>
                  </a:srgbClr>
                </a:outerShdw>
              </a:effectLst>
              <a:extLst/>
            </p:spPr>
            <p:txBody>
              <a:bodyPr wrap="none" anchor="ctr"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2228601" y="2906947"/>
                <a:ext cx="1432734" cy="133197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lumMod val="0"/>
                      <a:lumOff val="100000"/>
                    </a:schemeClr>
                  </a:gs>
                  <a:gs pos="35000">
                    <a:schemeClr val="accent2">
                      <a:lumMod val="0"/>
                      <a:lumOff val="100000"/>
                    </a:schemeClr>
                  </a:gs>
                  <a:gs pos="100000">
                    <a:schemeClr val="accent2">
                      <a:lumMod val="38000"/>
                      <a:lumOff val="62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25000" lnSpcReduction="20000"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2344863" y="4084560"/>
              <a:ext cx="1293812" cy="114264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3DC76189-046A-4567-9BB0-813F99872974}"/>
              </a:ext>
            </a:extLst>
          </p:cNvPr>
          <p:cNvGrpSpPr/>
          <p:nvPr/>
        </p:nvGrpSpPr>
        <p:grpSpPr>
          <a:xfrm>
            <a:off x="2965458" y="2004973"/>
            <a:ext cx="1189219" cy="1986533"/>
            <a:chOff x="3572690" y="2399745"/>
            <a:chExt cx="1432734" cy="2377675"/>
          </a:xfrm>
        </p:grpSpPr>
        <p:grpSp>
          <p:nvGrpSpPr>
            <p:cNvPr id="4" name="Group 3"/>
            <p:cNvGrpSpPr/>
            <p:nvPr/>
          </p:nvGrpSpPr>
          <p:grpSpPr>
            <a:xfrm>
              <a:off x="3572690" y="2399745"/>
              <a:ext cx="1432734" cy="1167290"/>
              <a:chOff x="3572690" y="2399745"/>
              <a:chExt cx="1432734" cy="1167290"/>
            </a:xfrm>
          </p:grpSpPr>
          <p:sp>
            <p:nvSpPr>
              <p:cNvPr id="21" name="Freeform 20"/>
              <p:cNvSpPr>
                <a:spLocks noChangeArrowheads="1"/>
              </p:cNvSpPr>
              <p:nvPr/>
            </p:nvSpPr>
            <p:spPr bwMode="auto">
              <a:xfrm>
                <a:off x="3695237" y="2476636"/>
                <a:ext cx="1282700" cy="1090399"/>
              </a:xfrm>
              <a:custGeom>
                <a:avLst/>
                <a:gdLst>
                  <a:gd name="T0" fmla="*/ 3563 w 3564"/>
                  <a:gd name="T1" fmla="*/ 0 h 3595"/>
                  <a:gd name="T2" fmla="*/ 0 w 3564"/>
                  <a:gd name="T3" fmla="*/ 0 h 3595"/>
                  <a:gd name="T4" fmla="*/ 0 w 3564"/>
                  <a:gd name="T5" fmla="*/ 3594 h 3595"/>
                  <a:gd name="T6" fmla="*/ 3563 w 3564"/>
                  <a:gd name="T7" fmla="*/ 3594 h 3595"/>
                  <a:gd name="T8" fmla="*/ 3563 w 3564"/>
                  <a:gd name="T9" fmla="*/ 0 h 3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4" h="3595">
                    <a:moveTo>
                      <a:pt x="3563" y="0"/>
                    </a:moveTo>
                    <a:lnTo>
                      <a:pt x="0" y="0"/>
                    </a:lnTo>
                    <a:lnTo>
                      <a:pt x="0" y="3594"/>
                    </a:lnTo>
                    <a:lnTo>
                      <a:pt x="3563" y="3594"/>
                    </a:lnTo>
                    <a:lnTo>
                      <a:pt x="3563" y="0"/>
                    </a:lnTo>
                  </a:path>
                </a:pathLst>
              </a:custGeom>
              <a:solidFill>
                <a:srgbClr val="F15A29"/>
              </a:solidFill>
              <a:ln>
                <a:noFill/>
              </a:ln>
              <a:effectLst>
                <a:outerShdw blurRad="50800" dist="368300" dir="2700000" algn="ctr" rotWithShape="0">
                  <a:srgbClr val="000000">
                    <a:alpha val="8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anchor="ctr"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3572690" y="2399745"/>
                <a:ext cx="1432734" cy="133197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lumMod val="0"/>
                      <a:lumOff val="100000"/>
                    </a:schemeClr>
                  </a:gs>
                  <a:gs pos="35000">
                    <a:schemeClr val="accent2">
                      <a:lumMod val="0"/>
                      <a:lumOff val="100000"/>
                    </a:schemeClr>
                  </a:gs>
                  <a:gs pos="100000">
                    <a:schemeClr val="accent2">
                      <a:lumMod val="38000"/>
                      <a:lumOff val="62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25000" lnSpcReduction="20000"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A6CFF15D-E815-43CF-BD1C-25889652DAE8}"/>
                </a:ext>
              </a:extLst>
            </p:cNvPr>
            <p:cNvSpPr/>
            <p:nvPr/>
          </p:nvSpPr>
          <p:spPr>
            <a:xfrm>
              <a:off x="3695237" y="3567035"/>
              <a:ext cx="1282700" cy="1210385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3C552654-C96A-4D50-A7C0-894D4E639E7D}"/>
              </a:ext>
            </a:extLst>
          </p:cNvPr>
          <p:cNvGrpSpPr/>
          <p:nvPr/>
        </p:nvGrpSpPr>
        <p:grpSpPr>
          <a:xfrm>
            <a:off x="4077680" y="1560771"/>
            <a:ext cx="1189219" cy="2006170"/>
            <a:chOff x="4912661" y="1868082"/>
            <a:chExt cx="1432734" cy="2401178"/>
          </a:xfrm>
        </p:grpSpPr>
        <p:grpSp>
          <p:nvGrpSpPr>
            <p:cNvPr id="7" name="Group 6"/>
            <p:cNvGrpSpPr/>
            <p:nvPr/>
          </p:nvGrpSpPr>
          <p:grpSpPr>
            <a:xfrm>
              <a:off x="4912661" y="1868082"/>
              <a:ext cx="1432734" cy="1172062"/>
              <a:chOff x="4912661" y="1868082"/>
              <a:chExt cx="1432734" cy="1172062"/>
            </a:xfrm>
          </p:grpSpPr>
          <p:sp>
            <p:nvSpPr>
              <p:cNvPr id="22" name="Freeform 21"/>
              <p:cNvSpPr>
                <a:spLocks noChangeArrowheads="1"/>
              </p:cNvSpPr>
              <p:nvPr/>
            </p:nvSpPr>
            <p:spPr bwMode="auto">
              <a:xfrm>
                <a:off x="5034499" y="1959111"/>
                <a:ext cx="1293813" cy="1081033"/>
              </a:xfrm>
              <a:custGeom>
                <a:avLst/>
                <a:gdLst>
                  <a:gd name="T0" fmla="*/ 3592 w 3593"/>
                  <a:gd name="T1" fmla="*/ 0 h 3562"/>
                  <a:gd name="T2" fmla="*/ 0 w 3593"/>
                  <a:gd name="T3" fmla="*/ 0 h 3562"/>
                  <a:gd name="T4" fmla="*/ 0 w 3593"/>
                  <a:gd name="T5" fmla="*/ 3561 h 3562"/>
                  <a:gd name="T6" fmla="*/ 3592 w 3593"/>
                  <a:gd name="T7" fmla="*/ 3561 h 3562"/>
                  <a:gd name="T8" fmla="*/ 3592 w 3593"/>
                  <a:gd name="T9" fmla="*/ 0 h 3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93" h="3562">
                    <a:moveTo>
                      <a:pt x="3592" y="0"/>
                    </a:moveTo>
                    <a:lnTo>
                      <a:pt x="0" y="0"/>
                    </a:lnTo>
                    <a:lnTo>
                      <a:pt x="0" y="3561"/>
                    </a:lnTo>
                    <a:lnTo>
                      <a:pt x="3592" y="3561"/>
                    </a:lnTo>
                    <a:lnTo>
                      <a:pt x="3592" y="0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68300" dir="2700000" algn="ctr" rotWithShape="0">
                  <a:srgbClr val="000000">
                    <a:alpha val="8000"/>
                  </a:srgbClr>
                </a:outerShdw>
              </a:effectLst>
              <a:extLst/>
            </p:spPr>
            <p:txBody>
              <a:bodyPr wrap="none" anchor="ctr"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4912661" y="1868082"/>
                <a:ext cx="1432734" cy="133197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lumMod val="0"/>
                      <a:lumOff val="100000"/>
                    </a:schemeClr>
                  </a:gs>
                  <a:gs pos="35000">
                    <a:schemeClr val="accent2">
                      <a:lumMod val="0"/>
                      <a:lumOff val="100000"/>
                    </a:schemeClr>
                  </a:gs>
                  <a:gs pos="100000">
                    <a:schemeClr val="accent2">
                      <a:lumMod val="38000"/>
                      <a:lumOff val="62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25000" lnSpcReduction="20000"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EDCDBF86-476E-4FB5-993B-8EDD41D1DB89}"/>
                </a:ext>
              </a:extLst>
            </p:cNvPr>
            <p:cNvSpPr/>
            <p:nvPr/>
          </p:nvSpPr>
          <p:spPr>
            <a:xfrm>
              <a:off x="5039609" y="3058875"/>
              <a:ext cx="1282700" cy="1210385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EA1D9328-5866-4859-A410-6005890A5D74}"/>
              </a:ext>
            </a:extLst>
          </p:cNvPr>
          <p:cNvGrpSpPr/>
          <p:nvPr/>
        </p:nvGrpSpPr>
        <p:grpSpPr>
          <a:xfrm>
            <a:off x="5221482" y="1135255"/>
            <a:ext cx="1189219" cy="2001437"/>
            <a:chOff x="6290677" y="1358783"/>
            <a:chExt cx="1432734" cy="2395514"/>
          </a:xfrm>
        </p:grpSpPr>
        <p:grpSp>
          <p:nvGrpSpPr>
            <p:cNvPr id="9" name="Group 8"/>
            <p:cNvGrpSpPr/>
            <p:nvPr/>
          </p:nvGrpSpPr>
          <p:grpSpPr>
            <a:xfrm>
              <a:off x="6290677" y="1358783"/>
              <a:ext cx="1432734" cy="1173202"/>
              <a:chOff x="6290677" y="1358783"/>
              <a:chExt cx="1432734" cy="1173202"/>
            </a:xfrm>
          </p:grpSpPr>
          <p:sp>
            <p:nvSpPr>
              <p:cNvPr id="23" name="Freeform 22"/>
              <p:cNvSpPr>
                <a:spLocks noChangeArrowheads="1"/>
              </p:cNvSpPr>
              <p:nvPr/>
            </p:nvSpPr>
            <p:spPr bwMode="auto">
              <a:xfrm>
                <a:off x="6383286" y="1441586"/>
                <a:ext cx="1293813" cy="1090399"/>
              </a:xfrm>
              <a:custGeom>
                <a:avLst/>
                <a:gdLst>
                  <a:gd name="T0" fmla="*/ 3594 w 3595"/>
                  <a:gd name="T1" fmla="*/ 0 h 3594"/>
                  <a:gd name="T2" fmla="*/ 0 w 3595"/>
                  <a:gd name="T3" fmla="*/ 0 h 3594"/>
                  <a:gd name="T4" fmla="*/ 0 w 3595"/>
                  <a:gd name="T5" fmla="*/ 3593 h 3594"/>
                  <a:gd name="T6" fmla="*/ 3594 w 3595"/>
                  <a:gd name="T7" fmla="*/ 3593 h 3594"/>
                  <a:gd name="T8" fmla="*/ 3594 w 3595"/>
                  <a:gd name="T9" fmla="*/ 0 h 3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95" h="3594">
                    <a:moveTo>
                      <a:pt x="3594" y="0"/>
                    </a:moveTo>
                    <a:lnTo>
                      <a:pt x="0" y="0"/>
                    </a:lnTo>
                    <a:lnTo>
                      <a:pt x="0" y="3593"/>
                    </a:lnTo>
                    <a:lnTo>
                      <a:pt x="3594" y="3593"/>
                    </a:lnTo>
                    <a:lnTo>
                      <a:pt x="3594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50800" dist="368300" dir="2700000" algn="ctr" rotWithShape="0">
                  <a:srgbClr val="000000">
                    <a:alpha val="8000"/>
                  </a:srgbClr>
                </a:outerShdw>
              </a:effectLst>
              <a:extLst/>
            </p:spPr>
            <p:txBody>
              <a:bodyPr wrap="none" anchor="ctr"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6290677" y="1358783"/>
                <a:ext cx="1432734" cy="133197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lumMod val="0"/>
                      <a:lumOff val="100000"/>
                    </a:schemeClr>
                  </a:gs>
                  <a:gs pos="35000">
                    <a:schemeClr val="accent2">
                      <a:lumMod val="0"/>
                      <a:lumOff val="100000"/>
                    </a:schemeClr>
                  </a:gs>
                  <a:gs pos="100000">
                    <a:schemeClr val="accent2">
                      <a:lumMod val="38000"/>
                      <a:lumOff val="62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25000" lnSpcReduction="20000"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E51F33F8-C954-4810-80AA-80821082FACD}"/>
                </a:ext>
              </a:extLst>
            </p:cNvPr>
            <p:cNvSpPr/>
            <p:nvPr/>
          </p:nvSpPr>
          <p:spPr>
            <a:xfrm>
              <a:off x="6394399" y="2543912"/>
              <a:ext cx="1282700" cy="1210385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8" name="Elbow Connector 7"/>
          <p:cNvCxnSpPr/>
          <p:nvPr/>
        </p:nvCxnSpPr>
        <p:spPr>
          <a:xfrm flipV="1">
            <a:off x="1926458" y="1580675"/>
            <a:ext cx="1366171" cy="534783"/>
          </a:xfrm>
          <a:prstGeom prst="bentConnector3">
            <a:avLst/>
          </a:prstGeom>
          <a:ln w="825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/>
          <p:cNvCxnSpPr/>
          <p:nvPr/>
        </p:nvCxnSpPr>
        <p:spPr>
          <a:xfrm flipV="1">
            <a:off x="4264773" y="685830"/>
            <a:ext cx="1366171" cy="534783"/>
          </a:xfrm>
          <a:prstGeom prst="bentConnector3">
            <a:avLst/>
          </a:prstGeom>
          <a:ln w="825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3252999" y="860996"/>
            <a:ext cx="908767" cy="1176099"/>
            <a:chOff x="3624607" y="103050"/>
            <a:chExt cx="1855788" cy="2386012"/>
          </a:xfr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13" name="Freeform 12"/>
            <p:cNvSpPr>
              <a:spLocks noChangeArrowheads="1"/>
            </p:cNvSpPr>
            <p:nvPr/>
          </p:nvSpPr>
          <p:spPr bwMode="auto">
            <a:xfrm>
              <a:off x="3624607" y="1520687"/>
              <a:ext cx="798513" cy="968375"/>
            </a:xfrm>
            <a:custGeom>
              <a:avLst/>
              <a:gdLst>
                <a:gd name="T0" fmla="*/ 1656 w 2219"/>
                <a:gd name="T1" fmla="*/ 0 h 2688"/>
                <a:gd name="T2" fmla="*/ 1656 w 2219"/>
                <a:gd name="T3" fmla="*/ 0 h 2688"/>
                <a:gd name="T4" fmla="*/ 1281 w 2219"/>
                <a:gd name="T5" fmla="*/ 1344 h 2688"/>
                <a:gd name="T6" fmla="*/ 187 w 2219"/>
                <a:gd name="T7" fmla="*/ 2093 h 2688"/>
                <a:gd name="T8" fmla="*/ 125 w 2219"/>
                <a:gd name="T9" fmla="*/ 2531 h 2688"/>
                <a:gd name="T10" fmla="*/ 375 w 2219"/>
                <a:gd name="T11" fmla="*/ 2687 h 2688"/>
                <a:gd name="T12" fmla="*/ 562 w 2219"/>
                <a:gd name="T13" fmla="*/ 2625 h 2688"/>
                <a:gd name="T14" fmla="*/ 1750 w 2219"/>
                <a:gd name="T15" fmla="*/ 1813 h 2688"/>
                <a:gd name="T16" fmla="*/ 1875 w 2219"/>
                <a:gd name="T17" fmla="*/ 1626 h 2688"/>
                <a:gd name="T18" fmla="*/ 2218 w 2219"/>
                <a:gd name="T19" fmla="*/ 438 h 2688"/>
                <a:gd name="T20" fmla="*/ 2187 w 2219"/>
                <a:gd name="T21" fmla="*/ 438 h 2688"/>
                <a:gd name="T22" fmla="*/ 1656 w 2219"/>
                <a:gd name="T23" fmla="*/ 0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19" h="2688">
                  <a:moveTo>
                    <a:pt x="1656" y="0"/>
                  </a:moveTo>
                  <a:lnTo>
                    <a:pt x="1656" y="0"/>
                  </a:lnTo>
                  <a:cubicBezTo>
                    <a:pt x="1281" y="1344"/>
                    <a:pt x="1281" y="1344"/>
                    <a:pt x="1281" y="1344"/>
                  </a:cubicBezTo>
                  <a:cubicBezTo>
                    <a:pt x="187" y="2093"/>
                    <a:pt x="187" y="2093"/>
                    <a:pt x="187" y="2093"/>
                  </a:cubicBezTo>
                  <a:cubicBezTo>
                    <a:pt x="31" y="2187"/>
                    <a:pt x="0" y="2375"/>
                    <a:pt x="125" y="2531"/>
                  </a:cubicBezTo>
                  <a:cubicBezTo>
                    <a:pt x="187" y="2625"/>
                    <a:pt x="281" y="2687"/>
                    <a:pt x="375" y="2687"/>
                  </a:cubicBezTo>
                  <a:cubicBezTo>
                    <a:pt x="437" y="2687"/>
                    <a:pt x="500" y="2656"/>
                    <a:pt x="562" y="2625"/>
                  </a:cubicBezTo>
                  <a:cubicBezTo>
                    <a:pt x="1750" y="1813"/>
                    <a:pt x="1750" y="1813"/>
                    <a:pt x="1750" y="1813"/>
                  </a:cubicBezTo>
                  <a:cubicBezTo>
                    <a:pt x="1812" y="1751"/>
                    <a:pt x="1843" y="1688"/>
                    <a:pt x="1875" y="1626"/>
                  </a:cubicBezTo>
                  <a:cubicBezTo>
                    <a:pt x="2218" y="438"/>
                    <a:pt x="2218" y="438"/>
                    <a:pt x="2218" y="438"/>
                  </a:cubicBezTo>
                  <a:cubicBezTo>
                    <a:pt x="2187" y="438"/>
                    <a:pt x="2187" y="438"/>
                    <a:pt x="2187" y="438"/>
                  </a:cubicBezTo>
                  <a:cubicBezTo>
                    <a:pt x="1781" y="219"/>
                    <a:pt x="1687" y="63"/>
                    <a:pt x="1656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3680170" y="103050"/>
              <a:ext cx="1800225" cy="2339974"/>
              <a:chOff x="2946745" y="490676"/>
              <a:chExt cx="1800225" cy="2339974"/>
            </a:xfrm>
            <a:grpFill/>
          </p:grpSpPr>
          <p:sp>
            <p:nvSpPr>
              <p:cNvPr id="15" name="Freeform 14"/>
              <p:cNvSpPr>
                <a:spLocks noChangeArrowheads="1"/>
              </p:cNvSpPr>
              <p:nvPr/>
            </p:nvSpPr>
            <p:spPr bwMode="auto">
              <a:xfrm>
                <a:off x="2946745" y="1030426"/>
                <a:ext cx="1800225" cy="1800224"/>
              </a:xfrm>
              <a:custGeom>
                <a:avLst/>
                <a:gdLst>
                  <a:gd name="T0" fmla="*/ 4937 w 5001"/>
                  <a:gd name="T1" fmla="*/ 781 h 5000"/>
                  <a:gd name="T2" fmla="*/ 4937 w 5001"/>
                  <a:gd name="T3" fmla="*/ 781 h 5000"/>
                  <a:gd name="T4" fmla="*/ 4500 w 5001"/>
                  <a:gd name="T5" fmla="*/ 625 h 5000"/>
                  <a:gd name="T6" fmla="*/ 3656 w 5001"/>
                  <a:gd name="T7" fmla="*/ 969 h 5000"/>
                  <a:gd name="T8" fmla="*/ 3062 w 5001"/>
                  <a:gd name="T9" fmla="*/ 219 h 5000"/>
                  <a:gd name="T10" fmla="*/ 2844 w 5001"/>
                  <a:gd name="T11" fmla="*/ 94 h 5000"/>
                  <a:gd name="T12" fmla="*/ 2125 w 5001"/>
                  <a:gd name="T13" fmla="*/ 0 h 5000"/>
                  <a:gd name="T14" fmla="*/ 2031 w 5001"/>
                  <a:gd name="T15" fmla="*/ 0 h 5000"/>
                  <a:gd name="T16" fmla="*/ 1000 w 5001"/>
                  <a:gd name="T17" fmla="*/ 188 h 5000"/>
                  <a:gd name="T18" fmla="*/ 781 w 5001"/>
                  <a:gd name="T19" fmla="*/ 313 h 5000"/>
                  <a:gd name="T20" fmla="*/ 94 w 5001"/>
                  <a:gd name="T21" fmla="*/ 1313 h 5000"/>
                  <a:gd name="T22" fmla="*/ 187 w 5001"/>
                  <a:gd name="T23" fmla="*/ 1750 h 5000"/>
                  <a:gd name="T24" fmla="*/ 375 w 5001"/>
                  <a:gd name="T25" fmla="*/ 1813 h 5000"/>
                  <a:gd name="T26" fmla="*/ 625 w 5001"/>
                  <a:gd name="T27" fmla="*/ 1688 h 5000"/>
                  <a:gd name="T28" fmla="*/ 1250 w 5001"/>
                  <a:gd name="T29" fmla="*/ 781 h 5000"/>
                  <a:gd name="T30" fmla="*/ 1719 w 5001"/>
                  <a:gd name="T31" fmla="*/ 719 h 5000"/>
                  <a:gd name="T32" fmla="*/ 1594 w 5001"/>
                  <a:gd name="T33" fmla="*/ 2219 h 5000"/>
                  <a:gd name="T34" fmla="*/ 1625 w 5001"/>
                  <a:gd name="T35" fmla="*/ 2250 h 5000"/>
                  <a:gd name="T36" fmla="*/ 2156 w 5001"/>
                  <a:gd name="T37" fmla="*/ 2688 h 5000"/>
                  <a:gd name="T38" fmla="*/ 2156 w 5001"/>
                  <a:gd name="T39" fmla="*/ 2688 h 5000"/>
                  <a:gd name="T40" fmla="*/ 3094 w 5001"/>
                  <a:gd name="T41" fmla="*/ 3125 h 5000"/>
                  <a:gd name="T42" fmla="*/ 3375 w 5001"/>
                  <a:gd name="T43" fmla="*/ 4718 h 5000"/>
                  <a:gd name="T44" fmla="*/ 3687 w 5001"/>
                  <a:gd name="T45" fmla="*/ 4999 h 5000"/>
                  <a:gd name="T46" fmla="*/ 3750 w 5001"/>
                  <a:gd name="T47" fmla="*/ 4999 h 5000"/>
                  <a:gd name="T48" fmla="*/ 4000 w 5001"/>
                  <a:gd name="T49" fmla="*/ 4624 h 5000"/>
                  <a:gd name="T50" fmla="*/ 3687 w 5001"/>
                  <a:gd name="T51" fmla="*/ 2844 h 5000"/>
                  <a:gd name="T52" fmla="*/ 3531 w 5001"/>
                  <a:gd name="T53" fmla="*/ 2625 h 5000"/>
                  <a:gd name="T54" fmla="*/ 2812 w 5001"/>
                  <a:gd name="T55" fmla="*/ 2281 h 5000"/>
                  <a:gd name="T56" fmla="*/ 2906 w 5001"/>
                  <a:gd name="T57" fmla="*/ 1063 h 5000"/>
                  <a:gd name="T58" fmla="*/ 3312 w 5001"/>
                  <a:gd name="T59" fmla="*/ 1563 h 5000"/>
                  <a:gd name="T60" fmla="*/ 3687 w 5001"/>
                  <a:gd name="T61" fmla="*/ 1656 h 5000"/>
                  <a:gd name="T62" fmla="*/ 4750 w 5001"/>
                  <a:gd name="T63" fmla="*/ 1219 h 5000"/>
                  <a:gd name="T64" fmla="*/ 4937 w 5001"/>
                  <a:gd name="T65" fmla="*/ 781 h 5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001" h="5000">
                    <a:moveTo>
                      <a:pt x="4937" y="781"/>
                    </a:moveTo>
                    <a:lnTo>
                      <a:pt x="4937" y="781"/>
                    </a:lnTo>
                    <a:cubicBezTo>
                      <a:pt x="4844" y="625"/>
                      <a:pt x="4656" y="531"/>
                      <a:pt x="4500" y="625"/>
                    </a:cubicBezTo>
                    <a:cubicBezTo>
                      <a:pt x="3656" y="969"/>
                      <a:pt x="3656" y="969"/>
                      <a:pt x="3656" y="969"/>
                    </a:cubicBezTo>
                    <a:cubicBezTo>
                      <a:pt x="3062" y="219"/>
                      <a:pt x="3062" y="219"/>
                      <a:pt x="3062" y="219"/>
                    </a:cubicBezTo>
                    <a:cubicBezTo>
                      <a:pt x="3000" y="156"/>
                      <a:pt x="2937" y="125"/>
                      <a:pt x="2844" y="94"/>
                    </a:cubicBezTo>
                    <a:cubicBezTo>
                      <a:pt x="2125" y="0"/>
                      <a:pt x="2125" y="0"/>
                      <a:pt x="2125" y="0"/>
                    </a:cubicBezTo>
                    <a:cubicBezTo>
                      <a:pt x="2094" y="0"/>
                      <a:pt x="2062" y="0"/>
                      <a:pt x="2031" y="0"/>
                    </a:cubicBezTo>
                    <a:cubicBezTo>
                      <a:pt x="1000" y="188"/>
                      <a:pt x="1000" y="188"/>
                      <a:pt x="1000" y="188"/>
                    </a:cubicBezTo>
                    <a:cubicBezTo>
                      <a:pt x="906" y="188"/>
                      <a:pt x="844" y="250"/>
                      <a:pt x="781" y="313"/>
                    </a:cubicBezTo>
                    <a:cubicBezTo>
                      <a:pt x="94" y="1313"/>
                      <a:pt x="94" y="1313"/>
                      <a:pt x="94" y="1313"/>
                    </a:cubicBezTo>
                    <a:cubicBezTo>
                      <a:pt x="0" y="1438"/>
                      <a:pt x="31" y="1656"/>
                      <a:pt x="187" y="1750"/>
                    </a:cubicBezTo>
                    <a:cubicBezTo>
                      <a:pt x="219" y="1781"/>
                      <a:pt x="312" y="1813"/>
                      <a:pt x="375" y="1813"/>
                    </a:cubicBezTo>
                    <a:cubicBezTo>
                      <a:pt x="469" y="1813"/>
                      <a:pt x="562" y="1750"/>
                      <a:pt x="625" y="1688"/>
                    </a:cubicBezTo>
                    <a:cubicBezTo>
                      <a:pt x="1250" y="781"/>
                      <a:pt x="1250" y="781"/>
                      <a:pt x="1250" y="781"/>
                    </a:cubicBezTo>
                    <a:cubicBezTo>
                      <a:pt x="1719" y="719"/>
                      <a:pt x="1719" y="719"/>
                      <a:pt x="1719" y="719"/>
                    </a:cubicBezTo>
                    <a:cubicBezTo>
                      <a:pt x="1594" y="2219"/>
                      <a:pt x="1594" y="2219"/>
                      <a:pt x="1594" y="2219"/>
                    </a:cubicBezTo>
                    <a:cubicBezTo>
                      <a:pt x="1594" y="2219"/>
                      <a:pt x="1594" y="2250"/>
                      <a:pt x="1625" y="2250"/>
                    </a:cubicBezTo>
                    <a:cubicBezTo>
                      <a:pt x="1625" y="2312"/>
                      <a:pt x="1719" y="2500"/>
                      <a:pt x="2156" y="2688"/>
                    </a:cubicBezTo>
                    <a:lnTo>
                      <a:pt x="2156" y="2688"/>
                    </a:lnTo>
                    <a:cubicBezTo>
                      <a:pt x="2687" y="2969"/>
                      <a:pt x="3094" y="3125"/>
                      <a:pt x="3094" y="3125"/>
                    </a:cubicBezTo>
                    <a:cubicBezTo>
                      <a:pt x="3375" y="4718"/>
                      <a:pt x="3375" y="4718"/>
                      <a:pt x="3375" y="4718"/>
                    </a:cubicBezTo>
                    <a:cubicBezTo>
                      <a:pt x="3406" y="4874"/>
                      <a:pt x="3531" y="4999"/>
                      <a:pt x="3687" y="4999"/>
                    </a:cubicBezTo>
                    <a:cubicBezTo>
                      <a:pt x="3719" y="4999"/>
                      <a:pt x="3719" y="4999"/>
                      <a:pt x="3750" y="4999"/>
                    </a:cubicBezTo>
                    <a:cubicBezTo>
                      <a:pt x="3906" y="4968"/>
                      <a:pt x="4031" y="4780"/>
                      <a:pt x="4000" y="4624"/>
                    </a:cubicBezTo>
                    <a:cubicBezTo>
                      <a:pt x="3687" y="2844"/>
                      <a:pt x="3687" y="2844"/>
                      <a:pt x="3687" y="2844"/>
                    </a:cubicBezTo>
                    <a:cubicBezTo>
                      <a:pt x="3687" y="2750"/>
                      <a:pt x="3625" y="2656"/>
                      <a:pt x="3531" y="2625"/>
                    </a:cubicBezTo>
                    <a:cubicBezTo>
                      <a:pt x="2812" y="2281"/>
                      <a:pt x="2812" y="2281"/>
                      <a:pt x="2812" y="2281"/>
                    </a:cubicBezTo>
                    <a:cubicBezTo>
                      <a:pt x="2906" y="1063"/>
                      <a:pt x="2906" y="1063"/>
                      <a:pt x="2906" y="1063"/>
                    </a:cubicBezTo>
                    <a:cubicBezTo>
                      <a:pt x="3312" y="1563"/>
                      <a:pt x="3312" y="1563"/>
                      <a:pt x="3312" y="1563"/>
                    </a:cubicBezTo>
                    <a:cubicBezTo>
                      <a:pt x="3406" y="1688"/>
                      <a:pt x="3562" y="1719"/>
                      <a:pt x="3687" y="1656"/>
                    </a:cubicBezTo>
                    <a:cubicBezTo>
                      <a:pt x="4750" y="1219"/>
                      <a:pt x="4750" y="1219"/>
                      <a:pt x="4750" y="1219"/>
                    </a:cubicBezTo>
                    <a:cubicBezTo>
                      <a:pt x="4937" y="1125"/>
                      <a:pt x="5000" y="937"/>
                      <a:pt x="4937" y="78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/>
              <p:cNvSpPr>
                <a:spLocks noChangeArrowheads="1"/>
              </p:cNvSpPr>
              <p:nvPr/>
            </p:nvSpPr>
            <p:spPr bwMode="auto">
              <a:xfrm>
                <a:off x="3656357" y="490676"/>
                <a:ext cx="495300" cy="495300"/>
              </a:xfrm>
              <a:custGeom>
                <a:avLst/>
                <a:gdLst>
                  <a:gd name="T0" fmla="*/ 687 w 1376"/>
                  <a:gd name="T1" fmla="*/ 1375 h 1376"/>
                  <a:gd name="T2" fmla="*/ 687 w 1376"/>
                  <a:gd name="T3" fmla="*/ 1375 h 1376"/>
                  <a:gd name="T4" fmla="*/ 1375 w 1376"/>
                  <a:gd name="T5" fmla="*/ 688 h 1376"/>
                  <a:gd name="T6" fmla="*/ 687 w 1376"/>
                  <a:gd name="T7" fmla="*/ 0 h 1376"/>
                  <a:gd name="T8" fmla="*/ 0 w 1376"/>
                  <a:gd name="T9" fmla="*/ 688 h 1376"/>
                  <a:gd name="T10" fmla="*/ 687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687" y="1375"/>
                    </a:moveTo>
                    <a:lnTo>
                      <a:pt x="687" y="1375"/>
                    </a:lnTo>
                    <a:cubicBezTo>
                      <a:pt x="1093" y="1375"/>
                      <a:pt x="1375" y="1063"/>
                      <a:pt x="1375" y="688"/>
                    </a:cubicBezTo>
                    <a:cubicBezTo>
                      <a:pt x="1375" y="313"/>
                      <a:pt x="1093" y="0"/>
                      <a:pt x="687" y="0"/>
                    </a:cubicBezTo>
                    <a:cubicBezTo>
                      <a:pt x="312" y="0"/>
                      <a:pt x="0" y="313"/>
                      <a:pt x="0" y="688"/>
                    </a:cubicBezTo>
                    <a:cubicBezTo>
                      <a:pt x="0" y="1063"/>
                      <a:pt x="312" y="1375"/>
                      <a:pt x="687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 fontScale="92500" lnSpcReduction="10000"/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59" name="Elbow Connector 58"/>
          <p:cNvCxnSpPr/>
          <p:nvPr/>
        </p:nvCxnSpPr>
        <p:spPr>
          <a:xfrm flipV="1">
            <a:off x="3253000" y="3108108"/>
            <a:ext cx="6801218" cy="513852"/>
          </a:xfrm>
          <a:prstGeom prst="bentConnector3">
            <a:avLst/>
          </a:prstGeom>
          <a:ln w="825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142880" y="2837666"/>
            <a:ext cx="3175060" cy="784294"/>
          </a:xfrm>
          <a:prstGeom prst="rect">
            <a:avLst/>
          </a:prstGeom>
          <a:noFill/>
        </p:spPr>
        <p:txBody>
          <a:bodyPr wrap="none" lIns="76071" tIns="38035" rIns="76071" bIns="38035" rtlCol="0">
            <a:normAutofit/>
          </a:bodyPr>
          <a:lstStyle/>
          <a:p>
            <a:r>
              <a:rPr lang="en-US" sz="4600" dirty="0" smtClean="0">
                <a:solidFill>
                  <a:schemeClr val="tx2">
                    <a:lumMod val="25000"/>
                  </a:schemeClr>
                </a:solidFill>
              </a:rPr>
              <a:t>SDA vs B-BBEE</a:t>
            </a:r>
            <a:endParaRPr lang="en-US" sz="46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57225" y="2413104"/>
            <a:ext cx="1448062" cy="1491443"/>
          </a:xfrm>
          <a:prstGeom prst="rect">
            <a:avLst/>
          </a:prstGeom>
          <a:noFill/>
        </p:spPr>
        <p:txBody>
          <a:bodyPr wrap="none" lIns="76071" tIns="38035" rIns="76071" bIns="38035" rtlCol="0">
            <a:normAutofit/>
          </a:bodyPr>
          <a:lstStyle/>
          <a:p>
            <a:r>
              <a:rPr lang="en-US" sz="4600" dirty="0" smtClean="0">
                <a:solidFill>
                  <a:schemeClr val="tx2">
                    <a:lumMod val="25000"/>
                  </a:schemeClr>
                </a:solidFill>
              </a:rPr>
              <a:t>Dichotomy</a:t>
            </a:r>
            <a:endParaRPr lang="en-US" sz="4600" dirty="0">
              <a:solidFill>
                <a:schemeClr val="tx2">
                  <a:lumMod val="25000"/>
                </a:schemeClr>
              </a:solidFill>
            </a:endParaRPr>
          </a:p>
          <a:p>
            <a:endParaRPr lang="en-US" sz="4600" dirty="0"/>
          </a:p>
        </p:txBody>
      </p:sp>
      <p:sp>
        <p:nvSpPr>
          <p:cNvPr id="36" name="TextBox 35"/>
          <p:cNvSpPr txBox="1"/>
          <p:nvPr/>
        </p:nvSpPr>
        <p:spPr>
          <a:xfrm>
            <a:off x="3170040" y="3851933"/>
            <a:ext cx="4298543" cy="445430"/>
          </a:xfrm>
          <a:prstGeom prst="rect">
            <a:avLst/>
          </a:prstGeom>
          <a:noFill/>
        </p:spPr>
        <p:txBody>
          <a:bodyPr wrap="none" lIns="76071" tIns="38035" rIns="76071" bIns="38035" rtlCol="0">
            <a:normAutofit/>
          </a:bodyPr>
          <a:lstStyle/>
          <a:p>
            <a:r>
              <a:rPr lang="en-US" sz="1800" dirty="0" smtClean="0">
                <a:solidFill>
                  <a:schemeClr val="tx2">
                    <a:lumMod val="25000"/>
                  </a:schemeClr>
                </a:solidFill>
              </a:rPr>
              <a:t>Chrissy Berichon on behalf of Auto Chamber</a:t>
            </a:r>
            <a:endParaRPr lang="en-US" sz="1800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61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6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65" tmFilter="0, 0; 0.125,0.2665; 0.25,0.4; 0.375,0.465; 0.5,0.5;  0.625,0.535; 0.75,0.6; 0.875,0.7335; 1,1">
                                          <p:stCondLst>
                                            <p:cond delay="36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83" tmFilter="0, 0; 0.125,0.2665; 0.25,0.4; 0.375,0.465; 0.5,0.5;  0.625,0.535; 0.75,0.6; 0.875,0.7335; 1,1">
                                          <p:stCondLst>
                                            <p:cond delay="7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" tmFilter="0, 0; 0.125,0.2665; 0.25,0.4; 0.375,0.465; 0.5,0.5;  0.625,0.535; 0.75,0.6; 0.875,0.7335; 1,1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4">
                                          <p:stCondLst>
                                            <p:cond delay="35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91" decel="50000">
                                          <p:stCondLst>
                                            <p:cond delay="37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4">
                                          <p:stCondLst>
                                            <p:cond delay="72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91" decel="50000">
                                          <p:stCondLst>
                                            <p:cond delay="73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4">
                                          <p:stCondLst>
                                            <p:cond delay="90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91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4">
                                          <p:stCondLst>
                                            <p:cond delay="99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91" decel="50000">
                                          <p:stCondLst>
                                            <p:cond delay="100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7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2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7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75000">
              <a:schemeClr val="bg2">
                <a:lumMod val="20000"/>
                <a:lumOff val="80000"/>
              </a:schemeClr>
            </a:gs>
          </a:gsLst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0" y="1386184"/>
            <a:ext cx="7589838" cy="2307678"/>
          </a:xfrm>
          <a:prstGeom prst="rect">
            <a:avLst/>
          </a:prstGeom>
          <a:solidFill>
            <a:schemeClr val="bg2">
              <a:lumMod val="60000"/>
              <a:lumOff val="4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71" tIns="38035" rIns="76071" bIns="38035" rtlCol="0" anchor="ctr">
            <a:normAutofit/>
          </a:bodyPr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328D1A0F-85E4-408E-B473-29D5BA2ADF12}"/>
              </a:ext>
            </a:extLst>
          </p:cNvPr>
          <p:cNvGrpSpPr/>
          <p:nvPr/>
        </p:nvGrpSpPr>
        <p:grpSpPr>
          <a:xfrm>
            <a:off x="1895970" y="3416579"/>
            <a:ext cx="1085512" cy="880784"/>
            <a:chOff x="2284205" y="4089291"/>
            <a:chExt cx="1307791" cy="1054207"/>
          </a:xfrm>
        </p:grpSpPr>
        <p:sp>
          <p:nvSpPr>
            <p:cNvPr id="24" name="Freeform 23"/>
            <p:cNvSpPr>
              <a:spLocks noChangeArrowheads="1"/>
            </p:cNvSpPr>
            <p:nvPr/>
          </p:nvSpPr>
          <p:spPr bwMode="auto">
            <a:xfrm>
              <a:off x="2284205" y="4118905"/>
              <a:ext cx="1282700" cy="1024593"/>
            </a:xfrm>
            <a:custGeom>
              <a:avLst/>
              <a:gdLst>
                <a:gd name="T0" fmla="*/ 3563 w 3564"/>
                <a:gd name="T1" fmla="*/ 0 h 3595"/>
                <a:gd name="T2" fmla="*/ 0 w 3564"/>
                <a:gd name="T3" fmla="*/ 0 h 3595"/>
                <a:gd name="T4" fmla="*/ 0 w 3564"/>
                <a:gd name="T5" fmla="*/ 3594 h 3595"/>
                <a:gd name="T6" fmla="*/ 3563 w 3564"/>
                <a:gd name="T7" fmla="*/ 3594 h 3595"/>
                <a:gd name="T8" fmla="*/ 3563 w 3564"/>
                <a:gd name="T9" fmla="*/ 0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4" h="3595">
                  <a:moveTo>
                    <a:pt x="3563" y="0"/>
                  </a:moveTo>
                  <a:lnTo>
                    <a:pt x="0" y="0"/>
                  </a:lnTo>
                  <a:lnTo>
                    <a:pt x="0" y="3594"/>
                  </a:lnTo>
                  <a:lnTo>
                    <a:pt x="3563" y="3594"/>
                  </a:lnTo>
                  <a:lnTo>
                    <a:pt x="3563" y="0"/>
                  </a:lnTo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bg2">
                    <a:lumMod val="20000"/>
                    <a:lumOff val="80000"/>
                    <a:alpha val="35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>
              <a:normAutofit/>
            </a:bodyPr>
            <a:lstStyle/>
            <a:p>
              <a:endParaRPr lang="en-US" dirty="0"/>
            </a:p>
          </p:txBody>
        </p:sp>
        <p:sp>
          <p:nvSpPr>
            <p:cNvPr id="33" name="Triangle 32"/>
            <p:cNvSpPr/>
            <p:nvPr/>
          </p:nvSpPr>
          <p:spPr>
            <a:xfrm rot="10800000">
              <a:off x="2318558" y="4130373"/>
              <a:ext cx="1213994" cy="632420"/>
            </a:xfrm>
            <a:prstGeom prst="triangle">
              <a:avLst/>
            </a:prstGeom>
            <a:solidFill>
              <a:schemeClr val="bg1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lnSpcReduction="10000"/>
            </a:bodyPr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735438" y="4089291"/>
              <a:ext cx="380232" cy="553998"/>
            </a:xfrm>
            <a:prstGeom prst="rect">
              <a:avLst/>
            </a:prstGeom>
            <a:noFill/>
          </p:spPr>
          <p:txBody>
            <a:bodyPr wrap="none" rtlCol="0">
              <a:normAutofit lnSpcReduction="10000"/>
            </a:bodyPr>
            <a:lstStyle/>
            <a:p>
              <a:r>
                <a:rPr lang="en-US" sz="2500" b="1" dirty="0"/>
                <a:t>1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394793" y="4791484"/>
              <a:ext cx="1197203" cy="307777"/>
            </a:xfrm>
            <a:prstGeom prst="rect">
              <a:avLst/>
            </a:prstGeom>
            <a:noFill/>
          </p:spPr>
          <p:txBody>
            <a:bodyPr wrap="square" rtlCol="0" anchor="ctr">
              <a:normAutofit lnSpcReduction="10000"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The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34111137-BADE-4919-8F96-DBF0CD7A6234}"/>
              </a:ext>
            </a:extLst>
          </p:cNvPr>
          <p:cNvGrpSpPr/>
          <p:nvPr/>
        </p:nvGrpSpPr>
        <p:grpSpPr>
          <a:xfrm>
            <a:off x="2960655" y="2948084"/>
            <a:ext cx="1073909" cy="1349279"/>
            <a:chOff x="3566905" y="3528551"/>
            <a:chExt cx="1293812" cy="1614948"/>
          </a:xfrm>
        </p:grpSpPr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>
              <a:off x="3566905" y="3528551"/>
              <a:ext cx="1293812" cy="1614948"/>
            </a:xfrm>
            <a:custGeom>
              <a:avLst/>
              <a:gdLst>
                <a:gd name="T0" fmla="*/ 3594 w 3595"/>
                <a:gd name="T1" fmla="*/ 0 h 3595"/>
                <a:gd name="T2" fmla="*/ 0 w 3595"/>
                <a:gd name="T3" fmla="*/ 0 h 3595"/>
                <a:gd name="T4" fmla="*/ 0 w 3595"/>
                <a:gd name="T5" fmla="*/ 3594 h 3595"/>
                <a:gd name="T6" fmla="*/ 3594 w 3595"/>
                <a:gd name="T7" fmla="*/ 3594 h 3595"/>
                <a:gd name="T8" fmla="*/ 3594 w 3595"/>
                <a:gd name="T9" fmla="*/ 0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5" h="3595">
                  <a:moveTo>
                    <a:pt x="3594" y="0"/>
                  </a:moveTo>
                  <a:lnTo>
                    <a:pt x="0" y="0"/>
                  </a:lnTo>
                  <a:lnTo>
                    <a:pt x="0" y="3594"/>
                  </a:lnTo>
                  <a:lnTo>
                    <a:pt x="3594" y="3594"/>
                  </a:lnTo>
                  <a:lnTo>
                    <a:pt x="3594" y="0"/>
                  </a:lnTo>
                </a:path>
              </a:pathLst>
            </a:custGeom>
            <a:gradFill>
              <a:gsLst>
                <a:gs pos="0">
                  <a:schemeClr val="tx2">
                    <a:lumMod val="50000"/>
                  </a:schemeClr>
                </a:gs>
                <a:gs pos="100000">
                  <a:schemeClr val="bg2">
                    <a:lumMod val="20000"/>
                    <a:lumOff val="80000"/>
                    <a:alpha val="35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2" name="Triangle 1"/>
            <p:cNvSpPr/>
            <p:nvPr/>
          </p:nvSpPr>
          <p:spPr>
            <a:xfrm rot="10800000">
              <a:off x="3607608" y="3628189"/>
              <a:ext cx="1213994" cy="632420"/>
            </a:xfrm>
            <a:prstGeom prst="triangle">
              <a:avLst/>
            </a:prstGeom>
            <a:solidFill>
              <a:schemeClr val="bg1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lnSpcReduction="10000"/>
            </a:bodyPr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045637" y="3573001"/>
              <a:ext cx="525886" cy="553998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r>
                <a:rPr lang="en-US" sz="2500" b="1" dirty="0"/>
                <a:t>2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624399" y="4501183"/>
              <a:ext cx="1197203" cy="52322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Purpose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B744E1EB-D1E0-40F1-8205-07ED7645CB4C}"/>
              </a:ext>
            </a:extLst>
          </p:cNvPr>
          <p:cNvGrpSpPr/>
          <p:nvPr/>
        </p:nvGrpSpPr>
        <p:grpSpPr>
          <a:xfrm>
            <a:off x="4034564" y="2522163"/>
            <a:ext cx="1064686" cy="1790954"/>
            <a:chOff x="4860717" y="3018766"/>
            <a:chExt cx="1282700" cy="2143587"/>
          </a:xfrm>
        </p:grpSpPr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>
              <a:off x="4860717" y="3018766"/>
              <a:ext cx="1282700" cy="2143587"/>
            </a:xfrm>
            <a:custGeom>
              <a:avLst/>
              <a:gdLst>
                <a:gd name="T0" fmla="*/ 3563 w 3564"/>
                <a:gd name="T1" fmla="*/ 0 h 3595"/>
                <a:gd name="T2" fmla="*/ 0 w 3564"/>
                <a:gd name="T3" fmla="*/ 0 h 3595"/>
                <a:gd name="T4" fmla="*/ 0 w 3564"/>
                <a:gd name="T5" fmla="*/ 3594 h 3595"/>
                <a:gd name="T6" fmla="*/ 3563 w 3564"/>
                <a:gd name="T7" fmla="*/ 3594 h 3595"/>
                <a:gd name="T8" fmla="*/ 3563 w 3564"/>
                <a:gd name="T9" fmla="*/ 0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4" h="3595">
                  <a:moveTo>
                    <a:pt x="3563" y="0"/>
                  </a:moveTo>
                  <a:lnTo>
                    <a:pt x="0" y="0"/>
                  </a:lnTo>
                  <a:lnTo>
                    <a:pt x="0" y="3594"/>
                  </a:lnTo>
                  <a:lnTo>
                    <a:pt x="3563" y="3594"/>
                  </a:lnTo>
                  <a:lnTo>
                    <a:pt x="3563" y="0"/>
                  </a:lnTo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bg2">
                    <a:lumMod val="20000"/>
                    <a:lumOff val="80000"/>
                    <a:alpha val="35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35" name="Triangle 34"/>
            <p:cNvSpPr/>
            <p:nvPr/>
          </p:nvSpPr>
          <p:spPr>
            <a:xfrm rot="10800000">
              <a:off x="4899832" y="3114663"/>
              <a:ext cx="1213994" cy="632420"/>
            </a:xfrm>
            <a:prstGeom prst="triangle">
              <a:avLst/>
            </a:prstGeom>
            <a:solidFill>
              <a:schemeClr val="bg1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lnSpcReduction="10000"/>
            </a:bodyPr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324542" y="3064764"/>
              <a:ext cx="463649" cy="553998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r>
                <a:rPr lang="en-US" sz="2500" b="1" dirty="0"/>
                <a:t>3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16319" y="3889236"/>
              <a:ext cx="1197203" cy="954107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of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8B604F02-FA08-4149-969F-985F5B7E4A49}"/>
              </a:ext>
            </a:extLst>
          </p:cNvPr>
          <p:cNvGrpSpPr/>
          <p:nvPr/>
        </p:nvGrpSpPr>
        <p:grpSpPr>
          <a:xfrm>
            <a:off x="5099250" y="2089775"/>
            <a:ext cx="1073910" cy="2223342"/>
            <a:chOff x="6143417" y="2501242"/>
            <a:chExt cx="1293813" cy="2661111"/>
          </a:xfrm>
        </p:grpSpPr>
        <p:sp>
          <p:nvSpPr>
            <p:cNvPr id="13" name="Freeform 12"/>
            <p:cNvSpPr>
              <a:spLocks noChangeArrowheads="1"/>
            </p:cNvSpPr>
            <p:nvPr/>
          </p:nvSpPr>
          <p:spPr bwMode="auto">
            <a:xfrm>
              <a:off x="6143417" y="2501242"/>
              <a:ext cx="1293813" cy="2661111"/>
            </a:xfrm>
            <a:custGeom>
              <a:avLst/>
              <a:gdLst>
                <a:gd name="T0" fmla="*/ 3592 w 3593"/>
                <a:gd name="T1" fmla="*/ 0 h 3562"/>
                <a:gd name="T2" fmla="*/ 0 w 3593"/>
                <a:gd name="T3" fmla="*/ 0 h 3562"/>
                <a:gd name="T4" fmla="*/ 0 w 3593"/>
                <a:gd name="T5" fmla="*/ 3561 h 3562"/>
                <a:gd name="T6" fmla="*/ 3592 w 3593"/>
                <a:gd name="T7" fmla="*/ 3561 h 3562"/>
                <a:gd name="T8" fmla="*/ 3592 w 3593"/>
                <a:gd name="T9" fmla="*/ 0 h 3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3" h="3562">
                  <a:moveTo>
                    <a:pt x="3592" y="0"/>
                  </a:moveTo>
                  <a:lnTo>
                    <a:pt x="0" y="0"/>
                  </a:lnTo>
                  <a:lnTo>
                    <a:pt x="0" y="3561"/>
                  </a:lnTo>
                  <a:lnTo>
                    <a:pt x="3592" y="3561"/>
                  </a:lnTo>
                  <a:lnTo>
                    <a:pt x="3592" y="0"/>
                  </a:lnTo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bg2">
                    <a:lumMod val="20000"/>
                    <a:lumOff val="80000"/>
                    <a:alpha val="35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36" name="Triangle 35"/>
            <p:cNvSpPr/>
            <p:nvPr/>
          </p:nvSpPr>
          <p:spPr>
            <a:xfrm rot="10800000">
              <a:off x="6196557" y="2581551"/>
              <a:ext cx="1213994" cy="632420"/>
            </a:xfrm>
            <a:prstGeom prst="triangle">
              <a:avLst/>
            </a:prstGeom>
            <a:solidFill>
              <a:schemeClr val="bg1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lnSpcReduction="10000"/>
            </a:bodyPr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618909" y="2529757"/>
              <a:ext cx="463649" cy="553998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r>
                <a:rPr lang="en-US" sz="2500" b="1" dirty="0"/>
                <a:t>4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198987" y="3354743"/>
              <a:ext cx="1197203" cy="954107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the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7F4F19DA-08D5-41B8-BB92-2AB4D18DEE88}"/>
              </a:ext>
            </a:extLst>
          </p:cNvPr>
          <p:cNvGrpSpPr/>
          <p:nvPr/>
        </p:nvGrpSpPr>
        <p:grpSpPr>
          <a:xfrm>
            <a:off x="6171843" y="1657384"/>
            <a:ext cx="1073910" cy="2655731"/>
            <a:chOff x="7435642" y="1983717"/>
            <a:chExt cx="1293813" cy="3178636"/>
          </a:xfrm>
        </p:grpSpPr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7435642" y="1983717"/>
              <a:ext cx="1293813" cy="3178636"/>
            </a:xfrm>
            <a:custGeom>
              <a:avLst/>
              <a:gdLst>
                <a:gd name="T0" fmla="*/ 3594 w 3595"/>
                <a:gd name="T1" fmla="*/ 0 h 3594"/>
                <a:gd name="T2" fmla="*/ 0 w 3595"/>
                <a:gd name="T3" fmla="*/ 0 h 3594"/>
                <a:gd name="T4" fmla="*/ 0 w 3595"/>
                <a:gd name="T5" fmla="*/ 3593 h 3594"/>
                <a:gd name="T6" fmla="*/ 3594 w 3595"/>
                <a:gd name="T7" fmla="*/ 3593 h 3594"/>
                <a:gd name="T8" fmla="*/ 3594 w 3595"/>
                <a:gd name="T9" fmla="*/ 0 h 3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5" h="3594">
                  <a:moveTo>
                    <a:pt x="3594" y="0"/>
                  </a:moveTo>
                  <a:lnTo>
                    <a:pt x="0" y="0"/>
                  </a:lnTo>
                  <a:lnTo>
                    <a:pt x="0" y="3593"/>
                  </a:lnTo>
                  <a:lnTo>
                    <a:pt x="3594" y="3593"/>
                  </a:lnTo>
                  <a:lnTo>
                    <a:pt x="3594" y="0"/>
                  </a:lnTo>
                </a:path>
              </a:pathLst>
            </a:custGeom>
            <a:gradFill>
              <a:gsLst>
                <a:gs pos="0">
                  <a:schemeClr val="accent5">
                    <a:lumMod val="50000"/>
                  </a:schemeClr>
                </a:gs>
                <a:gs pos="100000">
                  <a:schemeClr val="bg2">
                    <a:lumMod val="20000"/>
                    <a:lumOff val="80000"/>
                    <a:alpha val="35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37" name="Triangle 36"/>
            <p:cNvSpPr/>
            <p:nvPr/>
          </p:nvSpPr>
          <p:spPr>
            <a:xfrm rot="10800000">
              <a:off x="7485566" y="2060695"/>
              <a:ext cx="1213994" cy="632420"/>
            </a:xfrm>
            <a:prstGeom prst="triangle">
              <a:avLst/>
            </a:prstGeom>
            <a:solidFill>
              <a:schemeClr val="bg1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lnSpcReduction="10000"/>
            </a:bodyPr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926138" y="2046407"/>
              <a:ext cx="463649" cy="553998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r>
                <a:rPr lang="en-US" sz="2500" b="1" dirty="0"/>
                <a:t>5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522727" y="2811567"/>
              <a:ext cx="1197203" cy="954107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Act 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988040" y="114870"/>
            <a:ext cx="751112" cy="972067"/>
            <a:chOff x="3624607" y="103050"/>
            <a:chExt cx="1855788" cy="2386012"/>
          </a:xfr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28" name="Freeform 27"/>
            <p:cNvSpPr>
              <a:spLocks noChangeArrowheads="1"/>
            </p:cNvSpPr>
            <p:nvPr/>
          </p:nvSpPr>
          <p:spPr bwMode="auto">
            <a:xfrm>
              <a:off x="3624607" y="1520687"/>
              <a:ext cx="798513" cy="968375"/>
            </a:xfrm>
            <a:custGeom>
              <a:avLst/>
              <a:gdLst>
                <a:gd name="T0" fmla="*/ 1656 w 2219"/>
                <a:gd name="T1" fmla="*/ 0 h 2688"/>
                <a:gd name="T2" fmla="*/ 1656 w 2219"/>
                <a:gd name="T3" fmla="*/ 0 h 2688"/>
                <a:gd name="T4" fmla="*/ 1281 w 2219"/>
                <a:gd name="T5" fmla="*/ 1344 h 2688"/>
                <a:gd name="T6" fmla="*/ 187 w 2219"/>
                <a:gd name="T7" fmla="*/ 2093 h 2688"/>
                <a:gd name="T8" fmla="*/ 125 w 2219"/>
                <a:gd name="T9" fmla="*/ 2531 h 2688"/>
                <a:gd name="T10" fmla="*/ 375 w 2219"/>
                <a:gd name="T11" fmla="*/ 2687 h 2688"/>
                <a:gd name="T12" fmla="*/ 562 w 2219"/>
                <a:gd name="T13" fmla="*/ 2625 h 2688"/>
                <a:gd name="T14" fmla="*/ 1750 w 2219"/>
                <a:gd name="T15" fmla="*/ 1813 h 2688"/>
                <a:gd name="T16" fmla="*/ 1875 w 2219"/>
                <a:gd name="T17" fmla="*/ 1626 h 2688"/>
                <a:gd name="T18" fmla="*/ 2218 w 2219"/>
                <a:gd name="T19" fmla="*/ 438 h 2688"/>
                <a:gd name="T20" fmla="*/ 2187 w 2219"/>
                <a:gd name="T21" fmla="*/ 438 h 2688"/>
                <a:gd name="T22" fmla="*/ 1656 w 2219"/>
                <a:gd name="T23" fmla="*/ 0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19" h="2688">
                  <a:moveTo>
                    <a:pt x="1656" y="0"/>
                  </a:moveTo>
                  <a:lnTo>
                    <a:pt x="1656" y="0"/>
                  </a:lnTo>
                  <a:cubicBezTo>
                    <a:pt x="1281" y="1344"/>
                    <a:pt x="1281" y="1344"/>
                    <a:pt x="1281" y="1344"/>
                  </a:cubicBezTo>
                  <a:cubicBezTo>
                    <a:pt x="187" y="2093"/>
                    <a:pt x="187" y="2093"/>
                    <a:pt x="187" y="2093"/>
                  </a:cubicBezTo>
                  <a:cubicBezTo>
                    <a:pt x="31" y="2187"/>
                    <a:pt x="0" y="2375"/>
                    <a:pt x="125" y="2531"/>
                  </a:cubicBezTo>
                  <a:cubicBezTo>
                    <a:pt x="187" y="2625"/>
                    <a:pt x="281" y="2687"/>
                    <a:pt x="375" y="2687"/>
                  </a:cubicBezTo>
                  <a:cubicBezTo>
                    <a:pt x="437" y="2687"/>
                    <a:pt x="500" y="2656"/>
                    <a:pt x="562" y="2625"/>
                  </a:cubicBezTo>
                  <a:cubicBezTo>
                    <a:pt x="1750" y="1813"/>
                    <a:pt x="1750" y="1813"/>
                    <a:pt x="1750" y="1813"/>
                  </a:cubicBezTo>
                  <a:cubicBezTo>
                    <a:pt x="1812" y="1751"/>
                    <a:pt x="1843" y="1688"/>
                    <a:pt x="1875" y="1626"/>
                  </a:cubicBezTo>
                  <a:cubicBezTo>
                    <a:pt x="2218" y="438"/>
                    <a:pt x="2218" y="438"/>
                    <a:pt x="2218" y="438"/>
                  </a:cubicBezTo>
                  <a:cubicBezTo>
                    <a:pt x="2187" y="438"/>
                    <a:pt x="2187" y="438"/>
                    <a:pt x="2187" y="438"/>
                  </a:cubicBezTo>
                  <a:cubicBezTo>
                    <a:pt x="1781" y="219"/>
                    <a:pt x="1687" y="63"/>
                    <a:pt x="1656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3680170" y="103050"/>
              <a:ext cx="1800225" cy="2339974"/>
              <a:chOff x="2946745" y="490676"/>
              <a:chExt cx="1800225" cy="2339974"/>
            </a:xfrm>
            <a:grpFill/>
          </p:grpSpPr>
          <p:sp>
            <p:nvSpPr>
              <p:cNvPr id="30" name="Freeform 29"/>
              <p:cNvSpPr>
                <a:spLocks noChangeArrowheads="1"/>
              </p:cNvSpPr>
              <p:nvPr/>
            </p:nvSpPr>
            <p:spPr bwMode="auto">
              <a:xfrm>
                <a:off x="2946745" y="1030426"/>
                <a:ext cx="1800225" cy="1800224"/>
              </a:xfrm>
              <a:custGeom>
                <a:avLst/>
                <a:gdLst>
                  <a:gd name="T0" fmla="*/ 4937 w 5001"/>
                  <a:gd name="T1" fmla="*/ 781 h 5000"/>
                  <a:gd name="T2" fmla="*/ 4937 w 5001"/>
                  <a:gd name="T3" fmla="*/ 781 h 5000"/>
                  <a:gd name="T4" fmla="*/ 4500 w 5001"/>
                  <a:gd name="T5" fmla="*/ 625 h 5000"/>
                  <a:gd name="T6" fmla="*/ 3656 w 5001"/>
                  <a:gd name="T7" fmla="*/ 969 h 5000"/>
                  <a:gd name="T8" fmla="*/ 3062 w 5001"/>
                  <a:gd name="T9" fmla="*/ 219 h 5000"/>
                  <a:gd name="T10" fmla="*/ 2844 w 5001"/>
                  <a:gd name="T11" fmla="*/ 94 h 5000"/>
                  <a:gd name="T12" fmla="*/ 2125 w 5001"/>
                  <a:gd name="T13" fmla="*/ 0 h 5000"/>
                  <a:gd name="T14" fmla="*/ 2031 w 5001"/>
                  <a:gd name="T15" fmla="*/ 0 h 5000"/>
                  <a:gd name="T16" fmla="*/ 1000 w 5001"/>
                  <a:gd name="T17" fmla="*/ 188 h 5000"/>
                  <a:gd name="T18" fmla="*/ 781 w 5001"/>
                  <a:gd name="T19" fmla="*/ 313 h 5000"/>
                  <a:gd name="T20" fmla="*/ 94 w 5001"/>
                  <a:gd name="T21" fmla="*/ 1313 h 5000"/>
                  <a:gd name="T22" fmla="*/ 187 w 5001"/>
                  <a:gd name="T23" fmla="*/ 1750 h 5000"/>
                  <a:gd name="T24" fmla="*/ 375 w 5001"/>
                  <a:gd name="T25" fmla="*/ 1813 h 5000"/>
                  <a:gd name="T26" fmla="*/ 625 w 5001"/>
                  <a:gd name="T27" fmla="*/ 1688 h 5000"/>
                  <a:gd name="T28" fmla="*/ 1250 w 5001"/>
                  <a:gd name="T29" fmla="*/ 781 h 5000"/>
                  <a:gd name="T30" fmla="*/ 1719 w 5001"/>
                  <a:gd name="T31" fmla="*/ 719 h 5000"/>
                  <a:gd name="T32" fmla="*/ 1594 w 5001"/>
                  <a:gd name="T33" fmla="*/ 2219 h 5000"/>
                  <a:gd name="T34" fmla="*/ 1625 w 5001"/>
                  <a:gd name="T35" fmla="*/ 2250 h 5000"/>
                  <a:gd name="T36" fmla="*/ 2156 w 5001"/>
                  <a:gd name="T37" fmla="*/ 2688 h 5000"/>
                  <a:gd name="T38" fmla="*/ 2156 w 5001"/>
                  <a:gd name="T39" fmla="*/ 2688 h 5000"/>
                  <a:gd name="T40" fmla="*/ 3094 w 5001"/>
                  <a:gd name="T41" fmla="*/ 3125 h 5000"/>
                  <a:gd name="T42" fmla="*/ 3375 w 5001"/>
                  <a:gd name="T43" fmla="*/ 4718 h 5000"/>
                  <a:gd name="T44" fmla="*/ 3687 w 5001"/>
                  <a:gd name="T45" fmla="*/ 4999 h 5000"/>
                  <a:gd name="T46" fmla="*/ 3750 w 5001"/>
                  <a:gd name="T47" fmla="*/ 4999 h 5000"/>
                  <a:gd name="T48" fmla="*/ 4000 w 5001"/>
                  <a:gd name="T49" fmla="*/ 4624 h 5000"/>
                  <a:gd name="T50" fmla="*/ 3687 w 5001"/>
                  <a:gd name="T51" fmla="*/ 2844 h 5000"/>
                  <a:gd name="T52" fmla="*/ 3531 w 5001"/>
                  <a:gd name="T53" fmla="*/ 2625 h 5000"/>
                  <a:gd name="T54" fmla="*/ 2812 w 5001"/>
                  <a:gd name="T55" fmla="*/ 2281 h 5000"/>
                  <a:gd name="T56" fmla="*/ 2906 w 5001"/>
                  <a:gd name="T57" fmla="*/ 1063 h 5000"/>
                  <a:gd name="T58" fmla="*/ 3312 w 5001"/>
                  <a:gd name="T59" fmla="*/ 1563 h 5000"/>
                  <a:gd name="T60" fmla="*/ 3687 w 5001"/>
                  <a:gd name="T61" fmla="*/ 1656 h 5000"/>
                  <a:gd name="T62" fmla="*/ 4750 w 5001"/>
                  <a:gd name="T63" fmla="*/ 1219 h 5000"/>
                  <a:gd name="T64" fmla="*/ 4937 w 5001"/>
                  <a:gd name="T65" fmla="*/ 781 h 5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001" h="5000">
                    <a:moveTo>
                      <a:pt x="4937" y="781"/>
                    </a:moveTo>
                    <a:lnTo>
                      <a:pt x="4937" y="781"/>
                    </a:lnTo>
                    <a:cubicBezTo>
                      <a:pt x="4844" y="625"/>
                      <a:pt x="4656" y="531"/>
                      <a:pt x="4500" y="625"/>
                    </a:cubicBezTo>
                    <a:cubicBezTo>
                      <a:pt x="3656" y="969"/>
                      <a:pt x="3656" y="969"/>
                      <a:pt x="3656" y="969"/>
                    </a:cubicBezTo>
                    <a:cubicBezTo>
                      <a:pt x="3062" y="219"/>
                      <a:pt x="3062" y="219"/>
                      <a:pt x="3062" y="219"/>
                    </a:cubicBezTo>
                    <a:cubicBezTo>
                      <a:pt x="3000" y="156"/>
                      <a:pt x="2937" y="125"/>
                      <a:pt x="2844" y="94"/>
                    </a:cubicBezTo>
                    <a:cubicBezTo>
                      <a:pt x="2125" y="0"/>
                      <a:pt x="2125" y="0"/>
                      <a:pt x="2125" y="0"/>
                    </a:cubicBezTo>
                    <a:cubicBezTo>
                      <a:pt x="2094" y="0"/>
                      <a:pt x="2062" y="0"/>
                      <a:pt x="2031" y="0"/>
                    </a:cubicBezTo>
                    <a:cubicBezTo>
                      <a:pt x="1000" y="188"/>
                      <a:pt x="1000" y="188"/>
                      <a:pt x="1000" y="188"/>
                    </a:cubicBezTo>
                    <a:cubicBezTo>
                      <a:pt x="906" y="188"/>
                      <a:pt x="844" y="250"/>
                      <a:pt x="781" y="313"/>
                    </a:cubicBezTo>
                    <a:cubicBezTo>
                      <a:pt x="94" y="1313"/>
                      <a:pt x="94" y="1313"/>
                      <a:pt x="94" y="1313"/>
                    </a:cubicBezTo>
                    <a:cubicBezTo>
                      <a:pt x="0" y="1438"/>
                      <a:pt x="31" y="1656"/>
                      <a:pt x="187" y="1750"/>
                    </a:cubicBezTo>
                    <a:cubicBezTo>
                      <a:pt x="219" y="1781"/>
                      <a:pt x="312" y="1813"/>
                      <a:pt x="375" y="1813"/>
                    </a:cubicBezTo>
                    <a:cubicBezTo>
                      <a:pt x="469" y="1813"/>
                      <a:pt x="562" y="1750"/>
                      <a:pt x="625" y="1688"/>
                    </a:cubicBezTo>
                    <a:cubicBezTo>
                      <a:pt x="1250" y="781"/>
                      <a:pt x="1250" y="781"/>
                      <a:pt x="1250" y="781"/>
                    </a:cubicBezTo>
                    <a:cubicBezTo>
                      <a:pt x="1719" y="719"/>
                      <a:pt x="1719" y="719"/>
                      <a:pt x="1719" y="719"/>
                    </a:cubicBezTo>
                    <a:cubicBezTo>
                      <a:pt x="1594" y="2219"/>
                      <a:pt x="1594" y="2219"/>
                      <a:pt x="1594" y="2219"/>
                    </a:cubicBezTo>
                    <a:cubicBezTo>
                      <a:pt x="1594" y="2219"/>
                      <a:pt x="1594" y="2250"/>
                      <a:pt x="1625" y="2250"/>
                    </a:cubicBezTo>
                    <a:cubicBezTo>
                      <a:pt x="1625" y="2312"/>
                      <a:pt x="1719" y="2500"/>
                      <a:pt x="2156" y="2688"/>
                    </a:cubicBezTo>
                    <a:lnTo>
                      <a:pt x="2156" y="2688"/>
                    </a:lnTo>
                    <a:cubicBezTo>
                      <a:pt x="2687" y="2969"/>
                      <a:pt x="3094" y="3125"/>
                      <a:pt x="3094" y="3125"/>
                    </a:cubicBezTo>
                    <a:cubicBezTo>
                      <a:pt x="3375" y="4718"/>
                      <a:pt x="3375" y="4718"/>
                      <a:pt x="3375" y="4718"/>
                    </a:cubicBezTo>
                    <a:cubicBezTo>
                      <a:pt x="3406" y="4874"/>
                      <a:pt x="3531" y="4999"/>
                      <a:pt x="3687" y="4999"/>
                    </a:cubicBezTo>
                    <a:cubicBezTo>
                      <a:pt x="3719" y="4999"/>
                      <a:pt x="3719" y="4999"/>
                      <a:pt x="3750" y="4999"/>
                    </a:cubicBezTo>
                    <a:cubicBezTo>
                      <a:pt x="3906" y="4968"/>
                      <a:pt x="4031" y="4780"/>
                      <a:pt x="4000" y="4624"/>
                    </a:cubicBezTo>
                    <a:cubicBezTo>
                      <a:pt x="3687" y="2844"/>
                      <a:pt x="3687" y="2844"/>
                      <a:pt x="3687" y="2844"/>
                    </a:cubicBezTo>
                    <a:cubicBezTo>
                      <a:pt x="3687" y="2750"/>
                      <a:pt x="3625" y="2656"/>
                      <a:pt x="3531" y="2625"/>
                    </a:cubicBezTo>
                    <a:cubicBezTo>
                      <a:pt x="2812" y="2281"/>
                      <a:pt x="2812" y="2281"/>
                      <a:pt x="2812" y="2281"/>
                    </a:cubicBezTo>
                    <a:cubicBezTo>
                      <a:pt x="2906" y="1063"/>
                      <a:pt x="2906" y="1063"/>
                      <a:pt x="2906" y="1063"/>
                    </a:cubicBezTo>
                    <a:cubicBezTo>
                      <a:pt x="3312" y="1563"/>
                      <a:pt x="3312" y="1563"/>
                      <a:pt x="3312" y="1563"/>
                    </a:cubicBezTo>
                    <a:cubicBezTo>
                      <a:pt x="3406" y="1688"/>
                      <a:pt x="3562" y="1719"/>
                      <a:pt x="3687" y="1656"/>
                    </a:cubicBezTo>
                    <a:cubicBezTo>
                      <a:pt x="4750" y="1219"/>
                      <a:pt x="4750" y="1219"/>
                      <a:pt x="4750" y="1219"/>
                    </a:cubicBezTo>
                    <a:cubicBezTo>
                      <a:pt x="4937" y="1125"/>
                      <a:pt x="5000" y="937"/>
                      <a:pt x="4937" y="78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31" name="Freeform 30"/>
              <p:cNvSpPr>
                <a:spLocks noChangeArrowheads="1"/>
              </p:cNvSpPr>
              <p:nvPr/>
            </p:nvSpPr>
            <p:spPr bwMode="auto">
              <a:xfrm>
                <a:off x="3656357" y="490676"/>
                <a:ext cx="495300" cy="495300"/>
              </a:xfrm>
              <a:custGeom>
                <a:avLst/>
                <a:gdLst>
                  <a:gd name="T0" fmla="*/ 687 w 1376"/>
                  <a:gd name="T1" fmla="*/ 1375 h 1376"/>
                  <a:gd name="T2" fmla="*/ 687 w 1376"/>
                  <a:gd name="T3" fmla="*/ 1375 h 1376"/>
                  <a:gd name="T4" fmla="*/ 1375 w 1376"/>
                  <a:gd name="T5" fmla="*/ 688 h 1376"/>
                  <a:gd name="T6" fmla="*/ 687 w 1376"/>
                  <a:gd name="T7" fmla="*/ 0 h 1376"/>
                  <a:gd name="T8" fmla="*/ 0 w 1376"/>
                  <a:gd name="T9" fmla="*/ 688 h 1376"/>
                  <a:gd name="T10" fmla="*/ 687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687" y="1375"/>
                    </a:moveTo>
                    <a:lnTo>
                      <a:pt x="687" y="1375"/>
                    </a:lnTo>
                    <a:cubicBezTo>
                      <a:pt x="1093" y="1375"/>
                      <a:pt x="1375" y="1063"/>
                      <a:pt x="1375" y="688"/>
                    </a:cubicBezTo>
                    <a:cubicBezTo>
                      <a:pt x="1375" y="313"/>
                      <a:pt x="1093" y="0"/>
                      <a:pt x="687" y="0"/>
                    </a:cubicBezTo>
                    <a:cubicBezTo>
                      <a:pt x="312" y="0"/>
                      <a:pt x="0" y="313"/>
                      <a:pt x="0" y="688"/>
                    </a:cubicBezTo>
                    <a:cubicBezTo>
                      <a:pt x="0" y="1063"/>
                      <a:pt x="312" y="1375"/>
                      <a:pt x="687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 fontScale="77500" lnSpcReduction="20000"/>
              </a:bodyPr>
              <a:lstStyle/>
              <a:p>
                <a:endParaRPr lang="en-US"/>
              </a:p>
            </p:txBody>
          </p:sp>
        </p:grpSp>
      </p:grpSp>
      <p:sp>
        <p:nvSpPr>
          <p:cNvPr id="46" name="TextBox 45"/>
          <p:cNvSpPr txBox="1"/>
          <p:nvPr/>
        </p:nvSpPr>
        <p:spPr>
          <a:xfrm>
            <a:off x="225940" y="1023300"/>
            <a:ext cx="1590543" cy="2495404"/>
          </a:xfrm>
          <a:prstGeom prst="rect">
            <a:avLst/>
          </a:prstGeom>
          <a:noFill/>
        </p:spPr>
        <p:txBody>
          <a:bodyPr wrap="square" lIns="76071" tIns="38035" rIns="76071" bIns="38035" rtlCol="0"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It governs the National Skills Authority and Fund, the skills development levy-grant scheme, the Sector Education Training Authorities (SETAs), </a:t>
            </a:r>
            <a:r>
              <a:rPr lang="en-US" dirty="0" err="1">
                <a:solidFill>
                  <a:schemeClr val="bg1"/>
                </a:solidFill>
              </a:rPr>
              <a:t>labour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centres</a:t>
            </a:r>
            <a:r>
              <a:rPr lang="en-US" dirty="0">
                <a:solidFill>
                  <a:schemeClr val="bg1"/>
                </a:solidFill>
              </a:rPr>
              <a:t> and the Skills Development Planning Unit. These bodies encourage partnerships between the public and private sectors of the economy and help new entrants into the </a:t>
            </a:r>
            <a:r>
              <a:rPr lang="en-US" dirty="0" err="1">
                <a:solidFill>
                  <a:schemeClr val="bg1"/>
                </a:solidFill>
              </a:rPr>
              <a:t>labour</a:t>
            </a:r>
            <a:r>
              <a:rPr lang="en-US" dirty="0">
                <a:solidFill>
                  <a:schemeClr val="bg1"/>
                </a:solidFill>
              </a:rPr>
              <a:t> market to find work.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7167" y="80712"/>
            <a:ext cx="2651145" cy="398576"/>
          </a:xfrm>
          <a:prstGeom prst="rect">
            <a:avLst/>
          </a:prstGeom>
          <a:noFill/>
        </p:spPr>
        <p:txBody>
          <a:bodyPr wrap="none" lIns="76071" tIns="38035" rIns="76071" bIns="38035" rtlCol="0">
            <a:normAutofit/>
          </a:bodyPr>
          <a:lstStyle/>
          <a:p>
            <a:r>
              <a:rPr lang="en-US" sz="2100" dirty="0" smtClean="0">
                <a:solidFill>
                  <a:schemeClr val="tx2">
                    <a:lumMod val="25000"/>
                  </a:schemeClr>
                </a:solidFill>
              </a:rPr>
              <a:t>Skills Development Act</a:t>
            </a:r>
            <a:endParaRPr lang="en-US" sz="21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7169" y="461887"/>
            <a:ext cx="2873487" cy="561414"/>
          </a:xfrm>
          <a:prstGeom prst="rect">
            <a:avLst/>
          </a:prstGeom>
          <a:noFill/>
        </p:spPr>
        <p:txBody>
          <a:bodyPr wrap="square" lIns="76071" tIns="38035" rIns="76071" bIns="38035" rtlCol="0">
            <a:normAutofit/>
          </a:bodyPr>
          <a:lstStyle/>
          <a:p>
            <a:pPr algn="just"/>
            <a:r>
              <a:rPr lang="en-US" sz="1050" dirty="0">
                <a:solidFill>
                  <a:schemeClr val="bg1"/>
                </a:solidFill>
              </a:rPr>
              <a:t>This Act aims to improve the skills of workers by promoting education and training in the </a:t>
            </a:r>
            <a:r>
              <a:rPr lang="en-US" sz="1050" dirty="0" smtClean="0">
                <a:solidFill>
                  <a:schemeClr val="bg1"/>
                </a:solidFill>
              </a:rPr>
              <a:t>workplace.</a:t>
            </a:r>
            <a:endParaRPr lang="en-US" sz="1050" dirty="0">
              <a:solidFill>
                <a:schemeClr val="bg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8C616A83-826D-4F3D-94E9-E1985CBD4637}"/>
              </a:ext>
            </a:extLst>
          </p:cNvPr>
          <p:cNvGrpSpPr/>
          <p:nvPr/>
        </p:nvGrpSpPr>
        <p:grpSpPr>
          <a:xfrm>
            <a:off x="1895970" y="2252375"/>
            <a:ext cx="1085512" cy="1188946"/>
            <a:chOff x="2284205" y="2695860"/>
            <a:chExt cx="1307791" cy="1423046"/>
          </a:xfrm>
        </p:grpSpPr>
        <p:sp>
          <p:nvSpPr>
            <p:cNvPr id="16" name="Freeform 15"/>
            <p:cNvSpPr>
              <a:spLocks noChangeArrowheads="1"/>
            </p:cNvSpPr>
            <p:nvPr/>
          </p:nvSpPr>
          <p:spPr bwMode="auto">
            <a:xfrm>
              <a:off x="2284205" y="2825093"/>
              <a:ext cx="1282700" cy="1293813"/>
            </a:xfrm>
            <a:custGeom>
              <a:avLst/>
              <a:gdLst>
                <a:gd name="T0" fmla="*/ 3563 w 3564"/>
                <a:gd name="T1" fmla="*/ 0 h 3595"/>
                <a:gd name="T2" fmla="*/ 0 w 3564"/>
                <a:gd name="T3" fmla="*/ 0 h 3595"/>
                <a:gd name="T4" fmla="*/ 0 w 3564"/>
                <a:gd name="T5" fmla="*/ 3594 h 3595"/>
                <a:gd name="T6" fmla="*/ 3563 w 3564"/>
                <a:gd name="T7" fmla="*/ 3594 h 3595"/>
                <a:gd name="T8" fmla="*/ 3563 w 3564"/>
                <a:gd name="T9" fmla="*/ 0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4" h="3595">
                  <a:moveTo>
                    <a:pt x="3563" y="0"/>
                  </a:moveTo>
                  <a:lnTo>
                    <a:pt x="0" y="0"/>
                  </a:lnTo>
                  <a:lnTo>
                    <a:pt x="0" y="3594"/>
                  </a:lnTo>
                  <a:lnTo>
                    <a:pt x="3563" y="3594"/>
                  </a:lnTo>
                  <a:lnTo>
                    <a:pt x="3563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15875">
              <a:solidFill>
                <a:schemeClr val="tx1"/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 anchor="ctr">
              <a:normAutofit/>
            </a:bodyPr>
            <a:lstStyle/>
            <a:p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94793" y="2969152"/>
              <a:ext cx="1197203" cy="1069740"/>
            </a:xfrm>
            <a:prstGeom prst="rect">
              <a:avLst/>
            </a:prstGeom>
            <a:noFill/>
          </p:spPr>
          <p:txBody>
            <a:bodyPr wrap="square" rtlCol="0">
              <a:normAutofit fontScale="92500" lnSpcReduction="10000"/>
            </a:bodyPr>
            <a:lstStyle/>
            <a:p>
              <a:r>
                <a:rPr lang="en-US" dirty="0" smtClean="0"/>
                <a:t>To </a:t>
              </a:r>
              <a:r>
                <a:rPr lang="en-US" dirty="0"/>
                <a:t>develop the skills of the South African workforce </a:t>
              </a:r>
            </a:p>
          </p:txBody>
        </p:sp>
        <p:sp>
          <p:nvSpPr>
            <p:cNvPr id="7" name="Hexagon 6"/>
            <p:cNvSpPr/>
            <p:nvPr/>
          </p:nvSpPr>
          <p:spPr>
            <a:xfrm>
              <a:off x="2410783" y="2695860"/>
              <a:ext cx="1025638" cy="271002"/>
            </a:xfrm>
            <a:prstGeom prst="hexagon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55000" lnSpcReduction="20000"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A87B3B97-1C73-4291-8347-3F5104C5DD09}"/>
              </a:ext>
            </a:extLst>
          </p:cNvPr>
          <p:cNvGrpSpPr/>
          <p:nvPr/>
        </p:nvGrpSpPr>
        <p:grpSpPr>
          <a:xfrm>
            <a:off x="2960655" y="1823432"/>
            <a:ext cx="1073909" cy="1194239"/>
            <a:chOff x="3566905" y="2182458"/>
            <a:chExt cx="1293812" cy="142938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5FC2CA5E-6B5E-473B-BD74-280FD5745588}"/>
                </a:ext>
              </a:extLst>
            </p:cNvPr>
            <p:cNvGrpSpPr/>
            <p:nvPr/>
          </p:nvGrpSpPr>
          <p:grpSpPr>
            <a:xfrm>
              <a:off x="3566905" y="2318026"/>
              <a:ext cx="1293812" cy="1293813"/>
              <a:chOff x="3566905" y="2318026"/>
              <a:chExt cx="1293812" cy="1293813"/>
            </a:xfrm>
          </p:grpSpPr>
          <p:sp>
            <p:nvSpPr>
              <p:cNvPr id="20" name="Freeform 19"/>
              <p:cNvSpPr>
                <a:spLocks noChangeArrowheads="1"/>
              </p:cNvSpPr>
              <p:nvPr/>
            </p:nvSpPr>
            <p:spPr bwMode="auto">
              <a:xfrm>
                <a:off x="3566905" y="2318026"/>
                <a:ext cx="1293812" cy="1293813"/>
              </a:xfrm>
              <a:custGeom>
                <a:avLst/>
                <a:gdLst>
                  <a:gd name="T0" fmla="*/ 3594 w 3595"/>
                  <a:gd name="T1" fmla="*/ 0 h 3595"/>
                  <a:gd name="T2" fmla="*/ 0 w 3595"/>
                  <a:gd name="T3" fmla="*/ 0 h 3595"/>
                  <a:gd name="T4" fmla="*/ 0 w 3595"/>
                  <a:gd name="T5" fmla="*/ 3594 h 3595"/>
                  <a:gd name="T6" fmla="*/ 3594 w 3595"/>
                  <a:gd name="T7" fmla="*/ 3594 h 3595"/>
                  <a:gd name="T8" fmla="*/ 3594 w 3595"/>
                  <a:gd name="T9" fmla="*/ 0 h 3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95" h="3595">
                    <a:moveTo>
                      <a:pt x="3594" y="0"/>
                    </a:moveTo>
                    <a:lnTo>
                      <a:pt x="0" y="0"/>
                    </a:lnTo>
                    <a:lnTo>
                      <a:pt x="0" y="3594"/>
                    </a:lnTo>
                    <a:lnTo>
                      <a:pt x="3594" y="3594"/>
                    </a:lnTo>
                    <a:lnTo>
                      <a:pt x="3594" y="0"/>
                    </a:lnTo>
                  </a:path>
                </a:pathLst>
              </a:custGeom>
              <a:solidFill>
                <a:schemeClr val="tx2">
                  <a:lumMod val="50000"/>
                </a:schemeClr>
              </a:solidFill>
              <a:ln w="15875">
                <a:solidFill>
                  <a:schemeClr val="tx1"/>
                </a:solidFill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624399" y="2470626"/>
                <a:ext cx="1197203" cy="1102375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10000"/>
              </a:bodyPr>
              <a:lstStyle/>
              <a:p>
                <a:r>
                  <a:rPr lang="en-US" dirty="0"/>
                  <a:t>to improve the quality of life of workers, their prospects of work and </a:t>
                </a:r>
                <a:r>
                  <a:rPr lang="en-US" dirty="0" err="1"/>
                  <a:t>labour</a:t>
                </a:r>
                <a:r>
                  <a:rPr lang="en-US" dirty="0"/>
                  <a:t> mobility</a:t>
                </a:r>
              </a:p>
            </p:txBody>
          </p:sp>
        </p:grpSp>
        <p:sp>
          <p:nvSpPr>
            <p:cNvPr id="50" name="Hexagon 49"/>
            <p:cNvSpPr/>
            <p:nvPr/>
          </p:nvSpPr>
          <p:spPr>
            <a:xfrm>
              <a:off x="3700992" y="2182458"/>
              <a:ext cx="1025638" cy="271002"/>
            </a:xfrm>
            <a:prstGeom prst="hexagon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55000" lnSpcReduction="20000"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6E11EC8A-8BB4-4CA1-BAF6-CA0BD33E8BB2}"/>
              </a:ext>
            </a:extLst>
          </p:cNvPr>
          <p:cNvGrpSpPr/>
          <p:nvPr/>
        </p:nvGrpSpPr>
        <p:grpSpPr>
          <a:xfrm>
            <a:off x="4034564" y="1392937"/>
            <a:ext cx="1064686" cy="1209345"/>
            <a:chOff x="4860717" y="1667201"/>
            <a:chExt cx="1282700" cy="1447462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7CCCD81F-B4C7-4536-97B3-1AC82571DF9A}"/>
                </a:ext>
              </a:extLst>
            </p:cNvPr>
            <p:cNvGrpSpPr/>
            <p:nvPr/>
          </p:nvGrpSpPr>
          <p:grpSpPr>
            <a:xfrm>
              <a:off x="4860717" y="1800501"/>
              <a:ext cx="1282700" cy="1314162"/>
              <a:chOff x="4860717" y="1800501"/>
              <a:chExt cx="1282700" cy="1314162"/>
            </a:xfrm>
          </p:grpSpPr>
          <p:sp>
            <p:nvSpPr>
              <p:cNvPr id="21" name="Freeform 20"/>
              <p:cNvSpPr>
                <a:spLocks noChangeArrowheads="1"/>
              </p:cNvSpPr>
              <p:nvPr/>
            </p:nvSpPr>
            <p:spPr bwMode="auto">
              <a:xfrm>
                <a:off x="4860717" y="1800501"/>
                <a:ext cx="1282700" cy="1293813"/>
              </a:xfrm>
              <a:custGeom>
                <a:avLst/>
                <a:gdLst>
                  <a:gd name="T0" fmla="*/ 3563 w 3564"/>
                  <a:gd name="T1" fmla="*/ 0 h 3595"/>
                  <a:gd name="T2" fmla="*/ 0 w 3564"/>
                  <a:gd name="T3" fmla="*/ 0 h 3595"/>
                  <a:gd name="T4" fmla="*/ 0 w 3564"/>
                  <a:gd name="T5" fmla="*/ 3594 h 3595"/>
                  <a:gd name="T6" fmla="*/ 3563 w 3564"/>
                  <a:gd name="T7" fmla="*/ 3594 h 3595"/>
                  <a:gd name="T8" fmla="*/ 3563 w 3564"/>
                  <a:gd name="T9" fmla="*/ 0 h 3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4" h="3595">
                    <a:moveTo>
                      <a:pt x="3563" y="0"/>
                    </a:moveTo>
                    <a:lnTo>
                      <a:pt x="0" y="0"/>
                    </a:lnTo>
                    <a:lnTo>
                      <a:pt x="0" y="3594"/>
                    </a:lnTo>
                    <a:lnTo>
                      <a:pt x="3563" y="3594"/>
                    </a:lnTo>
                    <a:lnTo>
                      <a:pt x="3563" y="0"/>
                    </a:lnTo>
                  </a:path>
                </a:pathLst>
              </a:custGeom>
              <a:solidFill>
                <a:srgbClr val="F15A29"/>
              </a:solidFill>
              <a:ln w="15875" cap="flat">
                <a:solidFill>
                  <a:schemeClr val="tx1"/>
                </a:solidFill>
                <a:bevel/>
                <a:headEnd/>
                <a:tailEnd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  <a:extLst/>
            </p:spPr>
            <p:txBody>
              <a:bodyPr wrap="none" anchor="ctr"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860717" y="1964863"/>
                <a:ext cx="1252805" cy="1149800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10000"/>
              </a:bodyPr>
              <a:lstStyle/>
              <a:p>
                <a:r>
                  <a:rPr lang="en-US" dirty="0"/>
                  <a:t>to improve productivity in the workplace and the competitiveness of employers</a:t>
                </a:r>
              </a:p>
            </p:txBody>
          </p:sp>
        </p:grpSp>
        <p:sp>
          <p:nvSpPr>
            <p:cNvPr id="51" name="Hexagon 50"/>
            <p:cNvSpPr/>
            <p:nvPr/>
          </p:nvSpPr>
          <p:spPr>
            <a:xfrm>
              <a:off x="4985893" y="1667201"/>
              <a:ext cx="1025638" cy="271002"/>
            </a:xfrm>
            <a:prstGeom prst="hexagon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55000" lnSpcReduction="20000"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DA6EE08A-2A7C-4DAF-8FC7-F08067FAF119}"/>
              </a:ext>
            </a:extLst>
          </p:cNvPr>
          <p:cNvGrpSpPr/>
          <p:nvPr/>
        </p:nvGrpSpPr>
        <p:grpSpPr>
          <a:xfrm>
            <a:off x="5099250" y="958213"/>
            <a:ext cx="1073910" cy="1185394"/>
            <a:chOff x="6143417" y="1146882"/>
            <a:chExt cx="1293813" cy="1418794"/>
          </a:xfrm>
        </p:grpSpPr>
        <p:sp>
          <p:nvSpPr>
            <p:cNvPr id="22" name="Freeform 21"/>
            <p:cNvSpPr>
              <a:spLocks noChangeArrowheads="1"/>
            </p:cNvSpPr>
            <p:nvPr/>
          </p:nvSpPr>
          <p:spPr bwMode="auto">
            <a:xfrm>
              <a:off x="6143417" y="1282976"/>
              <a:ext cx="1293813" cy="1282700"/>
            </a:xfrm>
            <a:custGeom>
              <a:avLst/>
              <a:gdLst>
                <a:gd name="T0" fmla="*/ 3592 w 3593"/>
                <a:gd name="T1" fmla="*/ 0 h 3562"/>
                <a:gd name="T2" fmla="*/ 0 w 3593"/>
                <a:gd name="T3" fmla="*/ 0 h 3562"/>
                <a:gd name="T4" fmla="*/ 0 w 3593"/>
                <a:gd name="T5" fmla="*/ 3561 h 3562"/>
                <a:gd name="T6" fmla="*/ 3592 w 3593"/>
                <a:gd name="T7" fmla="*/ 3561 h 3562"/>
                <a:gd name="T8" fmla="*/ 3592 w 3593"/>
                <a:gd name="T9" fmla="*/ 0 h 3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3" h="3562">
                  <a:moveTo>
                    <a:pt x="3592" y="0"/>
                  </a:moveTo>
                  <a:lnTo>
                    <a:pt x="0" y="0"/>
                  </a:lnTo>
                  <a:lnTo>
                    <a:pt x="0" y="3561"/>
                  </a:lnTo>
                  <a:lnTo>
                    <a:pt x="3592" y="3561"/>
                  </a:lnTo>
                  <a:lnTo>
                    <a:pt x="3592" y="0"/>
                  </a:lnTo>
                </a:path>
              </a:pathLst>
            </a:custGeom>
            <a:solidFill>
              <a:schemeClr val="accent4"/>
            </a:solidFill>
            <a:ln w="15875">
              <a:solidFill>
                <a:schemeClr val="tx1"/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xmlns="" id="{F29A6228-114D-441B-82C5-576F3AD1E94A}"/>
                </a:ext>
              </a:extLst>
            </p:cNvPr>
            <p:cNvGrpSpPr/>
            <p:nvPr/>
          </p:nvGrpSpPr>
          <p:grpSpPr>
            <a:xfrm>
              <a:off x="6198987" y="1146882"/>
              <a:ext cx="1197203" cy="1230023"/>
              <a:chOff x="6198987" y="1146882"/>
              <a:chExt cx="1197203" cy="1230023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6198987" y="1422798"/>
                <a:ext cx="1197203" cy="954107"/>
              </a:xfrm>
              <a:prstGeom prst="rect">
                <a:avLst/>
              </a:prstGeom>
              <a:noFill/>
            </p:spPr>
            <p:txBody>
              <a:bodyPr wrap="square" rtlCol="0">
                <a:normAutofit/>
              </a:bodyPr>
              <a:lstStyle/>
              <a:p>
                <a:r>
                  <a:rPr lang="en-ZA" dirty="0"/>
                  <a:t>to promote </a:t>
                </a:r>
                <a:r>
                  <a:rPr lang="en-ZA" dirty="0" smtClean="0"/>
                  <a:t>self-employment</a:t>
                </a:r>
                <a:endParaRPr lang="en-US" dirty="0"/>
              </a:p>
            </p:txBody>
          </p:sp>
          <p:sp>
            <p:nvSpPr>
              <p:cNvPr id="52" name="Hexagon 51"/>
              <p:cNvSpPr/>
              <p:nvPr/>
            </p:nvSpPr>
            <p:spPr>
              <a:xfrm>
                <a:off x="6274789" y="1146882"/>
                <a:ext cx="1025638" cy="271002"/>
              </a:xfrm>
              <a:prstGeom prst="hexagon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55000" lnSpcReduction="20000"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xmlns="" id="{C99E0C54-F569-45DA-BB1F-F4B0F4081FAB}"/>
              </a:ext>
            </a:extLst>
          </p:cNvPr>
          <p:cNvGrpSpPr/>
          <p:nvPr/>
        </p:nvGrpSpPr>
        <p:grpSpPr>
          <a:xfrm>
            <a:off x="6171843" y="533895"/>
            <a:ext cx="1073910" cy="1186609"/>
            <a:chOff x="7435642" y="639016"/>
            <a:chExt cx="1293813" cy="1420248"/>
          </a:xfrm>
        </p:grpSpPr>
        <p:sp>
          <p:nvSpPr>
            <p:cNvPr id="23" name="Freeform 22"/>
            <p:cNvSpPr>
              <a:spLocks noChangeArrowheads="1"/>
            </p:cNvSpPr>
            <p:nvPr/>
          </p:nvSpPr>
          <p:spPr bwMode="auto">
            <a:xfrm>
              <a:off x="7435642" y="765451"/>
              <a:ext cx="1293813" cy="1293813"/>
            </a:xfrm>
            <a:custGeom>
              <a:avLst/>
              <a:gdLst>
                <a:gd name="T0" fmla="*/ 3594 w 3595"/>
                <a:gd name="T1" fmla="*/ 0 h 3594"/>
                <a:gd name="T2" fmla="*/ 0 w 3595"/>
                <a:gd name="T3" fmla="*/ 0 h 3594"/>
                <a:gd name="T4" fmla="*/ 0 w 3595"/>
                <a:gd name="T5" fmla="*/ 3593 h 3594"/>
                <a:gd name="T6" fmla="*/ 3594 w 3595"/>
                <a:gd name="T7" fmla="*/ 3593 h 3594"/>
                <a:gd name="T8" fmla="*/ 3594 w 3595"/>
                <a:gd name="T9" fmla="*/ 0 h 3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5" h="3594">
                  <a:moveTo>
                    <a:pt x="3594" y="0"/>
                  </a:moveTo>
                  <a:lnTo>
                    <a:pt x="0" y="0"/>
                  </a:lnTo>
                  <a:lnTo>
                    <a:pt x="0" y="3593"/>
                  </a:lnTo>
                  <a:lnTo>
                    <a:pt x="3594" y="3593"/>
                  </a:lnTo>
                  <a:lnTo>
                    <a:pt x="3594" y="0"/>
                  </a:lnTo>
                </a:path>
              </a:pathLst>
            </a:custGeom>
            <a:solidFill>
              <a:schemeClr val="accent5">
                <a:lumMod val="50000"/>
              </a:schemeClr>
            </a:solidFill>
            <a:ln w="15875">
              <a:solidFill>
                <a:schemeClr val="tx1"/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522727" y="935303"/>
              <a:ext cx="1197203" cy="954107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r>
                <a:rPr lang="en-US" dirty="0"/>
                <a:t>to improve the delivery of social services</a:t>
              </a:r>
            </a:p>
          </p:txBody>
        </p:sp>
        <p:sp>
          <p:nvSpPr>
            <p:cNvPr id="53" name="Hexagon 52"/>
            <p:cNvSpPr/>
            <p:nvPr/>
          </p:nvSpPr>
          <p:spPr>
            <a:xfrm>
              <a:off x="7569729" y="639016"/>
              <a:ext cx="1025638" cy="271002"/>
            </a:xfrm>
            <a:prstGeom prst="hexagon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55000" lnSpcReduction="20000"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decel="6166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ecel="6166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decel="6166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decel="6166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decel="6166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75000">
              <a:schemeClr val="bg2">
                <a:lumMod val="20000"/>
                <a:lumOff val="80000"/>
              </a:schemeClr>
            </a:gs>
          </a:gsLst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0" y="1386184"/>
            <a:ext cx="7589838" cy="2307678"/>
          </a:xfrm>
          <a:prstGeom prst="rect">
            <a:avLst/>
          </a:prstGeom>
          <a:solidFill>
            <a:schemeClr val="bg2">
              <a:lumMod val="60000"/>
              <a:lumOff val="4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71" tIns="38035" rIns="76071" bIns="38035" rtlCol="0" anchor="ctr">
            <a:normAutofit/>
          </a:bodyPr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328D1A0F-85E4-408E-B473-29D5BA2ADF12}"/>
              </a:ext>
            </a:extLst>
          </p:cNvPr>
          <p:cNvGrpSpPr/>
          <p:nvPr/>
        </p:nvGrpSpPr>
        <p:grpSpPr>
          <a:xfrm>
            <a:off x="1895970" y="3416579"/>
            <a:ext cx="1085512" cy="880784"/>
            <a:chOff x="2284205" y="4089291"/>
            <a:chExt cx="1307791" cy="1054207"/>
          </a:xfrm>
        </p:grpSpPr>
        <p:sp>
          <p:nvSpPr>
            <p:cNvPr id="24" name="Freeform 23"/>
            <p:cNvSpPr>
              <a:spLocks noChangeArrowheads="1"/>
            </p:cNvSpPr>
            <p:nvPr/>
          </p:nvSpPr>
          <p:spPr bwMode="auto">
            <a:xfrm>
              <a:off x="2284205" y="4118905"/>
              <a:ext cx="1282700" cy="1024593"/>
            </a:xfrm>
            <a:custGeom>
              <a:avLst/>
              <a:gdLst>
                <a:gd name="T0" fmla="*/ 3563 w 3564"/>
                <a:gd name="T1" fmla="*/ 0 h 3595"/>
                <a:gd name="T2" fmla="*/ 0 w 3564"/>
                <a:gd name="T3" fmla="*/ 0 h 3595"/>
                <a:gd name="T4" fmla="*/ 0 w 3564"/>
                <a:gd name="T5" fmla="*/ 3594 h 3595"/>
                <a:gd name="T6" fmla="*/ 3563 w 3564"/>
                <a:gd name="T7" fmla="*/ 3594 h 3595"/>
                <a:gd name="T8" fmla="*/ 3563 w 3564"/>
                <a:gd name="T9" fmla="*/ 0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4" h="3595">
                  <a:moveTo>
                    <a:pt x="3563" y="0"/>
                  </a:moveTo>
                  <a:lnTo>
                    <a:pt x="0" y="0"/>
                  </a:lnTo>
                  <a:lnTo>
                    <a:pt x="0" y="3594"/>
                  </a:lnTo>
                  <a:lnTo>
                    <a:pt x="3563" y="3594"/>
                  </a:lnTo>
                  <a:lnTo>
                    <a:pt x="3563" y="0"/>
                  </a:lnTo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bg2">
                    <a:lumMod val="20000"/>
                    <a:lumOff val="80000"/>
                    <a:alpha val="35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>
              <a:normAutofit/>
            </a:bodyPr>
            <a:lstStyle/>
            <a:p>
              <a:endParaRPr lang="en-US" dirty="0"/>
            </a:p>
          </p:txBody>
        </p:sp>
        <p:sp>
          <p:nvSpPr>
            <p:cNvPr id="33" name="Triangle 32"/>
            <p:cNvSpPr/>
            <p:nvPr/>
          </p:nvSpPr>
          <p:spPr>
            <a:xfrm rot="10800000">
              <a:off x="2318558" y="4130373"/>
              <a:ext cx="1213994" cy="632420"/>
            </a:xfrm>
            <a:prstGeom prst="triangle">
              <a:avLst/>
            </a:prstGeom>
            <a:solidFill>
              <a:schemeClr val="bg1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lnSpcReduction="10000"/>
            </a:bodyPr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735438" y="4089291"/>
              <a:ext cx="380232" cy="553998"/>
            </a:xfrm>
            <a:prstGeom prst="rect">
              <a:avLst/>
            </a:prstGeom>
            <a:noFill/>
          </p:spPr>
          <p:txBody>
            <a:bodyPr wrap="none" rtlCol="0">
              <a:normAutofit lnSpcReduction="10000"/>
            </a:bodyPr>
            <a:lstStyle/>
            <a:p>
              <a:r>
                <a:rPr lang="en-US" sz="2500" b="1" dirty="0"/>
                <a:t>1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394793" y="4501182"/>
              <a:ext cx="1197203" cy="598078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General Principles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34111137-BADE-4919-8F96-DBF0CD7A6234}"/>
              </a:ext>
            </a:extLst>
          </p:cNvPr>
          <p:cNvGrpSpPr/>
          <p:nvPr/>
        </p:nvGrpSpPr>
        <p:grpSpPr>
          <a:xfrm>
            <a:off x="2960655" y="2948084"/>
            <a:ext cx="1073909" cy="1349279"/>
            <a:chOff x="3566905" y="3528551"/>
            <a:chExt cx="1293812" cy="1614948"/>
          </a:xfrm>
        </p:grpSpPr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>
              <a:off x="3566905" y="3528551"/>
              <a:ext cx="1293812" cy="1614948"/>
            </a:xfrm>
            <a:custGeom>
              <a:avLst/>
              <a:gdLst>
                <a:gd name="T0" fmla="*/ 3594 w 3595"/>
                <a:gd name="T1" fmla="*/ 0 h 3595"/>
                <a:gd name="T2" fmla="*/ 0 w 3595"/>
                <a:gd name="T3" fmla="*/ 0 h 3595"/>
                <a:gd name="T4" fmla="*/ 0 w 3595"/>
                <a:gd name="T5" fmla="*/ 3594 h 3595"/>
                <a:gd name="T6" fmla="*/ 3594 w 3595"/>
                <a:gd name="T7" fmla="*/ 3594 h 3595"/>
                <a:gd name="T8" fmla="*/ 3594 w 3595"/>
                <a:gd name="T9" fmla="*/ 0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5" h="3595">
                  <a:moveTo>
                    <a:pt x="3594" y="0"/>
                  </a:moveTo>
                  <a:lnTo>
                    <a:pt x="0" y="0"/>
                  </a:lnTo>
                  <a:lnTo>
                    <a:pt x="0" y="3594"/>
                  </a:lnTo>
                  <a:lnTo>
                    <a:pt x="3594" y="3594"/>
                  </a:lnTo>
                  <a:lnTo>
                    <a:pt x="3594" y="0"/>
                  </a:lnTo>
                </a:path>
              </a:pathLst>
            </a:custGeom>
            <a:gradFill>
              <a:gsLst>
                <a:gs pos="0">
                  <a:schemeClr val="tx2">
                    <a:lumMod val="50000"/>
                  </a:schemeClr>
                </a:gs>
                <a:gs pos="100000">
                  <a:schemeClr val="bg2">
                    <a:lumMod val="20000"/>
                    <a:lumOff val="80000"/>
                    <a:alpha val="35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2" name="Triangle 1"/>
            <p:cNvSpPr/>
            <p:nvPr/>
          </p:nvSpPr>
          <p:spPr>
            <a:xfrm rot="10800000">
              <a:off x="3607608" y="3628189"/>
              <a:ext cx="1213994" cy="632420"/>
            </a:xfrm>
            <a:prstGeom prst="triangle">
              <a:avLst/>
            </a:prstGeom>
            <a:solidFill>
              <a:schemeClr val="bg1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lnSpcReduction="10000"/>
            </a:bodyPr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045637" y="3573001"/>
              <a:ext cx="525886" cy="553998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r>
                <a:rPr lang="en-US" sz="2500" b="1" dirty="0"/>
                <a:t>2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624399" y="4501183"/>
              <a:ext cx="1197203" cy="52322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of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B744E1EB-D1E0-40F1-8205-07ED7645CB4C}"/>
              </a:ext>
            </a:extLst>
          </p:cNvPr>
          <p:cNvGrpSpPr/>
          <p:nvPr/>
        </p:nvGrpSpPr>
        <p:grpSpPr>
          <a:xfrm>
            <a:off x="4034564" y="2718093"/>
            <a:ext cx="1064686" cy="1595023"/>
            <a:chOff x="4860717" y="3018766"/>
            <a:chExt cx="1282700" cy="2143587"/>
          </a:xfrm>
        </p:grpSpPr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>
              <a:off x="4860717" y="3018766"/>
              <a:ext cx="1282700" cy="2143587"/>
            </a:xfrm>
            <a:custGeom>
              <a:avLst/>
              <a:gdLst>
                <a:gd name="T0" fmla="*/ 3563 w 3564"/>
                <a:gd name="T1" fmla="*/ 0 h 3595"/>
                <a:gd name="T2" fmla="*/ 0 w 3564"/>
                <a:gd name="T3" fmla="*/ 0 h 3595"/>
                <a:gd name="T4" fmla="*/ 0 w 3564"/>
                <a:gd name="T5" fmla="*/ 3594 h 3595"/>
                <a:gd name="T6" fmla="*/ 3563 w 3564"/>
                <a:gd name="T7" fmla="*/ 3594 h 3595"/>
                <a:gd name="T8" fmla="*/ 3563 w 3564"/>
                <a:gd name="T9" fmla="*/ 0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4" h="3595">
                  <a:moveTo>
                    <a:pt x="3563" y="0"/>
                  </a:moveTo>
                  <a:lnTo>
                    <a:pt x="0" y="0"/>
                  </a:lnTo>
                  <a:lnTo>
                    <a:pt x="0" y="3594"/>
                  </a:lnTo>
                  <a:lnTo>
                    <a:pt x="3563" y="3594"/>
                  </a:lnTo>
                  <a:lnTo>
                    <a:pt x="3563" y="0"/>
                  </a:lnTo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bg2">
                    <a:lumMod val="20000"/>
                    <a:lumOff val="80000"/>
                    <a:alpha val="35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35" name="Triangle 34"/>
            <p:cNvSpPr/>
            <p:nvPr/>
          </p:nvSpPr>
          <p:spPr>
            <a:xfrm rot="10800000">
              <a:off x="4899832" y="3114663"/>
              <a:ext cx="1213994" cy="632420"/>
            </a:xfrm>
            <a:prstGeom prst="triangle">
              <a:avLst/>
            </a:prstGeom>
            <a:solidFill>
              <a:schemeClr val="bg1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92500" lnSpcReduction="20000"/>
            </a:bodyPr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324542" y="3064764"/>
              <a:ext cx="463649" cy="553998"/>
            </a:xfrm>
            <a:prstGeom prst="rect">
              <a:avLst/>
            </a:prstGeom>
            <a:noFill/>
          </p:spPr>
          <p:txBody>
            <a:bodyPr wrap="square" rtlCol="0">
              <a:normAutofit fontScale="92500" lnSpcReduction="10000"/>
            </a:bodyPr>
            <a:lstStyle/>
            <a:p>
              <a:r>
                <a:rPr lang="en-US" sz="2500" b="1" dirty="0"/>
                <a:t>3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16319" y="3889236"/>
              <a:ext cx="1197203" cy="954107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the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8B604F02-FA08-4149-969F-985F5B7E4A49}"/>
              </a:ext>
            </a:extLst>
          </p:cNvPr>
          <p:cNvGrpSpPr/>
          <p:nvPr/>
        </p:nvGrpSpPr>
        <p:grpSpPr>
          <a:xfrm>
            <a:off x="5099250" y="2143607"/>
            <a:ext cx="1073910" cy="2169510"/>
            <a:chOff x="6143417" y="2501242"/>
            <a:chExt cx="1293813" cy="2661111"/>
          </a:xfrm>
        </p:grpSpPr>
        <p:sp>
          <p:nvSpPr>
            <p:cNvPr id="13" name="Freeform 12"/>
            <p:cNvSpPr>
              <a:spLocks noChangeArrowheads="1"/>
            </p:cNvSpPr>
            <p:nvPr/>
          </p:nvSpPr>
          <p:spPr bwMode="auto">
            <a:xfrm>
              <a:off x="6143417" y="2501242"/>
              <a:ext cx="1293813" cy="2661111"/>
            </a:xfrm>
            <a:custGeom>
              <a:avLst/>
              <a:gdLst>
                <a:gd name="T0" fmla="*/ 3592 w 3593"/>
                <a:gd name="T1" fmla="*/ 0 h 3562"/>
                <a:gd name="T2" fmla="*/ 0 w 3593"/>
                <a:gd name="T3" fmla="*/ 0 h 3562"/>
                <a:gd name="T4" fmla="*/ 0 w 3593"/>
                <a:gd name="T5" fmla="*/ 3561 h 3562"/>
                <a:gd name="T6" fmla="*/ 3592 w 3593"/>
                <a:gd name="T7" fmla="*/ 3561 h 3562"/>
                <a:gd name="T8" fmla="*/ 3592 w 3593"/>
                <a:gd name="T9" fmla="*/ 0 h 3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3" h="3562">
                  <a:moveTo>
                    <a:pt x="3592" y="0"/>
                  </a:moveTo>
                  <a:lnTo>
                    <a:pt x="0" y="0"/>
                  </a:lnTo>
                  <a:lnTo>
                    <a:pt x="0" y="3561"/>
                  </a:lnTo>
                  <a:lnTo>
                    <a:pt x="3592" y="3561"/>
                  </a:lnTo>
                  <a:lnTo>
                    <a:pt x="3592" y="0"/>
                  </a:lnTo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bg2">
                    <a:lumMod val="20000"/>
                    <a:lumOff val="80000"/>
                    <a:alpha val="35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36" name="Triangle 35"/>
            <p:cNvSpPr/>
            <p:nvPr/>
          </p:nvSpPr>
          <p:spPr>
            <a:xfrm rot="10800000">
              <a:off x="6196557" y="2581551"/>
              <a:ext cx="1213994" cy="632420"/>
            </a:xfrm>
            <a:prstGeom prst="triangle">
              <a:avLst/>
            </a:prstGeom>
            <a:solidFill>
              <a:schemeClr val="bg1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lnSpcReduction="10000"/>
            </a:bodyPr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618909" y="2529757"/>
              <a:ext cx="463649" cy="553998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r>
                <a:rPr lang="en-US" sz="2500" b="1" dirty="0"/>
                <a:t>4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198987" y="3354743"/>
              <a:ext cx="1197203" cy="954107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Verification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7F4F19DA-08D5-41B8-BB92-2AB4D18DEE88}"/>
              </a:ext>
            </a:extLst>
          </p:cNvPr>
          <p:cNvGrpSpPr/>
          <p:nvPr/>
        </p:nvGrpSpPr>
        <p:grpSpPr>
          <a:xfrm>
            <a:off x="6171843" y="1922008"/>
            <a:ext cx="1073910" cy="2391107"/>
            <a:chOff x="7435642" y="1983717"/>
            <a:chExt cx="1293813" cy="3178636"/>
          </a:xfrm>
        </p:grpSpPr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7435642" y="1983717"/>
              <a:ext cx="1293813" cy="3178636"/>
            </a:xfrm>
            <a:custGeom>
              <a:avLst/>
              <a:gdLst>
                <a:gd name="T0" fmla="*/ 3594 w 3595"/>
                <a:gd name="T1" fmla="*/ 0 h 3594"/>
                <a:gd name="T2" fmla="*/ 0 w 3595"/>
                <a:gd name="T3" fmla="*/ 0 h 3594"/>
                <a:gd name="T4" fmla="*/ 0 w 3595"/>
                <a:gd name="T5" fmla="*/ 3593 h 3594"/>
                <a:gd name="T6" fmla="*/ 3594 w 3595"/>
                <a:gd name="T7" fmla="*/ 3593 h 3594"/>
                <a:gd name="T8" fmla="*/ 3594 w 3595"/>
                <a:gd name="T9" fmla="*/ 0 h 3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5" h="3594">
                  <a:moveTo>
                    <a:pt x="3594" y="0"/>
                  </a:moveTo>
                  <a:lnTo>
                    <a:pt x="0" y="0"/>
                  </a:lnTo>
                  <a:lnTo>
                    <a:pt x="0" y="3593"/>
                  </a:lnTo>
                  <a:lnTo>
                    <a:pt x="3594" y="3593"/>
                  </a:lnTo>
                  <a:lnTo>
                    <a:pt x="3594" y="0"/>
                  </a:lnTo>
                </a:path>
              </a:pathLst>
            </a:custGeom>
            <a:gradFill>
              <a:gsLst>
                <a:gs pos="0">
                  <a:schemeClr val="accent5">
                    <a:lumMod val="50000"/>
                  </a:schemeClr>
                </a:gs>
                <a:gs pos="100000">
                  <a:schemeClr val="bg2">
                    <a:lumMod val="20000"/>
                    <a:lumOff val="80000"/>
                    <a:alpha val="35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37" name="Triangle 36"/>
            <p:cNvSpPr/>
            <p:nvPr/>
          </p:nvSpPr>
          <p:spPr>
            <a:xfrm rot="10800000">
              <a:off x="7485566" y="2060695"/>
              <a:ext cx="1213994" cy="632420"/>
            </a:xfrm>
            <a:prstGeom prst="triangle">
              <a:avLst/>
            </a:prstGeom>
            <a:solidFill>
              <a:schemeClr val="bg1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92500" lnSpcReduction="20000"/>
            </a:bodyPr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926138" y="2046407"/>
              <a:ext cx="463649" cy="553998"/>
            </a:xfrm>
            <a:prstGeom prst="rect">
              <a:avLst/>
            </a:prstGeom>
            <a:noFill/>
          </p:spPr>
          <p:txBody>
            <a:bodyPr wrap="square" rtlCol="0">
              <a:normAutofit fontScale="92500" lnSpcReduction="10000"/>
            </a:bodyPr>
            <a:lstStyle/>
            <a:p>
              <a:r>
                <a:rPr lang="en-US" sz="2500" b="1" dirty="0"/>
                <a:t>5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522727" y="2811567"/>
              <a:ext cx="1197203" cy="954107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Manual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988040" y="114870"/>
            <a:ext cx="751112" cy="972067"/>
            <a:chOff x="3624607" y="103050"/>
            <a:chExt cx="1855788" cy="2386012"/>
          </a:xfr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28" name="Freeform 27"/>
            <p:cNvSpPr>
              <a:spLocks noChangeArrowheads="1"/>
            </p:cNvSpPr>
            <p:nvPr/>
          </p:nvSpPr>
          <p:spPr bwMode="auto">
            <a:xfrm>
              <a:off x="3624607" y="1520687"/>
              <a:ext cx="798513" cy="968375"/>
            </a:xfrm>
            <a:custGeom>
              <a:avLst/>
              <a:gdLst>
                <a:gd name="T0" fmla="*/ 1656 w 2219"/>
                <a:gd name="T1" fmla="*/ 0 h 2688"/>
                <a:gd name="T2" fmla="*/ 1656 w 2219"/>
                <a:gd name="T3" fmla="*/ 0 h 2688"/>
                <a:gd name="T4" fmla="*/ 1281 w 2219"/>
                <a:gd name="T5" fmla="*/ 1344 h 2688"/>
                <a:gd name="T6" fmla="*/ 187 w 2219"/>
                <a:gd name="T7" fmla="*/ 2093 h 2688"/>
                <a:gd name="T8" fmla="*/ 125 w 2219"/>
                <a:gd name="T9" fmla="*/ 2531 h 2688"/>
                <a:gd name="T10" fmla="*/ 375 w 2219"/>
                <a:gd name="T11" fmla="*/ 2687 h 2688"/>
                <a:gd name="T12" fmla="*/ 562 w 2219"/>
                <a:gd name="T13" fmla="*/ 2625 h 2688"/>
                <a:gd name="T14" fmla="*/ 1750 w 2219"/>
                <a:gd name="T15" fmla="*/ 1813 h 2688"/>
                <a:gd name="T16" fmla="*/ 1875 w 2219"/>
                <a:gd name="T17" fmla="*/ 1626 h 2688"/>
                <a:gd name="T18" fmla="*/ 2218 w 2219"/>
                <a:gd name="T19" fmla="*/ 438 h 2688"/>
                <a:gd name="T20" fmla="*/ 2187 w 2219"/>
                <a:gd name="T21" fmla="*/ 438 h 2688"/>
                <a:gd name="T22" fmla="*/ 1656 w 2219"/>
                <a:gd name="T23" fmla="*/ 0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19" h="2688">
                  <a:moveTo>
                    <a:pt x="1656" y="0"/>
                  </a:moveTo>
                  <a:lnTo>
                    <a:pt x="1656" y="0"/>
                  </a:lnTo>
                  <a:cubicBezTo>
                    <a:pt x="1281" y="1344"/>
                    <a:pt x="1281" y="1344"/>
                    <a:pt x="1281" y="1344"/>
                  </a:cubicBezTo>
                  <a:cubicBezTo>
                    <a:pt x="187" y="2093"/>
                    <a:pt x="187" y="2093"/>
                    <a:pt x="187" y="2093"/>
                  </a:cubicBezTo>
                  <a:cubicBezTo>
                    <a:pt x="31" y="2187"/>
                    <a:pt x="0" y="2375"/>
                    <a:pt x="125" y="2531"/>
                  </a:cubicBezTo>
                  <a:cubicBezTo>
                    <a:pt x="187" y="2625"/>
                    <a:pt x="281" y="2687"/>
                    <a:pt x="375" y="2687"/>
                  </a:cubicBezTo>
                  <a:cubicBezTo>
                    <a:pt x="437" y="2687"/>
                    <a:pt x="500" y="2656"/>
                    <a:pt x="562" y="2625"/>
                  </a:cubicBezTo>
                  <a:cubicBezTo>
                    <a:pt x="1750" y="1813"/>
                    <a:pt x="1750" y="1813"/>
                    <a:pt x="1750" y="1813"/>
                  </a:cubicBezTo>
                  <a:cubicBezTo>
                    <a:pt x="1812" y="1751"/>
                    <a:pt x="1843" y="1688"/>
                    <a:pt x="1875" y="1626"/>
                  </a:cubicBezTo>
                  <a:cubicBezTo>
                    <a:pt x="2218" y="438"/>
                    <a:pt x="2218" y="438"/>
                    <a:pt x="2218" y="438"/>
                  </a:cubicBezTo>
                  <a:cubicBezTo>
                    <a:pt x="2187" y="438"/>
                    <a:pt x="2187" y="438"/>
                    <a:pt x="2187" y="438"/>
                  </a:cubicBezTo>
                  <a:cubicBezTo>
                    <a:pt x="1781" y="219"/>
                    <a:pt x="1687" y="63"/>
                    <a:pt x="1656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3680170" y="103050"/>
              <a:ext cx="1800225" cy="2339974"/>
              <a:chOff x="2946745" y="490676"/>
              <a:chExt cx="1800225" cy="2339974"/>
            </a:xfrm>
            <a:grpFill/>
          </p:grpSpPr>
          <p:sp>
            <p:nvSpPr>
              <p:cNvPr id="30" name="Freeform 29"/>
              <p:cNvSpPr>
                <a:spLocks noChangeArrowheads="1"/>
              </p:cNvSpPr>
              <p:nvPr/>
            </p:nvSpPr>
            <p:spPr bwMode="auto">
              <a:xfrm>
                <a:off x="2946745" y="1030426"/>
                <a:ext cx="1800225" cy="1800224"/>
              </a:xfrm>
              <a:custGeom>
                <a:avLst/>
                <a:gdLst>
                  <a:gd name="T0" fmla="*/ 4937 w 5001"/>
                  <a:gd name="T1" fmla="*/ 781 h 5000"/>
                  <a:gd name="T2" fmla="*/ 4937 w 5001"/>
                  <a:gd name="T3" fmla="*/ 781 h 5000"/>
                  <a:gd name="T4" fmla="*/ 4500 w 5001"/>
                  <a:gd name="T5" fmla="*/ 625 h 5000"/>
                  <a:gd name="T6" fmla="*/ 3656 w 5001"/>
                  <a:gd name="T7" fmla="*/ 969 h 5000"/>
                  <a:gd name="T8" fmla="*/ 3062 w 5001"/>
                  <a:gd name="T9" fmla="*/ 219 h 5000"/>
                  <a:gd name="T10" fmla="*/ 2844 w 5001"/>
                  <a:gd name="T11" fmla="*/ 94 h 5000"/>
                  <a:gd name="T12" fmla="*/ 2125 w 5001"/>
                  <a:gd name="T13" fmla="*/ 0 h 5000"/>
                  <a:gd name="T14" fmla="*/ 2031 w 5001"/>
                  <a:gd name="T15" fmla="*/ 0 h 5000"/>
                  <a:gd name="T16" fmla="*/ 1000 w 5001"/>
                  <a:gd name="T17" fmla="*/ 188 h 5000"/>
                  <a:gd name="T18" fmla="*/ 781 w 5001"/>
                  <a:gd name="T19" fmla="*/ 313 h 5000"/>
                  <a:gd name="T20" fmla="*/ 94 w 5001"/>
                  <a:gd name="T21" fmla="*/ 1313 h 5000"/>
                  <a:gd name="T22" fmla="*/ 187 w 5001"/>
                  <a:gd name="T23" fmla="*/ 1750 h 5000"/>
                  <a:gd name="T24" fmla="*/ 375 w 5001"/>
                  <a:gd name="T25" fmla="*/ 1813 h 5000"/>
                  <a:gd name="T26" fmla="*/ 625 w 5001"/>
                  <a:gd name="T27" fmla="*/ 1688 h 5000"/>
                  <a:gd name="T28" fmla="*/ 1250 w 5001"/>
                  <a:gd name="T29" fmla="*/ 781 h 5000"/>
                  <a:gd name="T30" fmla="*/ 1719 w 5001"/>
                  <a:gd name="T31" fmla="*/ 719 h 5000"/>
                  <a:gd name="T32" fmla="*/ 1594 w 5001"/>
                  <a:gd name="T33" fmla="*/ 2219 h 5000"/>
                  <a:gd name="T34" fmla="*/ 1625 w 5001"/>
                  <a:gd name="T35" fmla="*/ 2250 h 5000"/>
                  <a:gd name="T36" fmla="*/ 2156 w 5001"/>
                  <a:gd name="T37" fmla="*/ 2688 h 5000"/>
                  <a:gd name="T38" fmla="*/ 2156 w 5001"/>
                  <a:gd name="T39" fmla="*/ 2688 h 5000"/>
                  <a:gd name="T40" fmla="*/ 3094 w 5001"/>
                  <a:gd name="T41" fmla="*/ 3125 h 5000"/>
                  <a:gd name="T42" fmla="*/ 3375 w 5001"/>
                  <a:gd name="T43" fmla="*/ 4718 h 5000"/>
                  <a:gd name="T44" fmla="*/ 3687 w 5001"/>
                  <a:gd name="T45" fmla="*/ 4999 h 5000"/>
                  <a:gd name="T46" fmla="*/ 3750 w 5001"/>
                  <a:gd name="T47" fmla="*/ 4999 h 5000"/>
                  <a:gd name="T48" fmla="*/ 4000 w 5001"/>
                  <a:gd name="T49" fmla="*/ 4624 h 5000"/>
                  <a:gd name="T50" fmla="*/ 3687 w 5001"/>
                  <a:gd name="T51" fmla="*/ 2844 h 5000"/>
                  <a:gd name="T52" fmla="*/ 3531 w 5001"/>
                  <a:gd name="T53" fmla="*/ 2625 h 5000"/>
                  <a:gd name="T54" fmla="*/ 2812 w 5001"/>
                  <a:gd name="T55" fmla="*/ 2281 h 5000"/>
                  <a:gd name="T56" fmla="*/ 2906 w 5001"/>
                  <a:gd name="T57" fmla="*/ 1063 h 5000"/>
                  <a:gd name="T58" fmla="*/ 3312 w 5001"/>
                  <a:gd name="T59" fmla="*/ 1563 h 5000"/>
                  <a:gd name="T60" fmla="*/ 3687 w 5001"/>
                  <a:gd name="T61" fmla="*/ 1656 h 5000"/>
                  <a:gd name="T62" fmla="*/ 4750 w 5001"/>
                  <a:gd name="T63" fmla="*/ 1219 h 5000"/>
                  <a:gd name="T64" fmla="*/ 4937 w 5001"/>
                  <a:gd name="T65" fmla="*/ 781 h 5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001" h="5000">
                    <a:moveTo>
                      <a:pt x="4937" y="781"/>
                    </a:moveTo>
                    <a:lnTo>
                      <a:pt x="4937" y="781"/>
                    </a:lnTo>
                    <a:cubicBezTo>
                      <a:pt x="4844" y="625"/>
                      <a:pt x="4656" y="531"/>
                      <a:pt x="4500" y="625"/>
                    </a:cubicBezTo>
                    <a:cubicBezTo>
                      <a:pt x="3656" y="969"/>
                      <a:pt x="3656" y="969"/>
                      <a:pt x="3656" y="969"/>
                    </a:cubicBezTo>
                    <a:cubicBezTo>
                      <a:pt x="3062" y="219"/>
                      <a:pt x="3062" y="219"/>
                      <a:pt x="3062" y="219"/>
                    </a:cubicBezTo>
                    <a:cubicBezTo>
                      <a:pt x="3000" y="156"/>
                      <a:pt x="2937" y="125"/>
                      <a:pt x="2844" y="94"/>
                    </a:cubicBezTo>
                    <a:cubicBezTo>
                      <a:pt x="2125" y="0"/>
                      <a:pt x="2125" y="0"/>
                      <a:pt x="2125" y="0"/>
                    </a:cubicBezTo>
                    <a:cubicBezTo>
                      <a:pt x="2094" y="0"/>
                      <a:pt x="2062" y="0"/>
                      <a:pt x="2031" y="0"/>
                    </a:cubicBezTo>
                    <a:cubicBezTo>
                      <a:pt x="1000" y="188"/>
                      <a:pt x="1000" y="188"/>
                      <a:pt x="1000" y="188"/>
                    </a:cubicBezTo>
                    <a:cubicBezTo>
                      <a:pt x="906" y="188"/>
                      <a:pt x="844" y="250"/>
                      <a:pt x="781" y="313"/>
                    </a:cubicBezTo>
                    <a:cubicBezTo>
                      <a:pt x="94" y="1313"/>
                      <a:pt x="94" y="1313"/>
                      <a:pt x="94" y="1313"/>
                    </a:cubicBezTo>
                    <a:cubicBezTo>
                      <a:pt x="0" y="1438"/>
                      <a:pt x="31" y="1656"/>
                      <a:pt x="187" y="1750"/>
                    </a:cubicBezTo>
                    <a:cubicBezTo>
                      <a:pt x="219" y="1781"/>
                      <a:pt x="312" y="1813"/>
                      <a:pt x="375" y="1813"/>
                    </a:cubicBezTo>
                    <a:cubicBezTo>
                      <a:pt x="469" y="1813"/>
                      <a:pt x="562" y="1750"/>
                      <a:pt x="625" y="1688"/>
                    </a:cubicBezTo>
                    <a:cubicBezTo>
                      <a:pt x="1250" y="781"/>
                      <a:pt x="1250" y="781"/>
                      <a:pt x="1250" y="781"/>
                    </a:cubicBezTo>
                    <a:cubicBezTo>
                      <a:pt x="1719" y="719"/>
                      <a:pt x="1719" y="719"/>
                      <a:pt x="1719" y="719"/>
                    </a:cubicBezTo>
                    <a:cubicBezTo>
                      <a:pt x="1594" y="2219"/>
                      <a:pt x="1594" y="2219"/>
                      <a:pt x="1594" y="2219"/>
                    </a:cubicBezTo>
                    <a:cubicBezTo>
                      <a:pt x="1594" y="2219"/>
                      <a:pt x="1594" y="2250"/>
                      <a:pt x="1625" y="2250"/>
                    </a:cubicBezTo>
                    <a:cubicBezTo>
                      <a:pt x="1625" y="2312"/>
                      <a:pt x="1719" y="2500"/>
                      <a:pt x="2156" y="2688"/>
                    </a:cubicBezTo>
                    <a:lnTo>
                      <a:pt x="2156" y="2688"/>
                    </a:lnTo>
                    <a:cubicBezTo>
                      <a:pt x="2687" y="2969"/>
                      <a:pt x="3094" y="3125"/>
                      <a:pt x="3094" y="3125"/>
                    </a:cubicBezTo>
                    <a:cubicBezTo>
                      <a:pt x="3375" y="4718"/>
                      <a:pt x="3375" y="4718"/>
                      <a:pt x="3375" y="4718"/>
                    </a:cubicBezTo>
                    <a:cubicBezTo>
                      <a:pt x="3406" y="4874"/>
                      <a:pt x="3531" y="4999"/>
                      <a:pt x="3687" y="4999"/>
                    </a:cubicBezTo>
                    <a:cubicBezTo>
                      <a:pt x="3719" y="4999"/>
                      <a:pt x="3719" y="4999"/>
                      <a:pt x="3750" y="4999"/>
                    </a:cubicBezTo>
                    <a:cubicBezTo>
                      <a:pt x="3906" y="4968"/>
                      <a:pt x="4031" y="4780"/>
                      <a:pt x="4000" y="4624"/>
                    </a:cubicBezTo>
                    <a:cubicBezTo>
                      <a:pt x="3687" y="2844"/>
                      <a:pt x="3687" y="2844"/>
                      <a:pt x="3687" y="2844"/>
                    </a:cubicBezTo>
                    <a:cubicBezTo>
                      <a:pt x="3687" y="2750"/>
                      <a:pt x="3625" y="2656"/>
                      <a:pt x="3531" y="2625"/>
                    </a:cubicBezTo>
                    <a:cubicBezTo>
                      <a:pt x="2812" y="2281"/>
                      <a:pt x="2812" y="2281"/>
                      <a:pt x="2812" y="2281"/>
                    </a:cubicBezTo>
                    <a:cubicBezTo>
                      <a:pt x="2906" y="1063"/>
                      <a:pt x="2906" y="1063"/>
                      <a:pt x="2906" y="1063"/>
                    </a:cubicBezTo>
                    <a:cubicBezTo>
                      <a:pt x="3312" y="1563"/>
                      <a:pt x="3312" y="1563"/>
                      <a:pt x="3312" y="1563"/>
                    </a:cubicBezTo>
                    <a:cubicBezTo>
                      <a:pt x="3406" y="1688"/>
                      <a:pt x="3562" y="1719"/>
                      <a:pt x="3687" y="1656"/>
                    </a:cubicBezTo>
                    <a:cubicBezTo>
                      <a:pt x="4750" y="1219"/>
                      <a:pt x="4750" y="1219"/>
                      <a:pt x="4750" y="1219"/>
                    </a:cubicBezTo>
                    <a:cubicBezTo>
                      <a:pt x="4937" y="1125"/>
                      <a:pt x="5000" y="937"/>
                      <a:pt x="4937" y="78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31" name="Freeform 30"/>
              <p:cNvSpPr>
                <a:spLocks noChangeArrowheads="1"/>
              </p:cNvSpPr>
              <p:nvPr/>
            </p:nvSpPr>
            <p:spPr bwMode="auto">
              <a:xfrm>
                <a:off x="3656357" y="490676"/>
                <a:ext cx="495300" cy="495300"/>
              </a:xfrm>
              <a:custGeom>
                <a:avLst/>
                <a:gdLst>
                  <a:gd name="T0" fmla="*/ 687 w 1376"/>
                  <a:gd name="T1" fmla="*/ 1375 h 1376"/>
                  <a:gd name="T2" fmla="*/ 687 w 1376"/>
                  <a:gd name="T3" fmla="*/ 1375 h 1376"/>
                  <a:gd name="T4" fmla="*/ 1375 w 1376"/>
                  <a:gd name="T5" fmla="*/ 688 h 1376"/>
                  <a:gd name="T6" fmla="*/ 687 w 1376"/>
                  <a:gd name="T7" fmla="*/ 0 h 1376"/>
                  <a:gd name="T8" fmla="*/ 0 w 1376"/>
                  <a:gd name="T9" fmla="*/ 688 h 1376"/>
                  <a:gd name="T10" fmla="*/ 687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687" y="1375"/>
                    </a:moveTo>
                    <a:lnTo>
                      <a:pt x="687" y="1375"/>
                    </a:lnTo>
                    <a:cubicBezTo>
                      <a:pt x="1093" y="1375"/>
                      <a:pt x="1375" y="1063"/>
                      <a:pt x="1375" y="688"/>
                    </a:cubicBezTo>
                    <a:cubicBezTo>
                      <a:pt x="1375" y="313"/>
                      <a:pt x="1093" y="0"/>
                      <a:pt x="687" y="0"/>
                    </a:cubicBezTo>
                    <a:cubicBezTo>
                      <a:pt x="312" y="0"/>
                      <a:pt x="0" y="313"/>
                      <a:pt x="0" y="688"/>
                    </a:cubicBezTo>
                    <a:cubicBezTo>
                      <a:pt x="0" y="1063"/>
                      <a:pt x="312" y="1375"/>
                      <a:pt x="687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 fontScale="77500" lnSpcReduction="20000"/>
              </a:bodyPr>
              <a:lstStyle/>
              <a:p>
                <a:endParaRPr lang="en-US"/>
              </a:p>
            </p:txBody>
          </p:sp>
        </p:grpSp>
      </p:grpSp>
      <p:sp>
        <p:nvSpPr>
          <p:cNvPr id="46" name="TextBox 45"/>
          <p:cNvSpPr txBox="1"/>
          <p:nvPr/>
        </p:nvSpPr>
        <p:spPr>
          <a:xfrm>
            <a:off x="225940" y="1023300"/>
            <a:ext cx="1590543" cy="2495404"/>
          </a:xfrm>
          <a:prstGeom prst="rect">
            <a:avLst/>
          </a:prstGeom>
          <a:noFill/>
        </p:spPr>
        <p:txBody>
          <a:bodyPr wrap="square" lIns="76071" tIns="38035" rIns="76071" bIns="38035" rtlCol="0"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-45934" y="80712"/>
            <a:ext cx="5295061" cy="398576"/>
          </a:xfrm>
          <a:prstGeom prst="rect">
            <a:avLst/>
          </a:prstGeom>
          <a:noFill/>
        </p:spPr>
        <p:txBody>
          <a:bodyPr wrap="none" lIns="76071" tIns="38035" rIns="76071" bIns="38035" rtlCol="0">
            <a:normAutofit/>
          </a:bodyPr>
          <a:lstStyle/>
          <a:p>
            <a:r>
              <a:rPr lang="en-US" sz="2100" dirty="0" smtClean="0">
                <a:solidFill>
                  <a:schemeClr val="tx2">
                    <a:lumMod val="25000"/>
                  </a:schemeClr>
                </a:solidFill>
              </a:rPr>
              <a:t>Broad-Based Black Economic Empowerment Act</a:t>
            </a:r>
            <a:endParaRPr lang="en-US" sz="21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7168" y="461887"/>
            <a:ext cx="4152494" cy="561414"/>
          </a:xfrm>
          <a:prstGeom prst="rect">
            <a:avLst/>
          </a:prstGeom>
          <a:noFill/>
        </p:spPr>
        <p:txBody>
          <a:bodyPr wrap="square" lIns="76071" tIns="38035" rIns="76071" bIns="38035" rtlCol="0" anchor="ctr">
            <a:noAutofit/>
          </a:bodyPr>
          <a:lstStyle/>
          <a:p>
            <a:pPr algn="just"/>
            <a:r>
              <a:rPr lang="en-US" sz="1100" dirty="0">
                <a:solidFill>
                  <a:schemeClr val="bg1"/>
                </a:solidFill>
              </a:rPr>
              <a:t>This Act </a:t>
            </a:r>
            <a:r>
              <a:rPr lang="en-US" sz="1100" dirty="0" smtClean="0">
                <a:solidFill>
                  <a:schemeClr val="bg1"/>
                </a:solidFill>
              </a:rPr>
              <a:t>aims </a:t>
            </a:r>
            <a:r>
              <a:rPr lang="en-US" sz="1100" dirty="0">
                <a:solidFill>
                  <a:schemeClr val="bg1"/>
                </a:solidFill>
              </a:rPr>
              <a:t>to advance economic transformation and enhance the economic participation of black people in the South African economy.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8C616A83-826D-4F3D-94E9-E1985CBD4637}"/>
              </a:ext>
            </a:extLst>
          </p:cNvPr>
          <p:cNvGrpSpPr/>
          <p:nvPr/>
        </p:nvGrpSpPr>
        <p:grpSpPr>
          <a:xfrm>
            <a:off x="1895970" y="2252375"/>
            <a:ext cx="1085512" cy="1188946"/>
            <a:chOff x="2284205" y="2695860"/>
            <a:chExt cx="1307791" cy="1423046"/>
          </a:xfrm>
        </p:grpSpPr>
        <p:sp>
          <p:nvSpPr>
            <p:cNvPr id="16" name="Freeform 15"/>
            <p:cNvSpPr>
              <a:spLocks noChangeArrowheads="1"/>
            </p:cNvSpPr>
            <p:nvPr/>
          </p:nvSpPr>
          <p:spPr bwMode="auto">
            <a:xfrm>
              <a:off x="2284205" y="2825093"/>
              <a:ext cx="1282700" cy="1293813"/>
            </a:xfrm>
            <a:custGeom>
              <a:avLst/>
              <a:gdLst>
                <a:gd name="T0" fmla="*/ 3563 w 3564"/>
                <a:gd name="T1" fmla="*/ 0 h 3595"/>
                <a:gd name="T2" fmla="*/ 0 w 3564"/>
                <a:gd name="T3" fmla="*/ 0 h 3595"/>
                <a:gd name="T4" fmla="*/ 0 w 3564"/>
                <a:gd name="T5" fmla="*/ 3594 h 3595"/>
                <a:gd name="T6" fmla="*/ 3563 w 3564"/>
                <a:gd name="T7" fmla="*/ 3594 h 3595"/>
                <a:gd name="T8" fmla="*/ 3563 w 3564"/>
                <a:gd name="T9" fmla="*/ 0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4" h="3595">
                  <a:moveTo>
                    <a:pt x="3563" y="0"/>
                  </a:moveTo>
                  <a:lnTo>
                    <a:pt x="0" y="0"/>
                  </a:lnTo>
                  <a:lnTo>
                    <a:pt x="0" y="3594"/>
                  </a:lnTo>
                  <a:lnTo>
                    <a:pt x="3563" y="3594"/>
                  </a:lnTo>
                  <a:lnTo>
                    <a:pt x="3563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15875">
              <a:solidFill>
                <a:schemeClr val="tx1"/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 anchor="ctr">
              <a:normAutofit/>
            </a:bodyPr>
            <a:lstStyle/>
            <a:p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94793" y="2969152"/>
              <a:ext cx="1197203" cy="1069740"/>
            </a:xfrm>
            <a:prstGeom prst="rect">
              <a:avLst/>
            </a:prstGeom>
            <a:noFill/>
          </p:spPr>
          <p:txBody>
            <a:bodyPr wrap="square" rtlCol="0">
              <a:normAutofit fontScale="70000" lnSpcReduction="20000"/>
            </a:bodyPr>
            <a:lstStyle/>
            <a:p>
              <a:r>
                <a:rPr lang="en-US" dirty="0"/>
                <a:t>The threshold requirement for this priority element is 40% of the   total weighting points for Skills Development </a:t>
              </a:r>
            </a:p>
          </p:txBody>
        </p:sp>
        <p:sp>
          <p:nvSpPr>
            <p:cNvPr id="7" name="Hexagon 6"/>
            <p:cNvSpPr/>
            <p:nvPr/>
          </p:nvSpPr>
          <p:spPr>
            <a:xfrm>
              <a:off x="2410783" y="2695860"/>
              <a:ext cx="1025638" cy="271002"/>
            </a:xfrm>
            <a:prstGeom prst="hexagon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700" dirty="0" smtClean="0"/>
                <a:t>General Principles</a:t>
              </a:r>
              <a:endParaRPr lang="en-US" sz="7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A87B3B97-1C73-4291-8347-3F5104C5DD09}"/>
              </a:ext>
            </a:extLst>
          </p:cNvPr>
          <p:cNvGrpSpPr/>
          <p:nvPr/>
        </p:nvGrpSpPr>
        <p:grpSpPr>
          <a:xfrm>
            <a:off x="2960655" y="1823432"/>
            <a:ext cx="1073909" cy="1426004"/>
            <a:chOff x="3566905" y="2182458"/>
            <a:chExt cx="1293812" cy="170678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5FC2CA5E-6B5E-473B-BD74-280FD5745588}"/>
                </a:ext>
              </a:extLst>
            </p:cNvPr>
            <p:cNvGrpSpPr/>
            <p:nvPr/>
          </p:nvGrpSpPr>
          <p:grpSpPr>
            <a:xfrm>
              <a:off x="3566905" y="2318026"/>
              <a:ext cx="1293812" cy="1571212"/>
              <a:chOff x="3566905" y="2318026"/>
              <a:chExt cx="1293812" cy="1571212"/>
            </a:xfrm>
          </p:grpSpPr>
          <p:sp>
            <p:nvSpPr>
              <p:cNvPr id="20" name="Freeform 19"/>
              <p:cNvSpPr>
                <a:spLocks noChangeArrowheads="1"/>
              </p:cNvSpPr>
              <p:nvPr/>
            </p:nvSpPr>
            <p:spPr bwMode="auto">
              <a:xfrm>
                <a:off x="3566905" y="2318026"/>
                <a:ext cx="1293812" cy="1293813"/>
              </a:xfrm>
              <a:custGeom>
                <a:avLst/>
                <a:gdLst>
                  <a:gd name="T0" fmla="*/ 3594 w 3595"/>
                  <a:gd name="T1" fmla="*/ 0 h 3595"/>
                  <a:gd name="T2" fmla="*/ 0 w 3595"/>
                  <a:gd name="T3" fmla="*/ 0 h 3595"/>
                  <a:gd name="T4" fmla="*/ 0 w 3595"/>
                  <a:gd name="T5" fmla="*/ 3594 h 3595"/>
                  <a:gd name="T6" fmla="*/ 3594 w 3595"/>
                  <a:gd name="T7" fmla="*/ 3594 h 3595"/>
                  <a:gd name="T8" fmla="*/ 3594 w 3595"/>
                  <a:gd name="T9" fmla="*/ 0 h 3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95" h="3595">
                    <a:moveTo>
                      <a:pt x="3594" y="0"/>
                    </a:moveTo>
                    <a:lnTo>
                      <a:pt x="0" y="0"/>
                    </a:lnTo>
                    <a:lnTo>
                      <a:pt x="0" y="3594"/>
                    </a:lnTo>
                    <a:lnTo>
                      <a:pt x="3594" y="3594"/>
                    </a:lnTo>
                    <a:lnTo>
                      <a:pt x="3594" y="0"/>
                    </a:lnTo>
                  </a:path>
                </a:pathLst>
              </a:custGeom>
              <a:solidFill>
                <a:schemeClr val="tx2">
                  <a:lumMod val="50000"/>
                </a:schemeClr>
              </a:solidFill>
              <a:ln w="15875">
                <a:solidFill>
                  <a:schemeClr val="tx1"/>
                </a:solidFill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624399" y="2470626"/>
                <a:ext cx="1197203" cy="1418612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70000" lnSpcReduction="20000"/>
              </a:bodyPr>
              <a:lstStyle/>
              <a:p>
                <a:r>
                  <a:rPr lang="en-US" dirty="0"/>
                  <a:t> Informal and work based training (Category F and G) is </a:t>
                </a:r>
                <a:r>
                  <a:rPr lang="en-US" dirty="0" err="1"/>
                  <a:t>recognisable</a:t>
                </a:r>
                <a:r>
                  <a:rPr lang="en-US" dirty="0"/>
                  <a:t> but capped at 15% of the total value of Skills Expenditure. </a:t>
                </a:r>
              </a:p>
            </p:txBody>
          </p:sp>
        </p:grpSp>
        <p:sp>
          <p:nvSpPr>
            <p:cNvPr id="50" name="Hexagon 49"/>
            <p:cNvSpPr/>
            <p:nvPr/>
          </p:nvSpPr>
          <p:spPr>
            <a:xfrm>
              <a:off x="3700992" y="2182458"/>
              <a:ext cx="1025638" cy="271002"/>
            </a:xfrm>
            <a:prstGeom prst="hexagon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rmAutofit fontScale="55000" lnSpcReduction="20000"/>
            </a:bodyPr>
            <a:lstStyle/>
            <a:p>
              <a:pPr algn="ctr"/>
              <a:r>
                <a:rPr lang="en-US" dirty="0" smtClean="0"/>
                <a:t>Of</a:t>
              </a:r>
              <a:endParaRPr lang="en-US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6E11EC8A-8BB4-4CA1-BAF6-CA0BD33E8BB2}"/>
              </a:ext>
            </a:extLst>
          </p:cNvPr>
          <p:cNvGrpSpPr/>
          <p:nvPr/>
        </p:nvGrpSpPr>
        <p:grpSpPr>
          <a:xfrm>
            <a:off x="4034564" y="1392936"/>
            <a:ext cx="1064686" cy="1409933"/>
            <a:chOff x="4860717" y="1667201"/>
            <a:chExt cx="1282700" cy="154677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7CCCD81F-B4C7-4536-97B3-1AC82571DF9A}"/>
                </a:ext>
              </a:extLst>
            </p:cNvPr>
            <p:cNvGrpSpPr/>
            <p:nvPr/>
          </p:nvGrpSpPr>
          <p:grpSpPr>
            <a:xfrm>
              <a:off x="4860717" y="1800501"/>
              <a:ext cx="1282700" cy="1413476"/>
              <a:chOff x="4860717" y="1800501"/>
              <a:chExt cx="1282700" cy="1413476"/>
            </a:xfrm>
          </p:grpSpPr>
          <p:sp>
            <p:nvSpPr>
              <p:cNvPr id="21" name="Freeform 20"/>
              <p:cNvSpPr>
                <a:spLocks noChangeArrowheads="1"/>
              </p:cNvSpPr>
              <p:nvPr/>
            </p:nvSpPr>
            <p:spPr bwMode="auto">
              <a:xfrm>
                <a:off x="4860717" y="1800501"/>
                <a:ext cx="1282700" cy="1293813"/>
              </a:xfrm>
              <a:custGeom>
                <a:avLst/>
                <a:gdLst>
                  <a:gd name="T0" fmla="*/ 3563 w 3564"/>
                  <a:gd name="T1" fmla="*/ 0 h 3595"/>
                  <a:gd name="T2" fmla="*/ 0 w 3564"/>
                  <a:gd name="T3" fmla="*/ 0 h 3595"/>
                  <a:gd name="T4" fmla="*/ 0 w 3564"/>
                  <a:gd name="T5" fmla="*/ 3594 h 3595"/>
                  <a:gd name="T6" fmla="*/ 3563 w 3564"/>
                  <a:gd name="T7" fmla="*/ 3594 h 3595"/>
                  <a:gd name="T8" fmla="*/ 3563 w 3564"/>
                  <a:gd name="T9" fmla="*/ 0 h 3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4" h="3595">
                    <a:moveTo>
                      <a:pt x="3563" y="0"/>
                    </a:moveTo>
                    <a:lnTo>
                      <a:pt x="0" y="0"/>
                    </a:lnTo>
                    <a:lnTo>
                      <a:pt x="0" y="3594"/>
                    </a:lnTo>
                    <a:lnTo>
                      <a:pt x="3563" y="3594"/>
                    </a:lnTo>
                    <a:lnTo>
                      <a:pt x="3563" y="0"/>
                    </a:lnTo>
                  </a:path>
                </a:pathLst>
              </a:custGeom>
              <a:solidFill>
                <a:srgbClr val="F15A29"/>
              </a:solidFill>
              <a:ln w="15875" cap="flat">
                <a:solidFill>
                  <a:schemeClr val="tx1"/>
                </a:solidFill>
                <a:bevel/>
                <a:headEnd/>
                <a:tailEnd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  <a:extLst/>
            </p:spPr>
            <p:txBody>
              <a:bodyPr wrap="none" anchor="ctr"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860717" y="1964863"/>
                <a:ext cx="1252805" cy="1249114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70000" lnSpcReduction="20000"/>
              </a:bodyPr>
              <a:lstStyle/>
              <a:p>
                <a:r>
                  <a:rPr lang="en-US" dirty="0"/>
                  <a:t>The 6% compliance target for skills development expenditure maintained and clarification provided that it include external training expenditure. </a:t>
                </a:r>
              </a:p>
            </p:txBody>
          </p:sp>
        </p:grpSp>
        <p:sp>
          <p:nvSpPr>
            <p:cNvPr id="51" name="Hexagon 50"/>
            <p:cNvSpPr/>
            <p:nvPr/>
          </p:nvSpPr>
          <p:spPr>
            <a:xfrm>
              <a:off x="4985893" y="1667201"/>
              <a:ext cx="1025638" cy="271002"/>
            </a:xfrm>
            <a:prstGeom prst="hexagon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rmAutofit fontScale="70000" lnSpcReduction="20000"/>
            </a:bodyPr>
            <a:lstStyle/>
            <a:p>
              <a:pPr algn="ctr"/>
              <a:r>
                <a:rPr lang="en-US" dirty="0" smtClean="0"/>
                <a:t>the</a:t>
              </a:r>
              <a:endParaRPr lang="en-US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DA6EE08A-2A7C-4DAF-8FC7-F08067FAF119}"/>
              </a:ext>
            </a:extLst>
          </p:cNvPr>
          <p:cNvGrpSpPr/>
          <p:nvPr/>
        </p:nvGrpSpPr>
        <p:grpSpPr>
          <a:xfrm>
            <a:off x="5099250" y="958213"/>
            <a:ext cx="1073910" cy="1185394"/>
            <a:chOff x="6143417" y="1146882"/>
            <a:chExt cx="1293813" cy="1418794"/>
          </a:xfrm>
        </p:grpSpPr>
        <p:sp>
          <p:nvSpPr>
            <p:cNvPr id="22" name="Freeform 21"/>
            <p:cNvSpPr>
              <a:spLocks noChangeArrowheads="1"/>
            </p:cNvSpPr>
            <p:nvPr/>
          </p:nvSpPr>
          <p:spPr bwMode="auto">
            <a:xfrm>
              <a:off x="6143417" y="1282976"/>
              <a:ext cx="1293813" cy="1282700"/>
            </a:xfrm>
            <a:custGeom>
              <a:avLst/>
              <a:gdLst>
                <a:gd name="T0" fmla="*/ 3592 w 3593"/>
                <a:gd name="T1" fmla="*/ 0 h 3562"/>
                <a:gd name="T2" fmla="*/ 0 w 3593"/>
                <a:gd name="T3" fmla="*/ 0 h 3562"/>
                <a:gd name="T4" fmla="*/ 0 w 3593"/>
                <a:gd name="T5" fmla="*/ 3561 h 3562"/>
                <a:gd name="T6" fmla="*/ 3592 w 3593"/>
                <a:gd name="T7" fmla="*/ 3561 h 3562"/>
                <a:gd name="T8" fmla="*/ 3592 w 3593"/>
                <a:gd name="T9" fmla="*/ 0 h 3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3" h="3562">
                  <a:moveTo>
                    <a:pt x="3592" y="0"/>
                  </a:moveTo>
                  <a:lnTo>
                    <a:pt x="0" y="0"/>
                  </a:lnTo>
                  <a:lnTo>
                    <a:pt x="0" y="3561"/>
                  </a:lnTo>
                  <a:lnTo>
                    <a:pt x="3592" y="3561"/>
                  </a:lnTo>
                  <a:lnTo>
                    <a:pt x="3592" y="0"/>
                  </a:lnTo>
                </a:path>
              </a:pathLst>
            </a:custGeom>
            <a:solidFill>
              <a:schemeClr val="accent4"/>
            </a:solidFill>
            <a:ln w="15875">
              <a:solidFill>
                <a:schemeClr val="tx1"/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xmlns="" id="{F29A6228-114D-441B-82C5-576F3AD1E94A}"/>
                </a:ext>
              </a:extLst>
            </p:cNvPr>
            <p:cNvGrpSpPr/>
            <p:nvPr/>
          </p:nvGrpSpPr>
          <p:grpSpPr>
            <a:xfrm>
              <a:off x="6198987" y="1146882"/>
              <a:ext cx="1197203" cy="1230023"/>
              <a:chOff x="6198987" y="1146882"/>
              <a:chExt cx="1197203" cy="1230023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6198987" y="1422798"/>
                <a:ext cx="1197203" cy="954107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77500" lnSpcReduction="20000"/>
              </a:bodyPr>
              <a:lstStyle/>
              <a:p>
                <a:r>
                  <a:rPr lang="en-US" dirty="0"/>
                  <a:t> Introduced a 15% cap for non-core training costs such as accommodation, catering etc. </a:t>
                </a:r>
              </a:p>
            </p:txBody>
          </p:sp>
          <p:sp>
            <p:nvSpPr>
              <p:cNvPr id="52" name="Hexagon 51"/>
              <p:cNvSpPr/>
              <p:nvPr/>
            </p:nvSpPr>
            <p:spPr>
              <a:xfrm>
                <a:off x="6274789" y="1146882"/>
                <a:ext cx="1025638" cy="271002"/>
              </a:xfrm>
              <a:prstGeom prst="hexagon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>
                <a:normAutofit fontScale="55000" lnSpcReduction="20000"/>
              </a:bodyPr>
              <a:lstStyle/>
              <a:p>
                <a:pPr algn="ctr"/>
                <a:r>
                  <a:rPr lang="en-US" dirty="0" smtClean="0"/>
                  <a:t>Verification</a:t>
                </a:r>
                <a:endParaRPr lang="en-US" dirty="0"/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xmlns="" id="{C99E0C54-F569-45DA-BB1F-F4B0F4081FAB}"/>
              </a:ext>
            </a:extLst>
          </p:cNvPr>
          <p:cNvGrpSpPr/>
          <p:nvPr/>
        </p:nvGrpSpPr>
        <p:grpSpPr>
          <a:xfrm>
            <a:off x="6171843" y="533895"/>
            <a:ext cx="1073910" cy="1402803"/>
            <a:chOff x="7435642" y="639016"/>
            <a:chExt cx="1293813" cy="1420248"/>
          </a:xfrm>
        </p:grpSpPr>
        <p:sp>
          <p:nvSpPr>
            <p:cNvPr id="23" name="Freeform 22"/>
            <p:cNvSpPr>
              <a:spLocks noChangeArrowheads="1"/>
            </p:cNvSpPr>
            <p:nvPr/>
          </p:nvSpPr>
          <p:spPr bwMode="auto">
            <a:xfrm>
              <a:off x="7435642" y="765451"/>
              <a:ext cx="1293813" cy="1293813"/>
            </a:xfrm>
            <a:custGeom>
              <a:avLst/>
              <a:gdLst>
                <a:gd name="T0" fmla="*/ 3594 w 3595"/>
                <a:gd name="T1" fmla="*/ 0 h 3594"/>
                <a:gd name="T2" fmla="*/ 0 w 3595"/>
                <a:gd name="T3" fmla="*/ 0 h 3594"/>
                <a:gd name="T4" fmla="*/ 0 w 3595"/>
                <a:gd name="T5" fmla="*/ 3593 h 3594"/>
                <a:gd name="T6" fmla="*/ 3594 w 3595"/>
                <a:gd name="T7" fmla="*/ 3593 h 3594"/>
                <a:gd name="T8" fmla="*/ 3594 w 3595"/>
                <a:gd name="T9" fmla="*/ 0 h 3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5" h="3594">
                  <a:moveTo>
                    <a:pt x="3594" y="0"/>
                  </a:moveTo>
                  <a:lnTo>
                    <a:pt x="0" y="0"/>
                  </a:lnTo>
                  <a:lnTo>
                    <a:pt x="0" y="3593"/>
                  </a:lnTo>
                  <a:lnTo>
                    <a:pt x="3594" y="3593"/>
                  </a:lnTo>
                  <a:lnTo>
                    <a:pt x="3594" y="0"/>
                  </a:lnTo>
                </a:path>
              </a:pathLst>
            </a:custGeom>
            <a:solidFill>
              <a:schemeClr val="accent5">
                <a:lumMod val="50000"/>
              </a:schemeClr>
            </a:solidFill>
            <a:ln w="15875">
              <a:solidFill>
                <a:schemeClr val="tx1"/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522727" y="935303"/>
              <a:ext cx="1197203" cy="954107"/>
            </a:xfrm>
            <a:prstGeom prst="rect">
              <a:avLst/>
            </a:prstGeom>
            <a:noFill/>
          </p:spPr>
          <p:txBody>
            <a:bodyPr wrap="square" rtlCol="0">
              <a:normAutofit fontScale="70000" lnSpcReduction="20000"/>
            </a:bodyPr>
            <a:lstStyle/>
            <a:p>
              <a:r>
                <a:rPr lang="en-US" dirty="0"/>
                <a:t>Clarified that international trainings are </a:t>
              </a:r>
              <a:r>
                <a:rPr lang="en-US" dirty="0" err="1"/>
                <a:t>recognisable</a:t>
              </a:r>
              <a:r>
                <a:rPr lang="en-US" dirty="0"/>
                <a:t> provided they meet the SAQA requirements for recognition</a:t>
              </a:r>
            </a:p>
          </p:txBody>
        </p:sp>
        <p:sp>
          <p:nvSpPr>
            <p:cNvPr id="53" name="Hexagon 52"/>
            <p:cNvSpPr/>
            <p:nvPr/>
          </p:nvSpPr>
          <p:spPr>
            <a:xfrm>
              <a:off x="7569729" y="639016"/>
              <a:ext cx="1025638" cy="271002"/>
            </a:xfrm>
            <a:prstGeom prst="hexagon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rmAutofit fontScale="77500" lnSpcReduction="20000"/>
            </a:bodyPr>
            <a:lstStyle/>
            <a:p>
              <a:pPr algn="ctr"/>
              <a:r>
                <a:rPr lang="en-US" dirty="0" smtClean="0"/>
                <a:t>Manual</a:t>
              </a:r>
              <a:endParaRPr lang="en-US" dirty="0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" y="831982"/>
            <a:ext cx="1832704" cy="274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70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166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ecel="6166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ecel="6166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6166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ecel="6166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75000">
              <a:schemeClr val="bg2">
                <a:lumMod val="20000"/>
                <a:lumOff val="8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roup 334"/>
          <p:cNvGrpSpPr/>
          <p:nvPr/>
        </p:nvGrpSpPr>
        <p:grpSpPr>
          <a:xfrm flipH="1">
            <a:off x="3529079" y="2664906"/>
            <a:ext cx="3387928" cy="1811998"/>
            <a:chOff x="0" y="3005281"/>
            <a:chExt cx="2927132" cy="1555317"/>
          </a:xfrm>
        </p:grpSpPr>
        <p:grpSp>
          <p:nvGrpSpPr>
            <p:cNvPr id="336" name="Group 335"/>
            <p:cNvGrpSpPr/>
            <p:nvPr/>
          </p:nvGrpSpPr>
          <p:grpSpPr>
            <a:xfrm>
              <a:off x="0" y="3718774"/>
              <a:ext cx="1703594" cy="841824"/>
              <a:chOff x="222248" y="2777191"/>
              <a:chExt cx="3837122" cy="1896098"/>
            </a:xfrm>
          </p:grpSpPr>
          <p:grpSp>
            <p:nvGrpSpPr>
              <p:cNvPr id="352" name="Group 351"/>
              <p:cNvGrpSpPr/>
              <p:nvPr/>
            </p:nvGrpSpPr>
            <p:grpSpPr>
              <a:xfrm>
                <a:off x="222248" y="3577139"/>
                <a:ext cx="2468741" cy="1096150"/>
                <a:chOff x="1835961" y="1692020"/>
                <a:chExt cx="4570018" cy="2029142"/>
              </a:xfrm>
            </p:grpSpPr>
            <p:sp>
              <p:nvSpPr>
                <p:cNvPr id="360" name="Freeform 359"/>
                <p:cNvSpPr>
                  <a:spLocks noChangeArrowheads="1"/>
                </p:cNvSpPr>
                <p:nvPr/>
              </p:nvSpPr>
              <p:spPr bwMode="auto">
                <a:xfrm>
                  <a:off x="1835961" y="2432303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361" name="Freeform 360"/>
                <p:cNvSpPr>
                  <a:spLocks noChangeArrowheads="1"/>
                </p:cNvSpPr>
                <p:nvPr/>
              </p:nvSpPr>
              <p:spPr bwMode="auto">
                <a:xfrm>
                  <a:off x="3486605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62" name="Freeform 361"/>
                <p:cNvSpPr>
                  <a:spLocks noChangeArrowheads="1"/>
                </p:cNvSpPr>
                <p:nvPr/>
              </p:nvSpPr>
              <p:spPr bwMode="auto">
                <a:xfrm>
                  <a:off x="1835961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63" name="Freeform 362"/>
                <p:cNvSpPr>
                  <a:spLocks noChangeArrowheads="1"/>
                </p:cNvSpPr>
                <p:nvPr/>
              </p:nvSpPr>
              <p:spPr bwMode="auto">
                <a:xfrm>
                  <a:off x="3104691" y="1692020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364" name="Freeform 363"/>
                <p:cNvSpPr>
                  <a:spLocks noChangeArrowheads="1"/>
                </p:cNvSpPr>
                <p:nvPr/>
              </p:nvSpPr>
              <p:spPr bwMode="auto">
                <a:xfrm>
                  <a:off x="4755335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65" name="Freeform 364"/>
                <p:cNvSpPr>
                  <a:spLocks noChangeArrowheads="1"/>
                </p:cNvSpPr>
                <p:nvPr/>
              </p:nvSpPr>
              <p:spPr bwMode="auto">
                <a:xfrm>
                  <a:off x="3104691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53" name="Group 352"/>
              <p:cNvGrpSpPr/>
              <p:nvPr/>
            </p:nvGrpSpPr>
            <p:grpSpPr>
              <a:xfrm>
                <a:off x="1590629" y="2777191"/>
                <a:ext cx="2468741" cy="1096150"/>
                <a:chOff x="1835961" y="1692020"/>
                <a:chExt cx="4570018" cy="2029142"/>
              </a:xfrm>
            </p:grpSpPr>
            <p:sp>
              <p:nvSpPr>
                <p:cNvPr id="354" name="Freeform 353"/>
                <p:cNvSpPr>
                  <a:spLocks noChangeArrowheads="1"/>
                </p:cNvSpPr>
                <p:nvPr/>
              </p:nvSpPr>
              <p:spPr bwMode="auto">
                <a:xfrm>
                  <a:off x="1835961" y="2432303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355" name="Freeform 354"/>
                <p:cNvSpPr>
                  <a:spLocks noChangeArrowheads="1"/>
                </p:cNvSpPr>
                <p:nvPr/>
              </p:nvSpPr>
              <p:spPr bwMode="auto">
                <a:xfrm>
                  <a:off x="3486605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56" name="Freeform 355"/>
                <p:cNvSpPr>
                  <a:spLocks noChangeArrowheads="1"/>
                </p:cNvSpPr>
                <p:nvPr/>
              </p:nvSpPr>
              <p:spPr bwMode="auto">
                <a:xfrm>
                  <a:off x="1835961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57" name="Freeform 356"/>
                <p:cNvSpPr>
                  <a:spLocks noChangeArrowheads="1"/>
                </p:cNvSpPr>
                <p:nvPr/>
              </p:nvSpPr>
              <p:spPr bwMode="auto">
                <a:xfrm>
                  <a:off x="3104691" y="1692020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358" name="Freeform 357"/>
                <p:cNvSpPr>
                  <a:spLocks noChangeArrowheads="1"/>
                </p:cNvSpPr>
                <p:nvPr/>
              </p:nvSpPr>
              <p:spPr bwMode="auto">
                <a:xfrm>
                  <a:off x="4755335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59" name="Freeform 358"/>
                <p:cNvSpPr>
                  <a:spLocks noChangeArrowheads="1"/>
                </p:cNvSpPr>
                <p:nvPr/>
              </p:nvSpPr>
              <p:spPr bwMode="auto">
                <a:xfrm>
                  <a:off x="3104691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337" name="Group 336"/>
            <p:cNvGrpSpPr/>
            <p:nvPr/>
          </p:nvGrpSpPr>
          <p:grpSpPr>
            <a:xfrm>
              <a:off x="1223538" y="3005281"/>
              <a:ext cx="1703594" cy="841824"/>
              <a:chOff x="222248" y="2777191"/>
              <a:chExt cx="3837122" cy="1896098"/>
            </a:xfrm>
          </p:grpSpPr>
          <p:grpSp>
            <p:nvGrpSpPr>
              <p:cNvPr id="338" name="Group 337"/>
              <p:cNvGrpSpPr/>
              <p:nvPr/>
            </p:nvGrpSpPr>
            <p:grpSpPr>
              <a:xfrm>
                <a:off x="222248" y="3577139"/>
                <a:ext cx="2468741" cy="1096150"/>
                <a:chOff x="1835961" y="1692020"/>
                <a:chExt cx="4570018" cy="2029142"/>
              </a:xfrm>
            </p:grpSpPr>
            <p:sp>
              <p:nvSpPr>
                <p:cNvPr id="346" name="Freeform 345"/>
                <p:cNvSpPr>
                  <a:spLocks noChangeArrowheads="1"/>
                </p:cNvSpPr>
                <p:nvPr/>
              </p:nvSpPr>
              <p:spPr bwMode="auto">
                <a:xfrm>
                  <a:off x="1835961" y="2432303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347" name="Freeform 346"/>
                <p:cNvSpPr>
                  <a:spLocks noChangeArrowheads="1"/>
                </p:cNvSpPr>
                <p:nvPr/>
              </p:nvSpPr>
              <p:spPr bwMode="auto">
                <a:xfrm>
                  <a:off x="3486605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48" name="Freeform 347"/>
                <p:cNvSpPr>
                  <a:spLocks noChangeArrowheads="1"/>
                </p:cNvSpPr>
                <p:nvPr/>
              </p:nvSpPr>
              <p:spPr bwMode="auto">
                <a:xfrm>
                  <a:off x="1835961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49" name="Freeform 348"/>
                <p:cNvSpPr>
                  <a:spLocks noChangeArrowheads="1"/>
                </p:cNvSpPr>
                <p:nvPr/>
              </p:nvSpPr>
              <p:spPr bwMode="auto">
                <a:xfrm>
                  <a:off x="3104691" y="1692020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350" name="Freeform 349"/>
                <p:cNvSpPr>
                  <a:spLocks noChangeArrowheads="1"/>
                </p:cNvSpPr>
                <p:nvPr/>
              </p:nvSpPr>
              <p:spPr bwMode="auto">
                <a:xfrm>
                  <a:off x="4755335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51" name="Freeform 350"/>
                <p:cNvSpPr>
                  <a:spLocks noChangeArrowheads="1"/>
                </p:cNvSpPr>
                <p:nvPr/>
              </p:nvSpPr>
              <p:spPr bwMode="auto">
                <a:xfrm>
                  <a:off x="3104691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39" name="Group 338"/>
              <p:cNvGrpSpPr/>
              <p:nvPr/>
            </p:nvGrpSpPr>
            <p:grpSpPr>
              <a:xfrm>
                <a:off x="1590629" y="2777191"/>
                <a:ext cx="2468741" cy="1096150"/>
                <a:chOff x="1835961" y="1692020"/>
                <a:chExt cx="4570018" cy="2029142"/>
              </a:xfrm>
            </p:grpSpPr>
            <p:sp>
              <p:nvSpPr>
                <p:cNvPr id="340" name="Freeform 339"/>
                <p:cNvSpPr>
                  <a:spLocks noChangeArrowheads="1"/>
                </p:cNvSpPr>
                <p:nvPr/>
              </p:nvSpPr>
              <p:spPr bwMode="auto">
                <a:xfrm>
                  <a:off x="1835961" y="2432303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341" name="Freeform 340"/>
                <p:cNvSpPr>
                  <a:spLocks noChangeArrowheads="1"/>
                </p:cNvSpPr>
                <p:nvPr/>
              </p:nvSpPr>
              <p:spPr bwMode="auto">
                <a:xfrm>
                  <a:off x="3486605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42" name="Freeform 341"/>
                <p:cNvSpPr>
                  <a:spLocks noChangeArrowheads="1"/>
                </p:cNvSpPr>
                <p:nvPr/>
              </p:nvSpPr>
              <p:spPr bwMode="auto">
                <a:xfrm>
                  <a:off x="1835961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43" name="Freeform 342"/>
                <p:cNvSpPr>
                  <a:spLocks noChangeArrowheads="1"/>
                </p:cNvSpPr>
                <p:nvPr/>
              </p:nvSpPr>
              <p:spPr bwMode="auto">
                <a:xfrm>
                  <a:off x="3104691" y="1692020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344" name="Freeform 343"/>
                <p:cNvSpPr>
                  <a:spLocks noChangeArrowheads="1"/>
                </p:cNvSpPr>
                <p:nvPr/>
              </p:nvSpPr>
              <p:spPr bwMode="auto">
                <a:xfrm>
                  <a:off x="4755335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45" name="Freeform 344"/>
                <p:cNvSpPr>
                  <a:spLocks noChangeArrowheads="1"/>
                </p:cNvSpPr>
                <p:nvPr/>
              </p:nvSpPr>
              <p:spPr bwMode="auto">
                <a:xfrm>
                  <a:off x="3104691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8" name="Group 37"/>
          <p:cNvGrpSpPr/>
          <p:nvPr/>
        </p:nvGrpSpPr>
        <p:grpSpPr>
          <a:xfrm>
            <a:off x="4363933" y="3120374"/>
            <a:ext cx="3225906" cy="929706"/>
            <a:chOff x="5257529" y="3734765"/>
            <a:chExt cx="3886471" cy="1112762"/>
          </a:xfrm>
        </p:grpSpPr>
        <p:grpSp>
          <p:nvGrpSpPr>
            <p:cNvPr id="36" name="Group 35"/>
            <p:cNvGrpSpPr/>
            <p:nvPr/>
          </p:nvGrpSpPr>
          <p:grpSpPr>
            <a:xfrm>
              <a:off x="5257529" y="3866747"/>
              <a:ext cx="1823501" cy="843403"/>
              <a:chOff x="5257529" y="3866747"/>
              <a:chExt cx="1823501" cy="843403"/>
            </a:xfrm>
          </p:grpSpPr>
          <p:sp>
            <p:nvSpPr>
              <p:cNvPr id="377" name="Rounded Rectangular Callout 376"/>
              <p:cNvSpPr/>
              <p:nvPr/>
            </p:nvSpPr>
            <p:spPr>
              <a:xfrm>
                <a:off x="5257529" y="3866747"/>
                <a:ext cx="1823501" cy="843403"/>
              </a:xfrm>
              <a:prstGeom prst="wedgeRoundRectCallout">
                <a:avLst>
                  <a:gd name="adj1" fmla="val 69224"/>
                  <a:gd name="adj2" fmla="val 3866"/>
                  <a:gd name="adj3" fmla="val 16667"/>
                </a:avLst>
              </a:prstGeom>
              <a:gradFill flip="none" rotWithShape="1">
                <a:gsLst>
                  <a:gs pos="0">
                    <a:schemeClr val="tx1"/>
                  </a:gs>
                  <a:gs pos="48000">
                    <a:schemeClr val="accent5">
                      <a:lumMod val="48000"/>
                      <a:lumOff val="52000"/>
                      <a:alpha val="88000"/>
                    </a:schemeClr>
                  </a:gs>
                  <a:gs pos="100000">
                    <a:schemeClr val="tx1">
                      <a:alpha val="57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2">
                    <a:lumMod val="2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3" name="Rectangle 382"/>
              <p:cNvSpPr/>
              <p:nvPr/>
            </p:nvSpPr>
            <p:spPr>
              <a:xfrm>
                <a:off x="5324159" y="3934505"/>
                <a:ext cx="1706844" cy="707886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tx2">
                        <a:lumMod val="25000"/>
                      </a:schemeClr>
                    </a:solidFill>
                  </a:rPr>
                  <a:t>Skills Development Act</a:t>
                </a:r>
                <a:endParaRPr lang="en-US" sz="1400" dirty="0">
                  <a:solidFill>
                    <a:schemeClr val="tx2">
                      <a:lumMod val="25000"/>
                    </a:schemeClr>
                  </a:solidFill>
                </a:endParaRPr>
              </a:p>
            </p:txBody>
          </p:sp>
        </p:grpSp>
        <p:sp>
          <p:nvSpPr>
            <p:cNvPr id="37" name="Rectangle 36"/>
            <p:cNvSpPr/>
            <p:nvPr/>
          </p:nvSpPr>
          <p:spPr>
            <a:xfrm>
              <a:off x="7229322" y="3734765"/>
              <a:ext cx="1914678" cy="1112762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80" name="Rectangle 379"/>
          <p:cNvSpPr/>
          <p:nvPr/>
        </p:nvSpPr>
        <p:spPr>
          <a:xfrm>
            <a:off x="-36736" y="1366652"/>
            <a:ext cx="7589838" cy="2307678"/>
          </a:xfrm>
          <a:prstGeom prst="rect">
            <a:avLst/>
          </a:prstGeom>
          <a:solidFill>
            <a:schemeClr val="bg2">
              <a:lumMod val="60000"/>
              <a:lumOff val="4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71" tIns="38035" rIns="76071" bIns="38035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57" name="TextBox 156"/>
          <p:cNvSpPr txBox="1"/>
          <p:nvPr/>
        </p:nvSpPr>
        <p:spPr>
          <a:xfrm>
            <a:off x="87168" y="80712"/>
            <a:ext cx="1586546" cy="398576"/>
          </a:xfrm>
          <a:prstGeom prst="rect">
            <a:avLst/>
          </a:prstGeom>
          <a:noFill/>
        </p:spPr>
        <p:txBody>
          <a:bodyPr wrap="none" lIns="76071" tIns="38035" rIns="76071" bIns="38035" rtlCol="0">
            <a:normAutofit/>
          </a:bodyPr>
          <a:lstStyle/>
          <a:p>
            <a:r>
              <a:rPr lang="en-US" sz="2100" dirty="0" smtClean="0">
                <a:solidFill>
                  <a:schemeClr val="tx2">
                    <a:lumMod val="25000"/>
                  </a:schemeClr>
                </a:solidFill>
              </a:rPr>
              <a:t>Synopsis</a:t>
            </a:r>
            <a:endParaRPr lang="en-US" sz="21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87169" y="461887"/>
            <a:ext cx="2873487" cy="385718"/>
          </a:xfrm>
          <a:prstGeom prst="rect">
            <a:avLst/>
          </a:prstGeom>
          <a:noFill/>
        </p:spPr>
        <p:txBody>
          <a:bodyPr wrap="square" lIns="76071" tIns="38035" rIns="76071" bIns="38035" rtlCol="0">
            <a:normAutofit/>
          </a:bodyPr>
          <a:lstStyle/>
          <a:p>
            <a:r>
              <a:rPr lang="en-US" sz="1100" b="1" dirty="0" smtClean="0">
                <a:solidFill>
                  <a:schemeClr val="tx2">
                    <a:lumMod val="25000"/>
                  </a:schemeClr>
                </a:solidFill>
              </a:rPr>
              <a:t>Problem Statement 1</a:t>
            </a:r>
            <a:endParaRPr lang="en-US" sz="1100" b="1" dirty="0">
              <a:solidFill>
                <a:schemeClr val="tx2">
                  <a:lumMod val="25000"/>
                </a:schemeClr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529079" y="1213040"/>
            <a:ext cx="3387928" cy="1811998"/>
            <a:chOff x="0" y="3005281"/>
            <a:chExt cx="2927132" cy="1555317"/>
          </a:xfrm>
        </p:grpSpPr>
        <p:grpSp>
          <p:nvGrpSpPr>
            <p:cNvPr id="3" name="Group 2"/>
            <p:cNvGrpSpPr/>
            <p:nvPr/>
          </p:nvGrpSpPr>
          <p:grpSpPr>
            <a:xfrm>
              <a:off x="0" y="3718774"/>
              <a:ext cx="1703594" cy="841824"/>
              <a:chOff x="222248" y="2777191"/>
              <a:chExt cx="3837122" cy="1896098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222248" y="3577139"/>
                <a:ext cx="2468741" cy="1096150"/>
                <a:chOff x="1835961" y="1692020"/>
                <a:chExt cx="4570018" cy="2029142"/>
              </a:xfrm>
            </p:grpSpPr>
            <p:sp>
              <p:nvSpPr>
                <p:cNvPr id="5" name="Freeform 4"/>
                <p:cNvSpPr>
                  <a:spLocks noChangeArrowheads="1"/>
                </p:cNvSpPr>
                <p:nvPr/>
              </p:nvSpPr>
              <p:spPr bwMode="auto">
                <a:xfrm>
                  <a:off x="1835961" y="2432303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6" name="Freeform 5"/>
                <p:cNvSpPr>
                  <a:spLocks noChangeArrowheads="1"/>
                </p:cNvSpPr>
                <p:nvPr/>
              </p:nvSpPr>
              <p:spPr bwMode="auto">
                <a:xfrm>
                  <a:off x="3486605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7" name="Freeform 6"/>
                <p:cNvSpPr>
                  <a:spLocks noChangeArrowheads="1"/>
                </p:cNvSpPr>
                <p:nvPr/>
              </p:nvSpPr>
              <p:spPr bwMode="auto">
                <a:xfrm>
                  <a:off x="1835961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9" name="Freeform 8"/>
                <p:cNvSpPr>
                  <a:spLocks noChangeArrowheads="1"/>
                </p:cNvSpPr>
                <p:nvPr/>
              </p:nvSpPr>
              <p:spPr bwMode="auto">
                <a:xfrm>
                  <a:off x="3104691" y="1692020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10" name="Freeform 9"/>
                <p:cNvSpPr>
                  <a:spLocks noChangeArrowheads="1"/>
                </p:cNvSpPr>
                <p:nvPr/>
              </p:nvSpPr>
              <p:spPr bwMode="auto">
                <a:xfrm>
                  <a:off x="4755335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11" name="Freeform 10"/>
                <p:cNvSpPr>
                  <a:spLocks noChangeArrowheads="1"/>
                </p:cNvSpPr>
                <p:nvPr/>
              </p:nvSpPr>
              <p:spPr bwMode="auto">
                <a:xfrm>
                  <a:off x="3104691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1590629" y="2777191"/>
                <a:ext cx="2468741" cy="1096150"/>
                <a:chOff x="1835961" y="1692020"/>
                <a:chExt cx="4570018" cy="2029142"/>
              </a:xfrm>
            </p:grpSpPr>
            <p:sp>
              <p:nvSpPr>
                <p:cNvPr id="14" name="Freeform 13"/>
                <p:cNvSpPr>
                  <a:spLocks noChangeArrowheads="1"/>
                </p:cNvSpPr>
                <p:nvPr/>
              </p:nvSpPr>
              <p:spPr bwMode="auto">
                <a:xfrm>
                  <a:off x="1835961" y="2432303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Freeform 14"/>
                <p:cNvSpPr>
                  <a:spLocks noChangeArrowheads="1"/>
                </p:cNvSpPr>
                <p:nvPr/>
              </p:nvSpPr>
              <p:spPr bwMode="auto">
                <a:xfrm>
                  <a:off x="3486605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15"/>
                <p:cNvSpPr>
                  <a:spLocks noChangeArrowheads="1"/>
                </p:cNvSpPr>
                <p:nvPr/>
              </p:nvSpPr>
              <p:spPr bwMode="auto">
                <a:xfrm>
                  <a:off x="1835961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 16"/>
                <p:cNvSpPr>
                  <a:spLocks noChangeArrowheads="1"/>
                </p:cNvSpPr>
                <p:nvPr/>
              </p:nvSpPr>
              <p:spPr bwMode="auto">
                <a:xfrm>
                  <a:off x="3104691" y="1692020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Freeform 17"/>
                <p:cNvSpPr>
                  <a:spLocks noChangeArrowheads="1"/>
                </p:cNvSpPr>
                <p:nvPr/>
              </p:nvSpPr>
              <p:spPr bwMode="auto">
                <a:xfrm>
                  <a:off x="4755335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Freeform 18"/>
                <p:cNvSpPr>
                  <a:spLocks noChangeArrowheads="1"/>
                </p:cNvSpPr>
                <p:nvPr/>
              </p:nvSpPr>
              <p:spPr bwMode="auto">
                <a:xfrm>
                  <a:off x="3104691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21" name="Group 20"/>
            <p:cNvGrpSpPr/>
            <p:nvPr/>
          </p:nvGrpSpPr>
          <p:grpSpPr>
            <a:xfrm>
              <a:off x="1223538" y="3005281"/>
              <a:ext cx="1703594" cy="841824"/>
              <a:chOff x="222248" y="2777191"/>
              <a:chExt cx="3837122" cy="1896098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222248" y="3577139"/>
                <a:ext cx="2468741" cy="1096150"/>
                <a:chOff x="1835961" y="1692020"/>
                <a:chExt cx="4570018" cy="2029142"/>
              </a:xfrm>
            </p:grpSpPr>
            <p:sp>
              <p:nvSpPr>
                <p:cNvPr id="30" name="Freeform 29"/>
                <p:cNvSpPr>
                  <a:spLocks noChangeArrowheads="1"/>
                </p:cNvSpPr>
                <p:nvPr/>
              </p:nvSpPr>
              <p:spPr bwMode="auto">
                <a:xfrm>
                  <a:off x="1835961" y="2432303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Freeform 30"/>
                <p:cNvSpPr>
                  <a:spLocks noChangeArrowheads="1"/>
                </p:cNvSpPr>
                <p:nvPr/>
              </p:nvSpPr>
              <p:spPr bwMode="auto">
                <a:xfrm>
                  <a:off x="3486605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2" name="Freeform 31"/>
                <p:cNvSpPr>
                  <a:spLocks noChangeArrowheads="1"/>
                </p:cNvSpPr>
                <p:nvPr/>
              </p:nvSpPr>
              <p:spPr bwMode="auto">
                <a:xfrm>
                  <a:off x="1835961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3" name="Freeform 32"/>
                <p:cNvSpPr>
                  <a:spLocks noChangeArrowheads="1"/>
                </p:cNvSpPr>
                <p:nvPr/>
              </p:nvSpPr>
              <p:spPr bwMode="auto">
                <a:xfrm>
                  <a:off x="3104691" y="1692020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34" name="Freeform 33"/>
                <p:cNvSpPr>
                  <a:spLocks noChangeArrowheads="1"/>
                </p:cNvSpPr>
                <p:nvPr/>
              </p:nvSpPr>
              <p:spPr bwMode="auto">
                <a:xfrm>
                  <a:off x="4755335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35" name="Freeform 34"/>
                <p:cNvSpPr>
                  <a:spLocks noChangeArrowheads="1"/>
                </p:cNvSpPr>
                <p:nvPr/>
              </p:nvSpPr>
              <p:spPr bwMode="auto">
                <a:xfrm>
                  <a:off x="3104691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>
                <a:off x="1590629" y="2777191"/>
                <a:ext cx="2468741" cy="1096150"/>
                <a:chOff x="1835961" y="1692020"/>
                <a:chExt cx="4570018" cy="2029142"/>
              </a:xfrm>
            </p:grpSpPr>
            <p:sp>
              <p:nvSpPr>
                <p:cNvPr id="24" name="Freeform 23"/>
                <p:cNvSpPr>
                  <a:spLocks noChangeArrowheads="1"/>
                </p:cNvSpPr>
                <p:nvPr/>
              </p:nvSpPr>
              <p:spPr bwMode="auto">
                <a:xfrm>
                  <a:off x="1835961" y="2432303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25" name="Freeform 24"/>
                <p:cNvSpPr>
                  <a:spLocks noChangeArrowheads="1"/>
                </p:cNvSpPr>
                <p:nvPr/>
              </p:nvSpPr>
              <p:spPr bwMode="auto">
                <a:xfrm>
                  <a:off x="3486605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/>
                <p:cNvSpPr>
                  <a:spLocks noChangeArrowheads="1"/>
                </p:cNvSpPr>
                <p:nvPr/>
              </p:nvSpPr>
              <p:spPr bwMode="auto">
                <a:xfrm>
                  <a:off x="1835961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Freeform 26"/>
                <p:cNvSpPr>
                  <a:spLocks noChangeArrowheads="1"/>
                </p:cNvSpPr>
                <p:nvPr/>
              </p:nvSpPr>
              <p:spPr bwMode="auto">
                <a:xfrm>
                  <a:off x="3104691" y="1692020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27"/>
                <p:cNvSpPr>
                  <a:spLocks noChangeArrowheads="1"/>
                </p:cNvSpPr>
                <p:nvPr/>
              </p:nvSpPr>
              <p:spPr bwMode="auto">
                <a:xfrm>
                  <a:off x="4755335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8"/>
                <p:cNvSpPr>
                  <a:spLocks noChangeArrowheads="1"/>
                </p:cNvSpPr>
                <p:nvPr/>
              </p:nvSpPr>
              <p:spPr bwMode="auto">
                <a:xfrm>
                  <a:off x="3104691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25" name="Group 224"/>
          <p:cNvGrpSpPr/>
          <p:nvPr/>
        </p:nvGrpSpPr>
        <p:grpSpPr>
          <a:xfrm flipH="1">
            <a:off x="3529079" y="-239795"/>
            <a:ext cx="3387928" cy="1811998"/>
            <a:chOff x="0" y="3005281"/>
            <a:chExt cx="2927132" cy="1555317"/>
          </a:xfrm>
        </p:grpSpPr>
        <p:grpSp>
          <p:nvGrpSpPr>
            <p:cNvPr id="226" name="Group 225"/>
            <p:cNvGrpSpPr/>
            <p:nvPr/>
          </p:nvGrpSpPr>
          <p:grpSpPr>
            <a:xfrm>
              <a:off x="0" y="3718774"/>
              <a:ext cx="1703594" cy="841824"/>
              <a:chOff x="222248" y="2777191"/>
              <a:chExt cx="3837122" cy="1896098"/>
            </a:xfrm>
          </p:grpSpPr>
          <p:grpSp>
            <p:nvGrpSpPr>
              <p:cNvPr id="242" name="Group 241"/>
              <p:cNvGrpSpPr/>
              <p:nvPr/>
            </p:nvGrpSpPr>
            <p:grpSpPr>
              <a:xfrm>
                <a:off x="222248" y="3577139"/>
                <a:ext cx="2468741" cy="1096150"/>
                <a:chOff x="1835961" y="1692020"/>
                <a:chExt cx="4570018" cy="2029142"/>
              </a:xfrm>
            </p:grpSpPr>
            <p:sp>
              <p:nvSpPr>
                <p:cNvPr id="250" name="Freeform 249"/>
                <p:cNvSpPr>
                  <a:spLocks noChangeArrowheads="1"/>
                </p:cNvSpPr>
                <p:nvPr/>
              </p:nvSpPr>
              <p:spPr bwMode="auto">
                <a:xfrm>
                  <a:off x="1835961" y="2432303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250"/>
                <p:cNvSpPr>
                  <a:spLocks noChangeArrowheads="1"/>
                </p:cNvSpPr>
                <p:nvPr/>
              </p:nvSpPr>
              <p:spPr bwMode="auto">
                <a:xfrm>
                  <a:off x="3486605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251"/>
                <p:cNvSpPr>
                  <a:spLocks noChangeArrowheads="1"/>
                </p:cNvSpPr>
                <p:nvPr/>
              </p:nvSpPr>
              <p:spPr bwMode="auto">
                <a:xfrm>
                  <a:off x="1835961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252"/>
                <p:cNvSpPr>
                  <a:spLocks noChangeArrowheads="1"/>
                </p:cNvSpPr>
                <p:nvPr/>
              </p:nvSpPr>
              <p:spPr bwMode="auto">
                <a:xfrm>
                  <a:off x="3104691" y="1692020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254" name="Freeform 253"/>
                <p:cNvSpPr>
                  <a:spLocks noChangeArrowheads="1"/>
                </p:cNvSpPr>
                <p:nvPr/>
              </p:nvSpPr>
              <p:spPr bwMode="auto">
                <a:xfrm>
                  <a:off x="4755335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55" name="Freeform 254"/>
                <p:cNvSpPr>
                  <a:spLocks noChangeArrowheads="1"/>
                </p:cNvSpPr>
                <p:nvPr/>
              </p:nvSpPr>
              <p:spPr bwMode="auto">
                <a:xfrm>
                  <a:off x="3104691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3" name="Group 242"/>
              <p:cNvGrpSpPr/>
              <p:nvPr/>
            </p:nvGrpSpPr>
            <p:grpSpPr>
              <a:xfrm>
                <a:off x="1590629" y="2777191"/>
                <a:ext cx="2468741" cy="1096150"/>
                <a:chOff x="1835961" y="1692020"/>
                <a:chExt cx="4570018" cy="2029142"/>
              </a:xfrm>
            </p:grpSpPr>
            <p:sp>
              <p:nvSpPr>
                <p:cNvPr id="244" name="Freeform 243"/>
                <p:cNvSpPr>
                  <a:spLocks noChangeArrowheads="1"/>
                </p:cNvSpPr>
                <p:nvPr/>
              </p:nvSpPr>
              <p:spPr bwMode="auto">
                <a:xfrm>
                  <a:off x="1835961" y="2432303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244"/>
                <p:cNvSpPr>
                  <a:spLocks noChangeArrowheads="1"/>
                </p:cNvSpPr>
                <p:nvPr/>
              </p:nvSpPr>
              <p:spPr bwMode="auto">
                <a:xfrm>
                  <a:off x="3486605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46" name="Freeform 245"/>
                <p:cNvSpPr>
                  <a:spLocks noChangeArrowheads="1"/>
                </p:cNvSpPr>
                <p:nvPr/>
              </p:nvSpPr>
              <p:spPr bwMode="auto">
                <a:xfrm>
                  <a:off x="1835961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246"/>
                <p:cNvSpPr>
                  <a:spLocks noChangeArrowheads="1"/>
                </p:cNvSpPr>
                <p:nvPr/>
              </p:nvSpPr>
              <p:spPr bwMode="auto">
                <a:xfrm>
                  <a:off x="3104691" y="1692020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247"/>
                <p:cNvSpPr>
                  <a:spLocks noChangeArrowheads="1"/>
                </p:cNvSpPr>
                <p:nvPr/>
              </p:nvSpPr>
              <p:spPr bwMode="auto">
                <a:xfrm>
                  <a:off x="4755335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248"/>
                <p:cNvSpPr>
                  <a:spLocks noChangeArrowheads="1"/>
                </p:cNvSpPr>
                <p:nvPr/>
              </p:nvSpPr>
              <p:spPr bwMode="auto">
                <a:xfrm>
                  <a:off x="3104691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227" name="Group 226"/>
            <p:cNvGrpSpPr/>
            <p:nvPr/>
          </p:nvGrpSpPr>
          <p:grpSpPr>
            <a:xfrm>
              <a:off x="1223538" y="3005281"/>
              <a:ext cx="1703594" cy="841824"/>
              <a:chOff x="222248" y="2777191"/>
              <a:chExt cx="3837122" cy="1896098"/>
            </a:xfrm>
          </p:grpSpPr>
          <p:grpSp>
            <p:nvGrpSpPr>
              <p:cNvPr id="228" name="Group 227"/>
              <p:cNvGrpSpPr/>
              <p:nvPr/>
            </p:nvGrpSpPr>
            <p:grpSpPr>
              <a:xfrm>
                <a:off x="222248" y="3577139"/>
                <a:ext cx="2468741" cy="1096150"/>
                <a:chOff x="1835961" y="1692020"/>
                <a:chExt cx="4570018" cy="2029142"/>
              </a:xfrm>
            </p:grpSpPr>
            <p:sp>
              <p:nvSpPr>
                <p:cNvPr id="236" name="Freeform 235"/>
                <p:cNvSpPr>
                  <a:spLocks noChangeArrowheads="1"/>
                </p:cNvSpPr>
                <p:nvPr/>
              </p:nvSpPr>
              <p:spPr bwMode="auto">
                <a:xfrm>
                  <a:off x="1835961" y="2432303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236"/>
                <p:cNvSpPr>
                  <a:spLocks noChangeArrowheads="1"/>
                </p:cNvSpPr>
                <p:nvPr/>
              </p:nvSpPr>
              <p:spPr bwMode="auto">
                <a:xfrm>
                  <a:off x="3486605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237"/>
                <p:cNvSpPr>
                  <a:spLocks noChangeArrowheads="1"/>
                </p:cNvSpPr>
                <p:nvPr/>
              </p:nvSpPr>
              <p:spPr bwMode="auto">
                <a:xfrm>
                  <a:off x="1835961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238"/>
                <p:cNvSpPr>
                  <a:spLocks noChangeArrowheads="1"/>
                </p:cNvSpPr>
                <p:nvPr/>
              </p:nvSpPr>
              <p:spPr bwMode="auto">
                <a:xfrm>
                  <a:off x="3104691" y="1692020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239"/>
                <p:cNvSpPr>
                  <a:spLocks noChangeArrowheads="1"/>
                </p:cNvSpPr>
                <p:nvPr/>
              </p:nvSpPr>
              <p:spPr bwMode="auto">
                <a:xfrm>
                  <a:off x="4755335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240"/>
                <p:cNvSpPr>
                  <a:spLocks noChangeArrowheads="1"/>
                </p:cNvSpPr>
                <p:nvPr/>
              </p:nvSpPr>
              <p:spPr bwMode="auto">
                <a:xfrm>
                  <a:off x="3104691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228"/>
              <p:cNvGrpSpPr/>
              <p:nvPr/>
            </p:nvGrpSpPr>
            <p:grpSpPr>
              <a:xfrm>
                <a:off x="1590629" y="2777191"/>
                <a:ext cx="2468741" cy="1096150"/>
                <a:chOff x="1835961" y="1692020"/>
                <a:chExt cx="4570018" cy="2029142"/>
              </a:xfrm>
            </p:grpSpPr>
            <p:sp>
              <p:nvSpPr>
                <p:cNvPr id="230" name="Freeform 229"/>
                <p:cNvSpPr>
                  <a:spLocks noChangeArrowheads="1"/>
                </p:cNvSpPr>
                <p:nvPr/>
              </p:nvSpPr>
              <p:spPr bwMode="auto">
                <a:xfrm>
                  <a:off x="1835961" y="2432303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230"/>
                <p:cNvSpPr>
                  <a:spLocks noChangeArrowheads="1"/>
                </p:cNvSpPr>
                <p:nvPr/>
              </p:nvSpPr>
              <p:spPr bwMode="auto">
                <a:xfrm>
                  <a:off x="3486605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231"/>
                <p:cNvSpPr>
                  <a:spLocks noChangeArrowheads="1"/>
                </p:cNvSpPr>
                <p:nvPr/>
              </p:nvSpPr>
              <p:spPr bwMode="auto">
                <a:xfrm>
                  <a:off x="1835961" y="2872098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232"/>
                <p:cNvSpPr>
                  <a:spLocks noChangeArrowheads="1"/>
                </p:cNvSpPr>
                <p:nvPr/>
              </p:nvSpPr>
              <p:spPr bwMode="auto">
                <a:xfrm>
                  <a:off x="3104691" y="1692020"/>
                  <a:ext cx="3301288" cy="889765"/>
                </a:xfrm>
                <a:custGeom>
                  <a:avLst/>
                  <a:gdLst>
                    <a:gd name="T0" fmla="*/ 6437 w 12875"/>
                    <a:gd name="T1" fmla="*/ 3468 h 3469"/>
                    <a:gd name="T2" fmla="*/ 0 w 12875"/>
                    <a:gd name="T3" fmla="*/ 1719 h 3469"/>
                    <a:gd name="T4" fmla="*/ 6437 w 12875"/>
                    <a:gd name="T5" fmla="*/ 0 h 3469"/>
                    <a:gd name="T6" fmla="*/ 12874 w 12875"/>
                    <a:gd name="T7" fmla="*/ 1719 h 3469"/>
                    <a:gd name="T8" fmla="*/ 6437 w 12875"/>
                    <a:gd name="T9" fmla="*/ 3468 h 3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75" h="3469">
                      <a:moveTo>
                        <a:pt x="6437" y="3468"/>
                      </a:moveTo>
                      <a:lnTo>
                        <a:pt x="0" y="1719"/>
                      </a:lnTo>
                      <a:lnTo>
                        <a:pt x="6437" y="0"/>
                      </a:lnTo>
                      <a:lnTo>
                        <a:pt x="12874" y="1719"/>
                      </a:lnTo>
                      <a:lnTo>
                        <a:pt x="6437" y="3468"/>
                      </a:ln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endParaRPr lang="en-US"/>
                </a:p>
              </p:txBody>
            </p:sp>
            <p:sp>
              <p:nvSpPr>
                <p:cNvPr id="234" name="Freeform 233"/>
                <p:cNvSpPr>
                  <a:spLocks noChangeArrowheads="1"/>
                </p:cNvSpPr>
                <p:nvPr/>
              </p:nvSpPr>
              <p:spPr bwMode="auto">
                <a:xfrm>
                  <a:off x="4755335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1749 h 3312"/>
                    <a:gd name="T2" fmla="*/ 6437 w 6438"/>
                    <a:gd name="T3" fmla="*/ 0 h 3312"/>
                    <a:gd name="T4" fmla="*/ 6437 w 6438"/>
                    <a:gd name="T5" fmla="*/ 1561 h 3312"/>
                    <a:gd name="T6" fmla="*/ 0 w 6438"/>
                    <a:gd name="T7" fmla="*/ 3311 h 3312"/>
                    <a:gd name="T8" fmla="*/ 0 w 6438"/>
                    <a:gd name="T9" fmla="*/ 1749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1749"/>
                      </a:moveTo>
                      <a:lnTo>
                        <a:pt x="6437" y="0"/>
                      </a:lnTo>
                      <a:lnTo>
                        <a:pt x="6437" y="1561"/>
                      </a:lnTo>
                      <a:lnTo>
                        <a:pt x="0" y="3311"/>
                      </a:lnTo>
                      <a:lnTo>
                        <a:pt x="0" y="1749"/>
                      </a:ln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234"/>
                <p:cNvSpPr>
                  <a:spLocks noChangeArrowheads="1"/>
                </p:cNvSpPr>
                <p:nvPr/>
              </p:nvSpPr>
              <p:spPr bwMode="auto">
                <a:xfrm>
                  <a:off x="3104691" y="2131815"/>
                  <a:ext cx="1650644" cy="849064"/>
                </a:xfrm>
                <a:custGeom>
                  <a:avLst/>
                  <a:gdLst>
                    <a:gd name="T0" fmla="*/ 0 w 6438"/>
                    <a:gd name="T1" fmla="*/ 0 h 3312"/>
                    <a:gd name="T2" fmla="*/ 6437 w 6438"/>
                    <a:gd name="T3" fmla="*/ 1749 h 3312"/>
                    <a:gd name="T4" fmla="*/ 6437 w 6438"/>
                    <a:gd name="T5" fmla="*/ 3311 h 3312"/>
                    <a:gd name="T6" fmla="*/ 0 w 6438"/>
                    <a:gd name="T7" fmla="*/ 1561 h 3312"/>
                    <a:gd name="T8" fmla="*/ 0 w 6438"/>
                    <a:gd name="T9" fmla="*/ 0 h 3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8" h="3312">
                      <a:moveTo>
                        <a:pt x="0" y="0"/>
                      </a:moveTo>
                      <a:lnTo>
                        <a:pt x="6437" y="1749"/>
                      </a:lnTo>
                      <a:lnTo>
                        <a:pt x="6437" y="3311"/>
                      </a:lnTo>
                      <a:lnTo>
                        <a:pt x="0" y="15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>
                    <a:lumMod val="2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71" name="TextBox 370"/>
          <p:cNvSpPr txBox="1"/>
          <p:nvPr/>
        </p:nvSpPr>
        <p:spPr>
          <a:xfrm>
            <a:off x="87168" y="658005"/>
            <a:ext cx="2512373" cy="1089648"/>
          </a:xfrm>
          <a:prstGeom prst="rect">
            <a:avLst/>
          </a:prstGeom>
          <a:noFill/>
        </p:spPr>
        <p:txBody>
          <a:bodyPr wrap="square" lIns="76071" tIns="38035" rIns="76071" bIns="38035" rtlCol="0">
            <a:normAutofit lnSpcReduction="10000"/>
          </a:bodyPr>
          <a:lstStyle/>
          <a:p>
            <a:r>
              <a:rPr lang="en-US" b="1" u="sng" dirty="0" smtClean="0">
                <a:solidFill>
                  <a:schemeClr val="tx2">
                    <a:lumMod val="25000"/>
                  </a:schemeClr>
                </a:solidFill>
              </a:rPr>
              <a:t>SDA:  </a:t>
            </a:r>
            <a:r>
              <a:rPr lang="en-US" dirty="0" smtClean="0">
                <a:solidFill>
                  <a:schemeClr val="tx2">
                    <a:lumMod val="25000"/>
                  </a:schemeClr>
                </a:solidFill>
              </a:rPr>
              <a:t>Train as many as you can. (Grants Policy 2016/17 – 85% PDI, 2% disabled, 54% Female)</a:t>
            </a:r>
          </a:p>
          <a:p>
            <a:endParaRPr lang="en-US" dirty="0" smtClean="0">
              <a:solidFill>
                <a:schemeClr val="tx2">
                  <a:lumMod val="25000"/>
                </a:schemeClr>
              </a:solidFill>
            </a:endParaRPr>
          </a:p>
          <a:p>
            <a:r>
              <a:rPr lang="en-US" b="1" u="sng" dirty="0" smtClean="0">
                <a:solidFill>
                  <a:schemeClr val="tx2">
                    <a:lumMod val="25000"/>
                  </a:schemeClr>
                </a:solidFill>
              </a:rPr>
              <a:t>B-BBEE:  </a:t>
            </a:r>
            <a:r>
              <a:rPr lang="en-US" dirty="0" smtClean="0">
                <a:solidFill>
                  <a:schemeClr val="tx2">
                    <a:lumMod val="25000"/>
                  </a:schemeClr>
                </a:solidFill>
              </a:rPr>
              <a:t>Train black and disabled people.</a:t>
            </a:r>
            <a:endParaRPr lang="en-US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72" name="TextBox 371"/>
          <p:cNvSpPr txBox="1"/>
          <p:nvPr/>
        </p:nvSpPr>
        <p:spPr>
          <a:xfrm>
            <a:off x="107571" y="1838635"/>
            <a:ext cx="2512373" cy="1260254"/>
          </a:xfrm>
          <a:prstGeom prst="rect">
            <a:avLst/>
          </a:prstGeom>
          <a:noFill/>
        </p:spPr>
        <p:txBody>
          <a:bodyPr wrap="square" lIns="76071" tIns="38035" rIns="76071" bIns="38035" rtlCol="0">
            <a:normAutofit/>
          </a:bodyPr>
          <a:lstStyle/>
          <a:p>
            <a:r>
              <a:rPr lang="en-US" b="1" u="sng" dirty="0" smtClean="0">
                <a:solidFill>
                  <a:schemeClr val="tx2">
                    <a:lumMod val="25000"/>
                  </a:schemeClr>
                </a:solidFill>
              </a:rPr>
              <a:t>SDA:  </a:t>
            </a:r>
            <a:r>
              <a:rPr lang="en-US" dirty="0" smtClean="0">
                <a:solidFill>
                  <a:schemeClr val="tx2">
                    <a:lumMod val="25000"/>
                  </a:schemeClr>
                </a:solidFill>
              </a:rPr>
              <a:t>Create opportunities for employment through adequate skills training.</a:t>
            </a:r>
          </a:p>
          <a:p>
            <a:endParaRPr lang="en-US" sz="100" dirty="0">
              <a:solidFill>
                <a:schemeClr val="tx2">
                  <a:lumMod val="25000"/>
                </a:schemeClr>
              </a:solidFill>
            </a:endParaRPr>
          </a:p>
          <a:p>
            <a:r>
              <a:rPr lang="en-US" b="1" u="sng" dirty="0" smtClean="0">
                <a:solidFill>
                  <a:schemeClr val="tx2">
                    <a:lumMod val="25000"/>
                  </a:schemeClr>
                </a:solidFill>
              </a:rPr>
              <a:t>B-BBEE:  </a:t>
            </a:r>
            <a:r>
              <a:rPr lang="en-US" dirty="0" smtClean="0">
                <a:solidFill>
                  <a:schemeClr val="tx2">
                    <a:lumMod val="25000"/>
                  </a:schemeClr>
                </a:solidFill>
              </a:rPr>
              <a:t>Enforce employment through bonus points.</a:t>
            </a:r>
            <a:endParaRPr lang="en-US" dirty="0">
              <a:solidFill>
                <a:schemeClr val="tx2">
                  <a:lumMod val="25000"/>
                </a:schemeClr>
              </a:solidFill>
            </a:endParaRPr>
          </a:p>
        </p:txBody>
      </p:sp>
      <p:grpSp>
        <p:nvGrpSpPr>
          <p:cNvPr id="367" name="Group 366"/>
          <p:cNvGrpSpPr/>
          <p:nvPr/>
        </p:nvGrpSpPr>
        <p:grpSpPr>
          <a:xfrm flipH="1">
            <a:off x="6090472" y="207174"/>
            <a:ext cx="723873" cy="936815"/>
            <a:chOff x="2506515" y="1841944"/>
            <a:chExt cx="1094854" cy="1407669"/>
          </a:xfr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grpSpPr>
        <p:sp>
          <p:nvSpPr>
            <p:cNvPr id="368" name="Freeform 367"/>
            <p:cNvSpPr>
              <a:spLocks noChangeArrowheads="1"/>
            </p:cNvSpPr>
            <p:nvPr/>
          </p:nvSpPr>
          <p:spPr bwMode="auto">
            <a:xfrm>
              <a:off x="2506515" y="2678303"/>
              <a:ext cx="471096" cy="571310"/>
            </a:xfrm>
            <a:custGeom>
              <a:avLst/>
              <a:gdLst>
                <a:gd name="T0" fmla="*/ 1656 w 2219"/>
                <a:gd name="T1" fmla="*/ 0 h 2688"/>
                <a:gd name="T2" fmla="*/ 1656 w 2219"/>
                <a:gd name="T3" fmla="*/ 0 h 2688"/>
                <a:gd name="T4" fmla="*/ 1281 w 2219"/>
                <a:gd name="T5" fmla="*/ 1344 h 2688"/>
                <a:gd name="T6" fmla="*/ 187 w 2219"/>
                <a:gd name="T7" fmla="*/ 2093 h 2688"/>
                <a:gd name="T8" fmla="*/ 125 w 2219"/>
                <a:gd name="T9" fmla="*/ 2531 h 2688"/>
                <a:gd name="T10" fmla="*/ 375 w 2219"/>
                <a:gd name="T11" fmla="*/ 2687 h 2688"/>
                <a:gd name="T12" fmla="*/ 562 w 2219"/>
                <a:gd name="T13" fmla="*/ 2625 h 2688"/>
                <a:gd name="T14" fmla="*/ 1750 w 2219"/>
                <a:gd name="T15" fmla="*/ 1813 h 2688"/>
                <a:gd name="T16" fmla="*/ 1875 w 2219"/>
                <a:gd name="T17" fmla="*/ 1626 h 2688"/>
                <a:gd name="T18" fmla="*/ 2218 w 2219"/>
                <a:gd name="T19" fmla="*/ 438 h 2688"/>
                <a:gd name="T20" fmla="*/ 2187 w 2219"/>
                <a:gd name="T21" fmla="*/ 438 h 2688"/>
                <a:gd name="T22" fmla="*/ 1656 w 2219"/>
                <a:gd name="T23" fmla="*/ 0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19" h="2688">
                  <a:moveTo>
                    <a:pt x="1656" y="0"/>
                  </a:moveTo>
                  <a:lnTo>
                    <a:pt x="1656" y="0"/>
                  </a:lnTo>
                  <a:cubicBezTo>
                    <a:pt x="1281" y="1344"/>
                    <a:pt x="1281" y="1344"/>
                    <a:pt x="1281" y="1344"/>
                  </a:cubicBezTo>
                  <a:cubicBezTo>
                    <a:pt x="187" y="2093"/>
                    <a:pt x="187" y="2093"/>
                    <a:pt x="187" y="2093"/>
                  </a:cubicBezTo>
                  <a:cubicBezTo>
                    <a:pt x="31" y="2187"/>
                    <a:pt x="0" y="2375"/>
                    <a:pt x="125" y="2531"/>
                  </a:cubicBezTo>
                  <a:cubicBezTo>
                    <a:pt x="187" y="2625"/>
                    <a:pt x="281" y="2687"/>
                    <a:pt x="375" y="2687"/>
                  </a:cubicBezTo>
                  <a:cubicBezTo>
                    <a:pt x="437" y="2687"/>
                    <a:pt x="500" y="2656"/>
                    <a:pt x="562" y="2625"/>
                  </a:cubicBezTo>
                  <a:cubicBezTo>
                    <a:pt x="1750" y="1813"/>
                    <a:pt x="1750" y="1813"/>
                    <a:pt x="1750" y="1813"/>
                  </a:cubicBezTo>
                  <a:cubicBezTo>
                    <a:pt x="1812" y="1751"/>
                    <a:pt x="1843" y="1688"/>
                    <a:pt x="1875" y="1626"/>
                  </a:cubicBezTo>
                  <a:cubicBezTo>
                    <a:pt x="2218" y="438"/>
                    <a:pt x="2218" y="438"/>
                    <a:pt x="2218" y="438"/>
                  </a:cubicBezTo>
                  <a:cubicBezTo>
                    <a:pt x="2187" y="438"/>
                    <a:pt x="2187" y="438"/>
                    <a:pt x="2187" y="438"/>
                  </a:cubicBezTo>
                  <a:cubicBezTo>
                    <a:pt x="1781" y="219"/>
                    <a:pt x="1687" y="63"/>
                    <a:pt x="1656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369" name="Freeform 368"/>
            <p:cNvSpPr>
              <a:spLocks noChangeArrowheads="1"/>
            </p:cNvSpPr>
            <p:nvPr/>
          </p:nvSpPr>
          <p:spPr bwMode="auto">
            <a:xfrm>
              <a:off x="2539295" y="2160379"/>
              <a:ext cx="1062074" cy="1062073"/>
            </a:xfrm>
            <a:custGeom>
              <a:avLst/>
              <a:gdLst>
                <a:gd name="T0" fmla="*/ 4937 w 5001"/>
                <a:gd name="T1" fmla="*/ 781 h 5000"/>
                <a:gd name="T2" fmla="*/ 4937 w 5001"/>
                <a:gd name="T3" fmla="*/ 781 h 5000"/>
                <a:gd name="T4" fmla="*/ 4500 w 5001"/>
                <a:gd name="T5" fmla="*/ 625 h 5000"/>
                <a:gd name="T6" fmla="*/ 3656 w 5001"/>
                <a:gd name="T7" fmla="*/ 969 h 5000"/>
                <a:gd name="T8" fmla="*/ 3062 w 5001"/>
                <a:gd name="T9" fmla="*/ 219 h 5000"/>
                <a:gd name="T10" fmla="*/ 2844 w 5001"/>
                <a:gd name="T11" fmla="*/ 94 h 5000"/>
                <a:gd name="T12" fmla="*/ 2125 w 5001"/>
                <a:gd name="T13" fmla="*/ 0 h 5000"/>
                <a:gd name="T14" fmla="*/ 2031 w 5001"/>
                <a:gd name="T15" fmla="*/ 0 h 5000"/>
                <a:gd name="T16" fmla="*/ 1000 w 5001"/>
                <a:gd name="T17" fmla="*/ 188 h 5000"/>
                <a:gd name="T18" fmla="*/ 781 w 5001"/>
                <a:gd name="T19" fmla="*/ 313 h 5000"/>
                <a:gd name="T20" fmla="*/ 94 w 5001"/>
                <a:gd name="T21" fmla="*/ 1313 h 5000"/>
                <a:gd name="T22" fmla="*/ 187 w 5001"/>
                <a:gd name="T23" fmla="*/ 1750 h 5000"/>
                <a:gd name="T24" fmla="*/ 375 w 5001"/>
                <a:gd name="T25" fmla="*/ 1813 h 5000"/>
                <a:gd name="T26" fmla="*/ 625 w 5001"/>
                <a:gd name="T27" fmla="*/ 1688 h 5000"/>
                <a:gd name="T28" fmla="*/ 1250 w 5001"/>
                <a:gd name="T29" fmla="*/ 781 h 5000"/>
                <a:gd name="T30" fmla="*/ 1719 w 5001"/>
                <a:gd name="T31" fmla="*/ 719 h 5000"/>
                <a:gd name="T32" fmla="*/ 1594 w 5001"/>
                <a:gd name="T33" fmla="*/ 2219 h 5000"/>
                <a:gd name="T34" fmla="*/ 1625 w 5001"/>
                <a:gd name="T35" fmla="*/ 2250 h 5000"/>
                <a:gd name="T36" fmla="*/ 2156 w 5001"/>
                <a:gd name="T37" fmla="*/ 2688 h 5000"/>
                <a:gd name="T38" fmla="*/ 2156 w 5001"/>
                <a:gd name="T39" fmla="*/ 2688 h 5000"/>
                <a:gd name="T40" fmla="*/ 3094 w 5001"/>
                <a:gd name="T41" fmla="*/ 3125 h 5000"/>
                <a:gd name="T42" fmla="*/ 3375 w 5001"/>
                <a:gd name="T43" fmla="*/ 4718 h 5000"/>
                <a:gd name="T44" fmla="*/ 3687 w 5001"/>
                <a:gd name="T45" fmla="*/ 4999 h 5000"/>
                <a:gd name="T46" fmla="*/ 3750 w 5001"/>
                <a:gd name="T47" fmla="*/ 4999 h 5000"/>
                <a:gd name="T48" fmla="*/ 4000 w 5001"/>
                <a:gd name="T49" fmla="*/ 4624 h 5000"/>
                <a:gd name="T50" fmla="*/ 3687 w 5001"/>
                <a:gd name="T51" fmla="*/ 2844 h 5000"/>
                <a:gd name="T52" fmla="*/ 3531 w 5001"/>
                <a:gd name="T53" fmla="*/ 2625 h 5000"/>
                <a:gd name="T54" fmla="*/ 2812 w 5001"/>
                <a:gd name="T55" fmla="*/ 2281 h 5000"/>
                <a:gd name="T56" fmla="*/ 2906 w 5001"/>
                <a:gd name="T57" fmla="*/ 1063 h 5000"/>
                <a:gd name="T58" fmla="*/ 3312 w 5001"/>
                <a:gd name="T59" fmla="*/ 1563 h 5000"/>
                <a:gd name="T60" fmla="*/ 3687 w 5001"/>
                <a:gd name="T61" fmla="*/ 1656 h 5000"/>
                <a:gd name="T62" fmla="*/ 4750 w 5001"/>
                <a:gd name="T63" fmla="*/ 1219 h 5000"/>
                <a:gd name="T64" fmla="*/ 4937 w 5001"/>
                <a:gd name="T65" fmla="*/ 781 h 5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01" h="5000">
                  <a:moveTo>
                    <a:pt x="4937" y="781"/>
                  </a:moveTo>
                  <a:lnTo>
                    <a:pt x="4937" y="781"/>
                  </a:lnTo>
                  <a:cubicBezTo>
                    <a:pt x="4844" y="625"/>
                    <a:pt x="4656" y="531"/>
                    <a:pt x="4500" y="625"/>
                  </a:cubicBezTo>
                  <a:cubicBezTo>
                    <a:pt x="3656" y="969"/>
                    <a:pt x="3656" y="969"/>
                    <a:pt x="3656" y="969"/>
                  </a:cubicBezTo>
                  <a:cubicBezTo>
                    <a:pt x="3062" y="219"/>
                    <a:pt x="3062" y="219"/>
                    <a:pt x="3062" y="219"/>
                  </a:cubicBezTo>
                  <a:cubicBezTo>
                    <a:pt x="3000" y="156"/>
                    <a:pt x="2937" y="125"/>
                    <a:pt x="2844" y="94"/>
                  </a:cubicBezTo>
                  <a:cubicBezTo>
                    <a:pt x="2125" y="0"/>
                    <a:pt x="2125" y="0"/>
                    <a:pt x="2125" y="0"/>
                  </a:cubicBezTo>
                  <a:cubicBezTo>
                    <a:pt x="2094" y="0"/>
                    <a:pt x="2062" y="0"/>
                    <a:pt x="2031" y="0"/>
                  </a:cubicBezTo>
                  <a:cubicBezTo>
                    <a:pt x="1000" y="188"/>
                    <a:pt x="1000" y="188"/>
                    <a:pt x="1000" y="188"/>
                  </a:cubicBezTo>
                  <a:cubicBezTo>
                    <a:pt x="906" y="188"/>
                    <a:pt x="844" y="250"/>
                    <a:pt x="781" y="313"/>
                  </a:cubicBezTo>
                  <a:cubicBezTo>
                    <a:pt x="94" y="1313"/>
                    <a:pt x="94" y="1313"/>
                    <a:pt x="94" y="1313"/>
                  </a:cubicBezTo>
                  <a:cubicBezTo>
                    <a:pt x="0" y="1438"/>
                    <a:pt x="31" y="1656"/>
                    <a:pt x="187" y="1750"/>
                  </a:cubicBezTo>
                  <a:cubicBezTo>
                    <a:pt x="219" y="1781"/>
                    <a:pt x="312" y="1813"/>
                    <a:pt x="375" y="1813"/>
                  </a:cubicBezTo>
                  <a:cubicBezTo>
                    <a:pt x="469" y="1813"/>
                    <a:pt x="562" y="1750"/>
                    <a:pt x="625" y="1688"/>
                  </a:cubicBezTo>
                  <a:cubicBezTo>
                    <a:pt x="1250" y="781"/>
                    <a:pt x="1250" y="781"/>
                    <a:pt x="1250" y="781"/>
                  </a:cubicBezTo>
                  <a:cubicBezTo>
                    <a:pt x="1719" y="719"/>
                    <a:pt x="1719" y="719"/>
                    <a:pt x="1719" y="719"/>
                  </a:cubicBezTo>
                  <a:cubicBezTo>
                    <a:pt x="1594" y="2219"/>
                    <a:pt x="1594" y="2219"/>
                    <a:pt x="1594" y="2219"/>
                  </a:cubicBezTo>
                  <a:cubicBezTo>
                    <a:pt x="1594" y="2219"/>
                    <a:pt x="1594" y="2250"/>
                    <a:pt x="1625" y="2250"/>
                  </a:cubicBezTo>
                  <a:cubicBezTo>
                    <a:pt x="1625" y="2312"/>
                    <a:pt x="1719" y="2500"/>
                    <a:pt x="2156" y="2688"/>
                  </a:cubicBezTo>
                  <a:lnTo>
                    <a:pt x="2156" y="2688"/>
                  </a:lnTo>
                  <a:cubicBezTo>
                    <a:pt x="2687" y="2969"/>
                    <a:pt x="3094" y="3125"/>
                    <a:pt x="3094" y="3125"/>
                  </a:cubicBezTo>
                  <a:cubicBezTo>
                    <a:pt x="3375" y="4718"/>
                    <a:pt x="3375" y="4718"/>
                    <a:pt x="3375" y="4718"/>
                  </a:cubicBezTo>
                  <a:cubicBezTo>
                    <a:pt x="3406" y="4874"/>
                    <a:pt x="3531" y="4999"/>
                    <a:pt x="3687" y="4999"/>
                  </a:cubicBezTo>
                  <a:cubicBezTo>
                    <a:pt x="3719" y="4999"/>
                    <a:pt x="3719" y="4999"/>
                    <a:pt x="3750" y="4999"/>
                  </a:cubicBezTo>
                  <a:cubicBezTo>
                    <a:pt x="3906" y="4968"/>
                    <a:pt x="4031" y="4780"/>
                    <a:pt x="4000" y="4624"/>
                  </a:cubicBezTo>
                  <a:cubicBezTo>
                    <a:pt x="3687" y="2844"/>
                    <a:pt x="3687" y="2844"/>
                    <a:pt x="3687" y="2844"/>
                  </a:cubicBezTo>
                  <a:cubicBezTo>
                    <a:pt x="3687" y="2750"/>
                    <a:pt x="3625" y="2656"/>
                    <a:pt x="3531" y="2625"/>
                  </a:cubicBezTo>
                  <a:cubicBezTo>
                    <a:pt x="2812" y="2281"/>
                    <a:pt x="2812" y="2281"/>
                    <a:pt x="2812" y="2281"/>
                  </a:cubicBezTo>
                  <a:cubicBezTo>
                    <a:pt x="2906" y="1063"/>
                    <a:pt x="2906" y="1063"/>
                    <a:pt x="2906" y="1063"/>
                  </a:cubicBezTo>
                  <a:cubicBezTo>
                    <a:pt x="3312" y="1563"/>
                    <a:pt x="3312" y="1563"/>
                    <a:pt x="3312" y="1563"/>
                  </a:cubicBezTo>
                  <a:cubicBezTo>
                    <a:pt x="3406" y="1688"/>
                    <a:pt x="3562" y="1719"/>
                    <a:pt x="3687" y="1656"/>
                  </a:cubicBezTo>
                  <a:cubicBezTo>
                    <a:pt x="4750" y="1219"/>
                    <a:pt x="4750" y="1219"/>
                    <a:pt x="4750" y="1219"/>
                  </a:cubicBezTo>
                  <a:cubicBezTo>
                    <a:pt x="4937" y="1125"/>
                    <a:pt x="5000" y="937"/>
                    <a:pt x="4937" y="7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370" name="Freeform 369"/>
            <p:cNvSpPr>
              <a:spLocks noChangeArrowheads="1"/>
            </p:cNvSpPr>
            <p:nvPr/>
          </p:nvSpPr>
          <p:spPr bwMode="auto">
            <a:xfrm>
              <a:off x="2957943" y="1841944"/>
              <a:ext cx="292211" cy="292211"/>
            </a:xfrm>
            <a:custGeom>
              <a:avLst/>
              <a:gdLst>
                <a:gd name="T0" fmla="*/ 687 w 1376"/>
                <a:gd name="T1" fmla="*/ 1375 h 1376"/>
                <a:gd name="T2" fmla="*/ 687 w 1376"/>
                <a:gd name="T3" fmla="*/ 1375 h 1376"/>
                <a:gd name="T4" fmla="*/ 1375 w 1376"/>
                <a:gd name="T5" fmla="*/ 688 h 1376"/>
                <a:gd name="T6" fmla="*/ 687 w 1376"/>
                <a:gd name="T7" fmla="*/ 0 h 1376"/>
                <a:gd name="T8" fmla="*/ 0 w 1376"/>
                <a:gd name="T9" fmla="*/ 688 h 1376"/>
                <a:gd name="T10" fmla="*/ 687 w 1376"/>
                <a:gd name="T11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6" h="1376">
                  <a:moveTo>
                    <a:pt x="687" y="1375"/>
                  </a:moveTo>
                  <a:lnTo>
                    <a:pt x="687" y="1375"/>
                  </a:lnTo>
                  <a:cubicBezTo>
                    <a:pt x="1093" y="1375"/>
                    <a:pt x="1375" y="1063"/>
                    <a:pt x="1375" y="688"/>
                  </a:cubicBezTo>
                  <a:cubicBezTo>
                    <a:pt x="1375" y="313"/>
                    <a:pt x="1093" y="0"/>
                    <a:pt x="687" y="0"/>
                  </a:cubicBezTo>
                  <a:cubicBezTo>
                    <a:pt x="312" y="0"/>
                    <a:pt x="0" y="313"/>
                    <a:pt x="0" y="688"/>
                  </a:cubicBezTo>
                  <a:cubicBezTo>
                    <a:pt x="0" y="1063"/>
                    <a:pt x="312" y="1375"/>
                    <a:pt x="687" y="137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 fontScale="70000" lnSpcReduction="20000"/>
            </a:bodyPr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E8C702C3-BAB6-47C7-9A68-8942EFD7C7E7}"/>
              </a:ext>
            </a:extLst>
          </p:cNvPr>
          <p:cNvGrpSpPr/>
          <p:nvPr/>
        </p:nvGrpSpPr>
        <p:grpSpPr>
          <a:xfrm>
            <a:off x="4216391" y="194016"/>
            <a:ext cx="1513570" cy="704658"/>
            <a:chOff x="5079776" y="232215"/>
            <a:chExt cx="1823501" cy="843403"/>
          </a:xfrm>
        </p:grpSpPr>
        <p:sp>
          <p:nvSpPr>
            <p:cNvPr id="379" name="Rounded Rectangular Callout 378"/>
            <p:cNvSpPr/>
            <p:nvPr/>
          </p:nvSpPr>
          <p:spPr>
            <a:xfrm>
              <a:off x="5079776" y="232215"/>
              <a:ext cx="1823501" cy="843403"/>
            </a:xfrm>
            <a:prstGeom prst="wedgeRoundRectCallout">
              <a:avLst>
                <a:gd name="adj1" fmla="val 71782"/>
                <a:gd name="adj2" fmla="val -17154"/>
                <a:gd name="adj3" fmla="val 16667"/>
              </a:avLst>
            </a:prstGeom>
            <a:gradFill flip="none" rotWithShape="1">
              <a:gsLst>
                <a:gs pos="0">
                  <a:schemeClr val="tx1"/>
                </a:gs>
                <a:gs pos="48000">
                  <a:schemeClr val="accent5">
                    <a:lumMod val="48000"/>
                    <a:lumOff val="52000"/>
                    <a:alpha val="88000"/>
                  </a:schemeClr>
                </a:gs>
                <a:gs pos="100000">
                  <a:schemeClr val="tx1">
                    <a:alpha val="57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lumMod val="2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2" name="Rectangle 381"/>
            <p:cNvSpPr/>
            <p:nvPr/>
          </p:nvSpPr>
          <p:spPr>
            <a:xfrm>
              <a:off x="5147089" y="315231"/>
              <a:ext cx="1706844" cy="707886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algn="ctr"/>
              <a:r>
                <a:rPr lang="en-US" sz="1400" dirty="0" smtClean="0">
                  <a:solidFill>
                    <a:schemeClr val="tx2">
                      <a:lumMod val="25000"/>
                    </a:schemeClr>
                  </a:solidFill>
                </a:rPr>
                <a:t>Cohesive, all inclusive Act?</a:t>
              </a:r>
              <a:endParaRPr lang="en-US" sz="1400" dirty="0">
                <a:solidFill>
                  <a:schemeClr val="tx2">
                    <a:lumMod val="2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A40F40A4-1C9D-4C32-8553-BABAD9600B89}"/>
              </a:ext>
            </a:extLst>
          </p:cNvPr>
          <p:cNvGrpSpPr/>
          <p:nvPr/>
        </p:nvGrpSpPr>
        <p:grpSpPr>
          <a:xfrm>
            <a:off x="6807621" y="522257"/>
            <a:ext cx="418214" cy="462862"/>
            <a:chOff x="8201609" y="625087"/>
            <a:chExt cx="503852" cy="553998"/>
          </a:xfrm>
        </p:grpSpPr>
        <p:sp>
          <p:nvSpPr>
            <p:cNvPr id="384" name="Oval 383"/>
            <p:cNvSpPr/>
            <p:nvPr/>
          </p:nvSpPr>
          <p:spPr>
            <a:xfrm>
              <a:off x="8201609" y="662236"/>
              <a:ext cx="503852" cy="503852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387" name="TextBox 386"/>
            <p:cNvSpPr txBox="1"/>
            <p:nvPr/>
          </p:nvSpPr>
          <p:spPr>
            <a:xfrm>
              <a:off x="8257656" y="625087"/>
              <a:ext cx="417102" cy="553998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sz="2500" b="1" dirty="0" smtClean="0"/>
                <a:t>C</a:t>
              </a:r>
              <a:endParaRPr lang="en-US" sz="2500" b="1" dirty="0"/>
            </a:p>
          </p:txBody>
        </p:sp>
      </p:grpSp>
      <p:grpSp>
        <p:nvGrpSpPr>
          <p:cNvPr id="299" name="Group 298"/>
          <p:cNvGrpSpPr/>
          <p:nvPr/>
        </p:nvGrpSpPr>
        <p:grpSpPr>
          <a:xfrm>
            <a:off x="4384752" y="1212070"/>
            <a:ext cx="723873" cy="936815"/>
            <a:chOff x="2506515" y="1841944"/>
            <a:chExt cx="1094854" cy="1407669"/>
          </a:xfrm>
        </p:grpSpPr>
        <p:sp>
          <p:nvSpPr>
            <p:cNvPr id="300" name="Freeform 299"/>
            <p:cNvSpPr>
              <a:spLocks noChangeArrowheads="1"/>
            </p:cNvSpPr>
            <p:nvPr/>
          </p:nvSpPr>
          <p:spPr bwMode="auto">
            <a:xfrm>
              <a:off x="2506515" y="2678303"/>
              <a:ext cx="471096" cy="571310"/>
            </a:xfrm>
            <a:custGeom>
              <a:avLst/>
              <a:gdLst>
                <a:gd name="T0" fmla="*/ 1656 w 2219"/>
                <a:gd name="T1" fmla="*/ 0 h 2688"/>
                <a:gd name="T2" fmla="*/ 1656 w 2219"/>
                <a:gd name="T3" fmla="*/ 0 h 2688"/>
                <a:gd name="T4" fmla="*/ 1281 w 2219"/>
                <a:gd name="T5" fmla="*/ 1344 h 2688"/>
                <a:gd name="T6" fmla="*/ 187 w 2219"/>
                <a:gd name="T7" fmla="*/ 2093 h 2688"/>
                <a:gd name="T8" fmla="*/ 125 w 2219"/>
                <a:gd name="T9" fmla="*/ 2531 h 2688"/>
                <a:gd name="T10" fmla="*/ 375 w 2219"/>
                <a:gd name="T11" fmla="*/ 2687 h 2688"/>
                <a:gd name="T12" fmla="*/ 562 w 2219"/>
                <a:gd name="T13" fmla="*/ 2625 h 2688"/>
                <a:gd name="T14" fmla="*/ 1750 w 2219"/>
                <a:gd name="T15" fmla="*/ 1813 h 2688"/>
                <a:gd name="T16" fmla="*/ 1875 w 2219"/>
                <a:gd name="T17" fmla="*/ 1626 h 2688"/>
                <a:gd name="T18" fmla="*/ 2218 w 2219"/>
                <a:gd name="T19" fmla="*/ 438 h 2688"/>
                <a:gd name="T20" fmla="*/ 2187 w 2219"/>
                <a:gd name="T21" fmla="*/ 438 h 2688"/>
                <a:gd name="T22" fmla="*/ 1656 w 2219"/>
                <a:gd name="T23" fmla="*/ 0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19" h="2688">
                  <a:moveTo>
                    <a:pt x="1656" y="0"/>
                  </a:moveTo>
                  <a:lnTo>
                    <a:pt x="1656" y="0"/>
                  </a:lnTo>
                  <a:cubicBezTo>
                    <a:pt x="1281" y="1344"/>
                    <a:pt x="1281" y="1344"/>
                    <a:pt x="1281" y="1344"/>
                  </a:cubicBezTo>
                  <a:cubicBezTo>
                    <a:pt x="187" y="2093"/>
                    <a:pt x="187" y="2093"/>
                    <a:pt x="187" y="2093"/>
                  </a:cubicBezTo>
                  <a:cubicBezTo>
                    <a:pt x="31" y="2187"/>
                    <a:pt x="0" y="2375"/>
                    <a:pt x="125" y="2531"/>
                  </a:cubicBezTo>
                  <a:cubicBezTo>
                    <a:pt x="187" y="2625"/>
                    <a:pt x="281" y="2687"/>
                    <a:pt x="375" y="2687"/>
                  </a:cubicBezTo>
                  <a:cubicBezTo>
                    <a:pt x="437" y="2687"/>
                    <a:pt x="500" y="2656"/>
                    <a:pt x="562" y="2625"/>
                  </a:cubicBezTo>
                  <a:cubicBezTo>
                    <a:pt x="1750" y="1813"/>
                    <a:pt x="1750" y="1813"/>
                    <a:pt x="1750" y="1813"/>
                  </a:cubicBezTo>
                  <a:cubicBezTo>
                    <a:pt x="1812" y="1751"/>
                    <a:pt x="1843" y="1688"/>
                    <a:pt x="1875" y="1626"/>
                  </a:cubicBezTo>
                  <a:cubicBezTo>
                    <a:pt x="2218" y="438"/>
                    <a:pt x="2218" y="438"/>
                    <a:pt x="2218" y="438"/>
                  </a:cubicBezTo>
                  <a:cubicBezTo>
                    <a:pt x="2187" y="438"/>
                    <a:pt x="2187" y="438"/>
                    <a:pt x="2187" y="438"/>
                  </a:cubicBezTo>
                  <a:cubicBezTo>
                    <a:pt x="1781" y="219"/>
                    <a:pt x="1687" y="63"/>
                    <a:pt x="1656" y="0"/>
                  </a:cubicBezTo>
                </a:path>
              </a:pathLst>
            </a:cu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301" name="Freeform 300"/>
            <p:cNvSpPr>
              <a:spLocks noChangeArrowheads="1"/>
            </p:cNvSpPr>
            <p:nvPr/>
          </p:nvSpPr>
          <p:spPr bwMode="auto">
            <a:xfrm>
              <a:off x="2539295" y="2160379"/>
              <a:ext cx="1062074" cy="1062073"/>
            </a:xfrm>
            <a:custGeom>
              <a:avLst/>
              <a:gdLst>
                <a:gd name="T0" fmla="*/ 4937 w 5001"/>
                <a:gd name="T1" fmla="*/ 781 h 5000"/>
                <a:gd name="T2" fmla="*/ 4937 w 5001"/>
                <a:gd name="T3" fmla="*/ 781 h 5000"/>
                <a:gd name="T4" fmla="*/ 4500 w 5001"/>
                <a:gd name="T5" fmla="*/ 625 h 5000"/>
                <a:gd name="T6" fmla="*/ 3656 w 5001"/>
                <a:gd name="T7" fmla="*/ 969 h 5000"/>
                <a:gd name="T8" fmla="*/ 3062 w 5001"/>
                <a:gd name="T9" fmla="*/ 219 h 5000"/>
                <a:gd name="T10" fmla="*/ 2844 w 5001"/>
                <a:gd name="T11" fmla="*/ 94 h 5000"/>
                <a:gd name="T12" fmla="*/ 2125 w 5001"/>
                <a:gd name="T13" fmla="*/ 0 h 5000"/>
                <a:gd name="T14" fmla="*/ 2031 w 5001"/>
                <a:gd name="T15" fmla="*/ 0 h 5000"/>
                <a:gd name="T16" fmla="*/ 1000 w 5001"/>
                <a:gd name="T17" fmla="*/ 188 h 5000"/>
                <a:gd name="T18" fmla="*/ 781 w 5001"/>
                <a:gd name="T19" fmla="*/ 313 h 5000"/>
                <a:gd name="T20" fmla="*/ 94 w 5001"/>
                <a:gd name="T21" fmla="*/ 1313 h 5000"/>
                <a:gd name="T22" fmla="*/ 187 w 5001"/>
                <a:gd name="T23" fmla="*/ 1750 h 5000"/>
                <a:gd name="T24" fmla="*/ 375 w 5001"/>
                <a:gd name="T25" fmla="*/ 1813 h 5000"/>
                <a:gd name="T26" fmla="*/ 625 w 5001"/>
                <a:gd name="T27" fmla="*/ 1688 h 5000"/>
                <a:gd name="T28" fmla="*/ 1250 w 5001"/>
                <a:gd name="T29" fmla="*/ 781 h 5000"/>
                <a:gd name="T30" fmla="*/ 1719 w 5001"/>
                <a:gd name="T31" fmla="*/ 719 h 5000"/>
                <a:gd name="T32" fmla="*/ 1594 w 5001"/>
                <a:gd name="T33" fmla="*/ 2219 h 5000"/>
                <a:gd name="T34" fmla="*/ 1625 w 5001"/>
                <a:gd name="T35" fmla="*/ 2250 h 5000"/>
                <a:gd name="T36" fmla="*/ 2156 w 5001"/>
                <a:gd name="T37" fmla="*/ 2688 h 5000"/>
                <a:gd name="T38" fmla="*/ 2156 w 5001"/>
                <a:gd name="T39" fmla="*/ 2688 h 5000"/>
                <a:gd name="T40" fmla="*/ 3094 w 5001"/>
                <a:gd name="T41" fmla="*/ 3125 h 5000"/>
                <a:gd name="T42" fmla="*/ 3375 w 5001"/>
                <a:gd name="T43" fmla="*/ 4718 h 5000"/>
                <a:gd name="T44" fmla="*/ 3687 w 5001"/>
                <a:gd name="T45" fmla="*/ 4999 h 5000"/>
                <a:gd name="T46" fmla="*/ 3750 w 5001"/>
                <a:gd name="T47" fmla="*/ 4999 h 5000"/>
                <a:gd name="T48" fmla="*/ 4000 w 5001"/>
                <a:gd name="T49" fmla="*/ 4624 h 5000"/>
                <a:gd name="T50" fmla="*/ 3687 w 5001"/>
                <a:gd name="T51" fmla="*/ 2844 h 5000"/>
                <a:gd name="T52" fmla="*/ 3531 w 5001"/>
                <a:gd name="T53" fmla="*/ 2625 h 5000"/>
                <a:gd name="T54" fmla="*/ 2812 w 5001"/>
                <a:gd name="T55" fmla="*/ 2281 h 5000"/>
                <a:gd name="T56" fmla="*/ 2906 w 5001"/>
                <a:gd name="T57" fmla="*/ 1063 h 5000"/>
                <a:gd name="T58" fmla="*/ 3312 w 5001"/>
                <a:gd name="T59" fmla="*/ 1563 h 5000"/>
                <a:gd name="T60" fmla="*/ 3687 w 5001"/>
                <a:gd name="T61" fmla="*/ 1656 h 5000"/>
                <a:gd name="T62" fmla="*/ 4750 w 5001"/>
                <a:gd name="T63" fmla="*/ 1219 h 5000"/>
                <a:gd name="T64" fmla="*/ 4937 w 5001"/>
                <a:gd name="T65" fmla="*/ 781 h 5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01" h="5000">
                  <a:moveTo>
                    <a:pt x="4937" y="781"/>
                  </a:moveTo>
                  <a:lnTo>
                    <a:pt x="4937" y="781"/>
                  </a:lnTo>
                  <a:cubicBezTo>
                    <a:pt x="4844" y="625"/>
                    <a:pt x="4656" y="531"/>
                    <a:pt x="4500" y="625"/>
                  </a:cubicBezTo>
                  <a:cubicBezTo>
                    <a:pt x="3656" y="969"/>
                    <a:pt x="3656" y="969"/>
                    <a:pt x="3656" y="969"/>
                  </a:cubicBezTo>
                  <a:cubicBezTo>
                    <a:pt x="3062" y="219"/>
                    <a:pt x="3062" y="219"/>
                    <a:pt x="3062" y="219"/>
                  </a:cubicBezTo>
                  <a:cubicBezTo>
                    <a:pt x="3000" y="156"/>
                    <a:pt x="2937" y="125"/>
                    <a:pt x="2844" y="94"/>
                  </a:cubicBezTo>
                  <a:cubicBezTo>
                    <a:pt x="2125" y="0"/>
                    <a:pt x="2125" y="0"/>
                    <a:pt x="2125" y="0"/>
                  </a:cubicBezTo>
                  <a:cubicBezTo>
                    <a:pt x="2094" y="0"/>
                    <a:pt x="2062" y="0"/>
                    <a:pt x="2031" y="0"/>
                  </a:cubicBezTo>
                  <a:cubicBezTo>
                    <a:pt x="1000" y="188"/>
                    <a:pt x="1000" y="188"/>
                    <a:pt x="1000" y="188"/>
                  </a:cubicBezTo>
                  <a:cubicBezTo>
                    <a:pt x="906" y="188"/>
                    <a:pt x="844" y="250"/>
                    <a:pt x="781" y="313"/>
                  </a:cubicBezTo>
                  <a:cubicBezTo>
                    <a:pt x="94" y="1313"/>
                    <a:pt x="94" y="1313"/>
                    <a:pt x="94" y="1313"/>
                  </a:cubicBezTo>
                  <a:cubicBezTo>
                    <a:pt x="0" y="1438"/>
                    <a:pt x="31" y="1656"/>
                    <a:pt x="187" y="1750"/>
                  </a:cubicBezTo>
                  <a:cubicBezTo>
                    <a:pt x="219" y="1781"/>
                    <a:pt x="312" y="1813"/>
                    <a:pt x="375" y="1813"/>
                  </a:cubicBezTo>
                  <a:cubicBezTo>
                    <a:pt x="469" y="1813"/>
                    <a:pt x="562" y="1750"/>
                    <a:pt x="625" y="1688"/>
                  </a:cubicBezTo>
                  <a:cubicBezTo>
                    <a:pt x="1250" y="781"/>
                    <a:pt x="1250" y="781"/>
                    <a:pt x="1250" y="781"/>
                  </a:cubicBezTo>
                  <a:cubicBezTo>
                    <a:pt x="1719" y="719"/>
                    <a:pt x="1719" y="719"/>
                    <a:pt x="1719" y="719"/>
                  </a:cubicBezTo>
                  <a:cubicBezTo>
                    <a:pt x="1594" y="2219"/>
                    <a:pt x="1594" y="2219"/>
                    <a:pt x="1594" y="2219"/>
                  </a:cubicBezTo>
                  <a:cubicBezTo>
                    <a:pt x="1594" y="2219"/>
                    <a:pt x="1594" y="2250"/>
                    <a:pt x="1625" y="2250"/>
                  </a:cubicBezTo>
                  <a:cubicBezTo>
                    <a:pt x="1625" y="2312"/>
                    <a:pt x="1719" y="2500"/>
                    <a:pt x="2156" y="2688"/>
                  </a:cubicBezTo>
                  <a:lnTo>
                    <a:pt x="2156" y="2688"/>
                  </a:lnTo>
                  <a:cubicBezTo>
                    <a:pt x="2687" y="2969"/>
                    <a:pt x="3094" y="3125"/>
                    <a:pt x="3094" y="3125"/>
                  </a:cubicBezTo>
                  <a:cubicBezTo>
                    <a:pt x="3375" y="4718"/>
                    <a:pt x="3375" y="4718"/>
                    <a:pt x="3375" y="4718"/>
                  </a:cubicBezTo>
                  <a:cubicBezTo>
                    <a:pt x="3406" y="4874"/>
                    <a:pt x="3531" y="4999"/>
                    <a:pt x="3687" y="4999"/>
                  </a:cubicBezTo>
                  <a:cubicBezTo>
                    <a:pt x="3719" y="4999"/>
                    <a:pt x="3719" y="4999"/>
                    <a:pt x="3750" y="4999"/>
                  </a:cubicBezTo>
                  <a:cubicBezTo>
                    <a:pt x="3906" y="4968"/>
                    <a:pt x="4031" y="4780"/>
                    <a:pt x="4000" y="4624"/>
                  </a:cubicBezTo>
                  <a:cubicBezTo>
                    <a:pt x="3687" y="2844"/>
                    <a:pt x="3687" y="2844"/>
                    <a:pt x="3687" y="2844"/>
                  </a:cubicBezTo>
                  <a:cubicBezTo>
                    <a:pt x="3687" y="2750"/>
                    <a:pt x="3625" y="2656"/>
                    <a:pt x="3531" y="2625"/>
                  </a:cubicBezTo>
                  <a:cubicBezTo>
                    <a:pt x="2812" y="2281"/>
                    <a:pt x="2812" y="2281"/>
                    <a:pt x="2812" y="2281"/>
                  </a:cubicBezTo>
                  <a:cubicBezTo>
                    <a:pt x="2906" y="1063"/>
                    <a:pt x="2906" y="1063"/>
                    <a:pt x="2906" y="1063"/>
                  </a:cubicBezTo>
                  <a:cubicBezTo>
                    <a:pt x="3312" y="1563"/>
                    <a:pt x="3312" y="1563"/>
                    <a:pt x="3312" y="1563"/>
                  </a:cubicBezTo>
                  <a:cubicBezTo>
                    <a:pt x="3406" y="1688"/>
                    <a:pt x="3562" y="1719"/>
                    <a:pt x="3687" y="1656"/>
                  </a:cubicBezTo>
                  <a:cubicBezTo>
                    <a:pt x="4750" y="1219"/>
                    <a:pt x="4750" y="1219"/>
                    <a:pt x="4750" y="1219"/>
                  </a:cubicBezTo>
                  <a:cubicBezTo>
                    <a:pt x="4937" y="1125"/>
                    <a:pt x="5000" y="937"/>
                    <a:pt x="4937" y="781"/>
                  </a:cubicBezTo>
                </a:path>
              </a:pathLst>
            </a:cu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302" name="Freeform 301"/>
            <p:cNvSpPr>
              <a:spLocks noChangeArrowheads="1"/>
            </p:cNvSpPr>
            <p:nvPr/>
          </p:nvSpPr>
          <p:spPr bwMode="auto">
            <a:xfrm>
              <a:off x="2957943" y="1841944"/>
              <a:ext cx="292211" cy="292211"/>
            </a:xfrm>
            <a:custGeom>
              <a:avLst/>
              <a:gdLst>
                <a:gd name="T0" fmla="*/ 687 w 1376"/>
                <a:gd name="T1" fmla="*/ 1375 h 1376"/>
                <a:gd name="T2" fmla="*/ 687 w 1376"/>
                <a:gd name="T3" fmla="*/ 1375 h 1376"/>
                <a:gd name="T4" fmla="*/ 1375 w 1376"/>
                <a:gd name="T5" fmla="*/ 688 h 1376"/>
                <a:gd name="T6" fmla="*/ 687 w 1376"/>
                <a:gd name="T7" fmla="*/ 0 h 1376"/>
                <a:gd name="T8" fmla="*/ 0 w 1376"/>
                <a:gd name="T9" fmla="*/ 688 h 1376"/>
                <a:gd name="T10" fmla="*/ 687 w 1376"/>
                <a:gd name="T11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6" h="1376">
                  <a:moveTo>
                    <a:pt x="687" y="1375"/>
                  </a:moveTo>
                  <a:lnTo>
                    <a:pt x="687" y="1375"/>
                  </a:lnTo>
                  <a:cubicBezTo>
                    <a:pt x="1093" y="1375"/>
                    <a:pt x="1375" y="1063"/>
                    <a:pt x="1375" y="688"/>
                  </a:cubicBezTo>
                  <a:cubicBezTo>
                    <a:pt x="1375" y="313"/>
                    <a:pt x="1093" y="0"/>
                    <a:pt x="687" y="0"/>
                  </a:cubicBezTo>
                  <a:cubicBezTo>
                    <a:pt x="312" y="0"/>
                    <a:pt x="0" y="313"/>
                    <a:pt x="0" y="688"/>
                  </a:cubicBezTo>
                  <a:cubicBezTo>
                    <a:pt x="0" y="1063"/>
                    <a:pt x="312" y="1375"/>
                    <a:pt x="687" y="1375"/>
                  </a:cubicBezTo>
                </a:path>
              </a:pathLst>
            </a:cu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 fontScale="70000" lnSpcReduction="20000"/>
            </a:bodyPr>
            <a:lstStyle/>
            <a:p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AFECA41F-9C29-4C38-B6ED-7491D34DF28E}"/>
              </a:ext>
            </a:extLst>
          </p:cNvPr>
          <p:cNvGrpSpPr/>
          <p:nvPr/>
        </p:nvGrpSpPr>
        <p:grpSpPr>
          <a:xfrm>
            <a:off x="5199942" y="1655455"/>
            <a:ext cx="1513570" cy="704658"/>
            <a:chOff x="6264728" y="1981407"/>
            <a:chExt cx="1823501" cy="843403"/>
          </a:xfrm>
        </p:grpSpPr>
        <p:sp>
          <p:nvSpPr>
            <p:cNvPr id="378" name="Rounded Rectangular Callout 377"/>
            <p:cNvSpPr/>
            <p:nvPr/>
          </p:nvSpPr>
          <p:spPr>
            <a:xfrm>
              <a:off x="6264728" y="1981407"/>
              <a:ext cx="1823501" cy="843403"/>
            </a:xfrm>
            <a:prstGeom prst="wedgeRoundRectCallout">
              <a:avLst>
                <a:gd name="adj1" fmla="val -69955"/>
                <a:gd name="adj2" fmla="val -41493"/>
                <a:gd name="adj3" fmla="val 16667"/>
              </a:avLst>
            </a:prstGeom>
            <a:gradFill flip="none" rotWithShape="1">
              <a:gsLst>
                <a:gs pos="0">
                  <a:schemeClr val="tx1"/>
                </a:gs>
                <a:gs pos="48000">
                  <a:schemeClr val="accent5">
                    <a:lumMod val="48000"/>
                    <a:lumOff val="52000"/>
                    <a:alpha val="88000"/>
                  </a:schemeClr>
                </a:gs>
                <a:gs pos="100000">
                  <a:schemeClr val="tx1">
                    <a:alpha val="57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lumMod val="2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381" name="Rectangle 380"/>
            <p:cNvSpPr/>
            <p:nvPr/>
          </p:nvSpPr>
          <p:spPr>
            <a:xfrm>
              <a:off x="6341132" y="2075726"/>
              <a:ext cx="1706844" cy="707886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algn="ctr"/>
              <a:r>
                <a:rPr lang="en-US" sz="1400" dirty="0" smtClean="0">
                  <a:solidFill>
                    <a:schemeClr val="tx2">
                      <a:lumMod val="25000"/>
                    </a:schemeClr>
                  </a:solidFill>
                </a:rPr>
                <a:t>B-BBEE Code of Good Practice</a:t>
              </a:r>
              <a:endParaRPr lang="en-US" sz="1400" dirty="0">
                <a:solidFill>
                  <a:schemeClr val="tx2">
                    <a:lumMod val="2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1A600AA2-B7FD-40A4-845F-77880EF66B31}"/>
              </a:ext>
            </a:extLst>
          </p:cNvPr>
          <p:cNvGrpSpPr/>
          <p:nvPr/>
        </p:nvGrpSpPr>
        <p:grpSpPr>
          <a:xfrm>
            <a:off x="3929139" y="1594333"/>
            <a:ext cx="418214" cy="462862"/>
            <a:chOff x="4733703" y="1908252"/>
            <a:chExt cx="503852" cy="553998"/>
          </a:xfrm>
        </p:grpSpPr>
        <p:sp>
          <p:nvSpPr>
            <p:cNvPr id="385" name="Oval 384"/>
            <p:cNvSpPr/>
            <p:nvPr/>
          </p:nvSpPr>
          <p:spPr>
            <a:xfrm>
              <a:off x="4733703" y="1946721"/>
              <a:ext cx="503852" cy="50385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388" name="TextBox 387"/>
            <p:cNvSpPr txBox="1"/>
            <p:nvPr/>
          </p:nvSpPr>
          <p:spPr>
            <a:xfrm>
              <a:off x="4782616" y="1908252"/>
              <a:ext cx="401072" cy="553998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sz="2500" b="1" dirty="0"/>
                <a:t>B</a:t>
              </a:r>
            </a:p>
          </p:txBody>
        </p:sp>
      </p:grpSp>
      <p:grpSp>
        <p:nvGrpSpPr>
          <p:cNvPr id="291" name="Group 290"/>
          <p:cNvGrpSpPr/>
          <p:nvPr/>
        </p:nvGrpSpPr>
        <p:grpSpPr>
          <a:xfrm flipH="1">
            <a:off x="6095645" y="3113266"/>
            <a:ext cx="723873" cy="936815"/>
            <a:chOff x="2506515" y="1841944"/>
            <a:chExt cx="1094854" cy="1407669"/>
          </a:xfr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</a:gsLst>
            <a:lin ang="16200000" scaled="1"/>
            <a:tileRect/>
          </a:gradFill>
        </p:grpSpPr>
        <p:sp>
          <p:nvSpPr>
            <p:cNvPr id="292" name="Freeform 291"/>
            <p:cNvSpPr>
              <a:spLocks noChangeArrowheads="1"/>
            </p:cNvSpPr>
            <p:nvPr/>
          </p:nvSpPr>
          <p:spPr bwMode="auto">
            <a:xfrm>
              <a:off x="2506515" y="2678303"/>
              <a:ext cx="471096" cy="571310"/>
            </a:xfrm>
            <a:custGeom>
              <a:avLst/>
              <a:gdLst>
                <a:gd name="T0" fmla="*/ 1656 w 2219"/>
                <a:gd name="T1" fmla="*/ 0 h 2688"/>
                <a:gd name="T2" fmla="*/ 1656 w 2219"/>
                <a:gd name="T3" fmla="*/ 0 h 2688"/>
                <a:gd name="T4" fmla="*/ 1281 w 2219"/>
                <a:gd name="T5" fmla="*/ 1344 h 2688"/>
                <a:gd name="T6" fmla="*/ 187 w 2219"/>
                <a:gd name="T7" fmla="*/ 2093 h 2688"/>
                <a:gd name="T8" fmla="*/ 125 w 2219"/>
                <a:gd name="T9" fmla="*/ 2531 h 2688"/>
                <a:gd name="T10" fmla="*/ 375 w 2219"/>
                <a:gd name="T11" fmla="*/ 2687 h 2688"/>
                <a:gd name="T12" fmla="*/ 562 w 2219"/>
                <a:gd name="T13" fmla="*/ 2625 h 2688"/>
                <a:gd name="T14" fmla="*/ 1750 w 2219"/>
                <a:gd name="T15" fmla="*/ 1813 h 2688"/>
                <a:gd name="T16" fmla="*/ 1875 w 2219"/>
                <a:gd name="T17" fmla="*/ 1626 h 2688"/>
                <a:gd name="T18" fmla="*/ 2218 w 2219"/>
                <a:gd name="T19" fmla="*/ 438 h 2688"/>
                <a:gd name="T20" fmla="*/ 2187 w 2219"/>
                <a:gd name="T21" fmla="*/ 438 h 2688"/>
                <a:gd name="T22" fmla="*/ 1656 w 2219"/>
                <a:gd name="T23" fmla="*/ 0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19" h="2688">
                  <a:moveTo>
                    <a:pt x="1656" y="0"/>
                  </a:moveTo>
                  <a:lnTo>
                    <a:pt x="1656" y="0"/>
                  </a:lnTo>
                  <a:cubicBezTo>
                    <a:pt x="1281" y="1344"/>
                    <a:pt x="1281" y="1344"/>
                    <a:pt x="1281" y="1344"/>
                  </a:cubicBezTo>
                  <a:cubicBezTo>
                    <a:pt x="187" y="2093"/>
                    <a:pt x="187" y="2093"/>
                    <a:pt x="187" y="2093"/>
                  </a:cubicBezTo>
                  <a:cubicBezTo>
                    <a:pt x="31" y="2187"/>
                    <a:pt x="0" y="2375"/>
                    <a:pt x="125" y="2531"/>
                  </a:cubicBezTo>
                  <a:cubicBezTo>
                    <a:pt x="187" y="2625"/>
                    <a:pt x="281" y="2687"/>
                    <a:pt x="375" y="2687"/>
                  </a:cubicBezTo>
                  <a:cubicBezTo>
                    <a:pt x="437" y="2687"/>
                    <a:pt x="500" y="2656"/>
                    <a:pt x="562" y="2625"/>
                  </a:cubicBezTo>
                  <a:cubicBezTo>
                    <a:pt x="1750" y="1813"/>
                    <a:pt x="1750" y="1813"/>
                    <a:pt x="1750" y="1813"/>
                  </a:cubicBezTo>
                  <a:cubicBezTo>
                    <a:pt x="1812" y="1751"/>
                    <a:pt x="1843" y="1688"/>
                    <a:pt x="1875" y="1626"/>
                  </a:cubicBezTo>
                  <a:cubicBezTo>
                    <a:pt x="2218" y="438"/>
                    <a:pt x="2218" y="438"/>
                    <a:pt x="2218" y="438"/>
                  </a:cubicBezTo>
                  <a:cubicBezTo>
                    <a:pt x="2187" y="438"/>
                    <a:pt x="2187" y="438"/>
                    <a:pt x="2187" y="438"/>
                  </a:cubicBezTo>
                  <a:cubicBezTo>
                    <a:pt x="1781" y="219"/>
                    <a:pt x="1687" y="63"/>
                    <a:pt x="1656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293" name="Freeform 292"/>
            <p:cNvSpPr>
              <a:spLocks noChangeArrowheads="1"/>
            </p:cNvSpPr>
            <p:nvPr/>
          </p:nvSpPr>
          <p:spPr bwMode="auto">
            <a:xfrm>
              <a:off x="2539295" y="2160379"/>
              <a:ext cx="1062074" cy="1062073"/>
            </a:xfrm>
            <a:custGeom>
              <a:avLst/>
              <a:gdLst>
                <a:gd name="T0" fmla="*/ 4937 w 5001"/>
                <a:gd name="T1" fmla="*/ 781 h 5000"/>
                <a:gd name="T2" fmla="*/ 4937 w 5001"/>
                <a:gd name="T3" fmla="*/ 781 h 5000"/>
                <a:gd name="T4" fmla="*/ 4500 w 5001"/>
                <a:gd name="T5" fmla="*/ 625 h 5000"/>
                <a:gd name="T6" fmla="*/ 3656 w 5001"/>
                <a:gd name="T7" fmla="*/ 969 h 5000"/>
                <a:gd name="T8" fmla="*/ 3062 w 5001"/>
                <a:gd name="T9" fmla="*/ 219 h 5000"/>
                <a:gd name="T10" fmla="*/ 2844 w 5001"/>
                <a:gd name="T11" fmla="*/ 94 h 5000"/>
                <a:gd name="T12" fmla="*/ 2125 w 5001"/>
                <a:gd name="T13" fmla="*/ 0 h 5000"/>
                <a:gd name="T14" fmla="*/ 2031 w 5001"/>
                <a:gd name="T15" fmla="*/ 0 h 5000"/>
                <a:gd name="T16" fmla="*/ 1000 w 5001"/>
                <a:gd name="T17" fmla="*/ 188 h 5000"/>
                <a:gd name="T18" fmla="*/ 781 w 5001"/>
                <a:gd name="T19" fmla="*/ 313 h 5000"/>
                <a:gd name="T20" fmla="*/ 94 w 5001"/>
                <a:gd name="T21" fmla="*/ 1313 h 5000"/>
                <a:gd name="T22" fmla="*/ 187 w 5001"/>
                <a:gd name="T23" fmla="*/ 1750 h 5000"/>
                <a:gd name="T24" fmla="*/ 375 w 5001"/>
                <a:gd name="T25" fmla="*/ 1813 h 5000"/>
                <a:gd name="T26" fmla="*/ 625 w 5001"/>
                <a:gd name="T27" fmla="*/ 1688 h 5000"/>
                <a:gd name="T28" fmla="*/ 1250 w 5001"/>
                <a:gd name="T29" fmla="*/ 781 h 5000"/>
                <a:gd name="T30" fmla="*/ 1719 w 5001"/>
                <a:gd name="T31" fmla="*/ 719 h 5000"/>
                <a:gd name="T32" fmla="*/ 1594 w 5001"/>
                <a:gd name="T33" fmla="*/ 2219 h 5000"/>
                <a:gd name="T34" fmla="*/ 1625 w 5001"/>
                <a:gd name="T35" fmla="*/ 2250 h 5000"/>
                <a:gd name="T36" fmla="*/ 2156 w 5001"/>
                <a:gd name="T37" fmla="*/ 2688 h 5000"/>
                <a:gd name="T38" fmla="*/ 2156 w 5001"/>
                <a:gd name="T39" fmla="*/ 2688 h 5000"/>
                <a:gd name="T40" fmla="*/ 3094 w 5001"/>
                <a:gd name="T41" fmla="*/ 3125 h 5000"/>
                <a:gd name="T42" fmla="*/ 3375 w 5001"/>
                <a:gd name="T43" fmla="*/ 4718 h 5000"/>
                <a:gd name="T44" fmla="*/ 3687 w 5001"/>
                <a:gd name="T45" fmla="*/ 4999 h 5000"/>
                <a:gd name="T46" fmla="*/ 3750 w 5001"/>
                <a:gd name="T47" fmla="*/ 4999 h 5000"/>
                <a:gd name="T48" fmla="*/ 4000 w 5001"/>
                <a:gd name="T49" fmla="*/ 4624 h 5000"/>
                <a:gd name="T50" fmla="*/ 3687 w 5001"/>
                <a:gd name="T51" fmla="*/ 2844 h 5000"/>
                <a:gd name="T52" fmla="*/ 3531 w 5001"/>
                <a:gd name="T53" fmla="*/ 2625 h 5000"/>
                <a:gd name="T54" fmla="*/ 2812 w 5001"/>
                <a:gd name="T55" fmla="*/ 2281 h 5000"/>
                <a:gd name="T56" fmla="*/ 2906 w 5001"/>
                <a:gd name="T57" fmla="*/ 1063 h 5000"/>
                <a:gd name="T58" fmla="*/ 3312 w 5001"/>
                <a:gd name="T59" fmla="*/ 1563 h 5000"/>
                <a:gd name="T60" fmla="*/ 3687 w 5001"/>
                <a:gd name="T61" fmla="*/ 1656 h 5000"/>
                <a:gd name="T62" fmla="*/ 4750 w 5001"/>
                <a:gd name="T63" fmla="*/ 1219 h 5000"/>
                <a:gd name="T64" fmla="*/ 4937 w 5001"/>
                <a:gd name="T65" fmla="*/ 781 h 5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01" h="5000">
                  <a:moveTo>
                    <a:pt x="4937" y="781"/>
                  </a:moveTo>
                  <a:lnTo>
                    <a:pt x="4937" y="781"/>
                  </a:lnTo>
                  <a:cubicBezTo>
                    <a:pt x="4844" y="625"/>
                    <a:pt x="4656" y="531"/>
                    <a:pt x="4500" y="625"/>
                  </a:cubicBezTo>
                  <a:cubicBezTo>
                    <a:pt x="3656" y="969"/>
                    <a:pt x="3656" y="969"/>
                    <a:pt x="3656" y="969"/>
                  </a:cubicBezTo>
                  <a:cubicBezTo>
                    <a:pt x="3062" y="219"/>
                    <a:pt x="3062" y="219"/>
                    <a:pt x="3062" y="219"/>
                  </a:cubicBezTo>
                  <a:cubicBezTo>
                    <a:pt x="3000" y="156"/>
                    <a:pt x="2937" y="125"/>
                    <a:pt x="2844" y="94"/>
                  </a:cubicBezTo>
                  <a:cubicBezTo>
                    <a:pt x="2125" y="0"/>
                    <a:pt x="2125" y="0"/>
                    <a:pt x="2125" y="0"/>
                  </a:cubicBezTo>
                  <a:cubicBezTo>
                    <a:pt x="2094" y="0"/>
                    <a:pt x="2062" y="0"/>
                    <a:pt x="2031" y="0"/>
                  </a:cubicBezTo>
                  <a:cubicBezTo>
                    <a:pt x="1000" y="188"/>
                    <a:pt x="1000" y="188"/>
                    <a:pt x="1000" y="188"/>
                  </a:cubicBezTo>
                  <a:cubicBezTo>
                    <a:pt x="906" y="188"/>
                    <a:pt x="844" y="250"/>
                    <a:pt x="781" y="313"/>
                  </a:cubicBezTo>
                  <a:cubicBezTo>
                    <a:pt x="94" y="1313"/>
                    <a:pt x="94" y="1313"/>
                    <a:pt x="94" y="1313"/>
                  </a:cubicBezTo>
                  <a:cubicBezTo>
                    <a:pt x="0" y="1438"/>
                    <a:pt x="31" y="1656"/>
                    <a:pt x="187" y="1750"/>
                  </a:cubicBezTo>
                  <a:cubicBezTo>
                    <a:pt x="219" y="1781"/>
                    <a:pt x="312" y="1813"/>
                    <a:pt x="375" y="1813"/>
                  </a:cubicBezTo>
                  <a:cubicBezTo>
                    <a:pt x="469" y="1813"/>
                    <a:pt x="562" y="1750"/>
                    <a:pt x="625" y="1688"/>
                  </a:cubicBezTo>
                  <a:cubicBezTo>
                    <a:pt x="1250" y="781"/>
                    <a:pt x="1250" y="781"/>
                    <a:pt x="1250" y="781"/>
                  </a:cubicBezTo>
                  <a:cubicBezTo>
                    <a:pt x="1719" y="719"/>
                    <a:pt x="1719" y="719"/>
                    <a:pt x="1719" y="719"/>
                  </a:cubicBezTo>
                  <a:cubicBezTo>
                    <a:pt x="1594" y="2219"/>
                    <a:pt x="1594" y="2219"/>
                    <a:pt x="1594" y="2219"/>
                  </a:cubicBezTo>
                  <a:cubicBezTo>
                    <a:pt x="1594" y="2219"/>
                    <a:pt x="1594" y="2250"/>
                    <a:pt x="1625" y="2250"/>
                  </a:cubicBezTo>
                  <a:cubicBezTo>
                    <a:pt x="1625" y="2312"/>
                    <a:pt x="1719" y="2500"/>
                    <a:pt x="2156" y="2688"/>
                  </a:cubicBezTo>
                  <a:lnTo>
                    <a:pt x="2156" y="2688"/>
                  </a:lnTo>
                  <a:cubicBezTo>
                    <a:pt x="2687" y="2969"/>
                    <a:pt x="3094" y="3125"/>
                    <a:pt x="3094" y="3125"/>
                  </a:cubicBezTo>
                  <a:cubicBezTo>
                    <a:pt x="3375" y="4718"/>
                    <a:pt x="3375" y="4718"/>
                    <a:pt x="3375" y="4718"/>
                  </a:cubicBezTo>
                  <a:cubicBezTo>
                    <a:pt x="3406" y="4874"/>
                    <a:pt x="3531" y="4999"/>
                    <a:pt x="3687" y="4999"/>
                  </a:cubicBezTo>
                  <a:cubicBezTo>
                    <a:pt x="3719" y="4999"/>
                    <a:pt x="3719" y="4999"/>
                    <a:pt x="3750" y="4999"/>
                  </a:cubicBezTo>
                  <a:cubicBezTo>
                    <a:pt x="3906" y="4968"/>
                    <a:pt x="4031" y="4780"/>
                    <a:pt x="4000" y="4624"/>
                  </a:cubicBezTo>
                  <a:cubicBezTo>
                    <a:pt x="3687" y="2844"/>
                    <a:pt x="3687" y="2844"/>
                    <a:pt x="3687" y="2844"/>
                  </a:cubicBezTo>
                  <a:cubicBezTo>
                    <a:pt x="3687" y="2750"/>
                    <a:pt x="3625" y="2656"/>
                    <a:pt x="3531" y="2625"/>
                  </a:cubicBezTo>
                  <a:cubicBezTo>
                    <a:pt x="2812" y="2281"/>
                    <a:pt x="2812" y="2281"/>
                    <a:pt x="2812" y="2281"/>
                  </a:cubicBezTo>
                  <a:cubicBezTo>
                    <a:pt x="2906" y="1063"/>
                    <a:pt x="2906" y="1063"/>
                    <a:pt x="2906" y="1063"/>
                  </a:cubicBezTo>
                  <a:cubicBezTo>
                    <a:pt x="3312" y="1563"/>
                    <a:pt x="3312" y="1563"/>
                    <a:pt x="3312" y="1563"/>
                  </a:cubicBezTo>
                  <a:cubicBezTo>
                    <a:pt x="3406" y="1688"/>
                    <a:pt x="3562" y="1719"/>
                    <a:pt x="3687" y="1656"/>
                  </a:cubicBezTo>
                  <a:cubicBezTo>
                    <a:pt x="4750" y="1219"/>
                    <a:pt x="4750" y="1219"/>
                    <a:pt x="4750" y="1219"/>
                  </a:cubicBezTo>
                  <a:cubicBezTo>
                    <a:pt x="4937" y="1125"/>
                    <a:pt x="5000" y="937"/>
                    <a:pt x="4937" y="7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294" name="Freeform 293"/>
            <p:cNvSpPr>
              <a:spLocks noChangeArrowheads="1"/>
            </p:cNvSpPr>
            <p:nvPr/>
          </p:nvSpPr>
          <p:spPr bwMode="auto">
            <a:xfrm>
              <a:off x="2957943" y="1841944"/>
              <a:ext cx="292211" cy="292211"/>
            </a:xfrm>
            <a:custGeom>
              <a:avLst/>
              <a:gdLst>
                <a:gd name="T0" fmla="*/ 687 w 1376"/>
                <a:gd name="T1" fmla="*/ 1375 h 1376"/>
                <a:gd name="T2" fmla="*/ 687 w 1376"/>
                <a:gd name="T3" fmla="*/ 1375 h 1376"/>
                <a:gd name="T4" fmla="*/ 1375 w 1376"/>
                <a:gd name="T5" fmla="*/ 688 h 1376"/>
                <a:gd name="T6" fmla="*/ 687 w 1376"/>
                <a:gd name="T7" fmla="*/ 0 h 1376"/>
                <a:gd name="T8" fmla="*/ 0 w 1376"/>
                <a:gd name="T9" fmla="*/ 688 h 1376"/>
                <a:gd name="T10" fmla="*/ 687 w 1376"/>
                <a:gd name="T11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6" h="1376">
                  <a:moveTo>
                    <a:pt x="687" y="1375"/>
                  </a:moveTo>
                  <a:lnTo>
                    <a:pt x="687" y="1375"/>
                  </a:lnTo>
                  <a:cubicBezTo>
                    <a:pt x="1093" y="1375"/>
                    <a:pt x="1375" y="1063"/>
                    <a:pt x="1375" y="688"/>
                  </a:cubicBezTo>
                  <a:cubicBezTo>
                    <a:pt x="1375" y="313"/>
                    <a:pt x="1093" y="0"/>
                    <a:pt x="687" y="0"/>
                  </a:cubicBezTo>
                  <a:cubicBezTo>
                    <a:pt x="312" y="0"/>
                    <a:pt x="0" y="313"/>
                    <a:pt x="0" y="688"/>
                  </a:cubicBezTo>
                  <a:cubicBezTo>
                    <a:pt x="0" y="1063"/>
                    <a:pt x="312" y="1375"/>
                    <a:pt x="687" y="137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 fontScale="70000" lnSpcReduction="20000"/>
            </a:bodyPr>
            <a:lstStyle/>
            <a:p>
              <a:endParaRPr lang="en-US"/>
            </a:p>
          </p:txBody>
        </p:sp>
      </p:grpSp>
      <p:grpSp>
        <p:nvGrpSpPr>
          <p:cNvPr id="224" name="Group 223"/>
          <p:cNvGrpSpPr/>
          <p:nvPr/>
        </p:nvGrpSpPr>
        <p:grpSpPr>
          <a:xfrm>
            <a:off x="6819519" y="3426977"/>
            <a:ext cx="418214" cy="462862"/>
            <a:chOff x="8238932" y="4113688"/>
            <a:chExt cx="503852" cy="553998"/>
          </a:xfrm>
        </p:grpSpPr>
        <p:sp>
          <p:nvSpPr>
            <p:cNvPr id="386" name="Oval 385"/>
            <p:cNvSpPr/>
            <p:nvPr/>
          </p:nvSpPr>
          <p:spPr>
            <a:xfrm>
              <a:off x="8238932" y="4151884"/>
              <a:ext cx="503852" cy="5038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389" name="TextBox 388"/>
            <p:cNvSpPr txBox="1"/>
            <p:nvPr/>
          </p:nvSpPr>
          <p:spPr>
            <a:xfrm>
              <a:off x="8288359" y="4113688"/>
              <a:ext cx="388248" cy="553998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sz="2500" b="1" dirty="0" smtClean="0"/>
                <a:t>A</a:t>
              </a:r>
              <a:endParaRPr lang="en-US" sz="2500" b="1" dirty="0"/>
            </a:p>
          </p:txBody>
        </p:sp>
      </p:grpSp>
      <p:sp>
        <p:nvSpPr>
          <p:cNvPr id="135" name="TextBox 134"/>
          <p:cNvSpPr txBox="1"/>
          <p:nvPr/>
        </p:nvSpPr>
        <p:spPr>
          <a:xfrm>
            <a:off x="100682" y="1694211"/>
            <a:ext cx="2873487" cy="385718"/>
          </a:xfrm>
          <a:prstGeom prst="rect">
            <a:avLst/>
          </a:prstGeom>
          <a:noFill/>
        </p:spPr>
        <p:txBody>
          <a:bodyPr wrap="square" lIns="76071" tIns="38035" rIns="76071" bIns="38035" rtlCol="0">
            <a:normAutofit/>
          </a:bodyPr>
          <a:lstStyle/>
          <a:p>
            <a:r>
              <a:rPr lang="en-US" sz="1100" b="1" dirty="0" smtClean="0">
                <a:solidFill>
                  <a:schemeClr val="tx2">
                    <a:lumMod val="25000"/>
                  </a:schemeClr>
                </a:solidFill>
              </a:rPr>
              <a:t>Problem Statement 2</a:t>
            </a:r>
            <a:endParaRPr lang="en-US" sz="11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114176" y="2919593"/>
            <a:ext cx="2512373" cy="1260254"/>
          </a:xfrm>
          <a:prstGeom prst="rect">
            <a:avLst/>
          </a:prstGeom>
          <a:noFill/>
        </p:spPr>
        <p:txBody>
          <a:bodyPr wrap="square" lIns="76071" tIns="38035" rIns="76071" bIns="38035" rtlCol="0">
            <a:normAutofit/>
          </a:bodyPr>
          <a:lstStyle/>
          <a:p>
            <a:endParaRPr lang="en-US" b="1" u="sng" dirty="0" smtClean="0">
              <a:solidFill>
                <a:schemeClr val="tx2">
                  <a:lumMod val="25000"/>
                </a:schemeClr>
              </a:solidFill>
            </a:endParaRPr>
          </a:p>
          <a:p>
            <a:r>
              <a:rPr lang="en-US" b="1" u="sng" dirty="0" smtClean="0">
                <a:solidFill>
                  <a:schemeClr val="tx2">
                    <a:lumMod val="25000"/>
                  </a:schemeClr>
                </a:solidFill>
              </a:rPr>
              <a:t>SDA:  </a:t>
            </a:r>
            <a:r>
              <a:rPr lang="en-US" dirty="0" smtClean="0">
                <a:solidFill>
                  <a:schemeClr val="tx2">
                    <a:lumMod val="25000"/>
                  </a:schemeClr>
                </a:solidFill>
              </a:rPr>
              <a:t>Implementation tracked through WSP/ATR.  (Zero cost)</a:t>
            </a:r>
          </a:p>
          <a:p>
            <a:endParaRPr lang="en-US" dirty="0">
              <a:solidFill>
                <a:schemeClr val="tx2">
                  <a:lumMod val="25000"/>
                </a:schemeClr>
              </a:solidFill>
            </a:endParaRPr>
          </a:p>
          <a:p>
            <a:r>
              <a:rPr lang="en-US" b="1" u="sng" dirty="0" smtClean="0">
                <a:solidFill>
                  <a:schemeClr val="tx2">
                    <a:lumMod val="25000"/>
                  </a:schemeClr>
                </a:solidFill>
              </a:rPr>
              <a:t>B-BBEE:  </a:t>
            </a:r>
            <a:r>
              <a:rPr lang="en-US" dirty="0" smtClean="0">
                <a:solidFill>
                  <a:schemeClr val="tx2">
                    <a:lumMod val="25000"/>
                  </a:schemeClr>
                </a:solidFill>
              </a:rPr>
              <a:t>Implementation tracked through Verification Agency.  </a:t>
            </a:r>
            <a:endParaRPr lang="en-US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107287" y="2687434"/>
            <a:ext cx="2873487" cy="385718"/>
          </a:xfrm>
          <a:prstGeom prst="rect">
            <a:avLst/>
          </a:prstGeom>
          <a:noFill/>
        </p:spPr>
        <p:txBody>
          <a:bodyPr wrap="square" lIns="76071" tIns="38035" rIns="76071" bIns="38035" rtlCol="0" anchor="b">
            <a:normAutofit/>
          </a:bodyPr>
          <a:lstStyle/>
          <a:p>
            <a:r>
              <a:rPr lang="en-US" sz="1100" b="1" dirty="0" smtClean="0">
                <a:solidFill>
                  <a:schemeClr val="tx2">
                    <a:lumMod val="25000"/>
                  </a:schemeClr>
                </a:solidFill>
              </a:rPr>
              <a:t>Problem Statement 3</a:t>
            </a:r>
            <a:endParaRPr lang="en-US" sz="1100" b="1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696" y="3619038"/>
            <a:ext cx="758063" cy="71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06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371" grpId="0"/>
      <p:bldP spid="372" grpId="0"/>
      <p:bldP spid="135" grpId="0"/>
      <p:bldP spid="134" grpId="0"/>
      <p:bldP spid="1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75000">
              <a:schemeClr val="bg2">
                <a:lumMod val="20000"/>
                <a:lumOff val="8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216"/>
          <p:cNvSpPr/>
          <p:nvPr/>
        </p:nvSpPr>
        <p:spPr>
          <a:xfrm>
            <a:off x="-15758" y="1381374"/>
            <a:ext cx="7589838" cy="2307678"/>
          </a:xfrm>
          <a:prstGeom prst="rect">
            <a:avLst/>
          </a:prstGeom>
          <a:solidFill>
            <a:schemeClr val="bg2">
              <a:lumMod val="60000"/>
              <a:lumOff val="4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71" tIns="38035" rIns="76071" bIns="38035" rtlCol="0" anchor="ctr">
            <a:normAutofit/>
          </a:bodyPr>
          <a:lstStyle/>
          <a:p>
            <a:pPr algn="ctr"/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87168" y="80712"/>
            <a:ext cx="1586546" cy="398576"/>
          </a:xfrm>
          <a:prstGeom prst="rect">
            <a:avLst/>
          </a:prstGeom>
          <a:noFill/>
        </p:spPr>
        <p:txBody>
          <a:bodyPr wrap="none" lIns="76071" tIns="38035" rIns="76071" bIns="38035" rtlCol="0">
            <a:normAutofit/>
          </a:bodyPr>
          <a:lstStyle/>
          <a:p>
            <a:r>
              <a:rPr lang="en-US" sz="2100" dirty="0" smtClean="0">
                <a:solidFill>
                  <a:schemeClr val="tx2">
                    <a:lumMod val="25000"/>
                  </a:schemeClr>
                </a:solidFill>
              </a:rPr>
              <a:t>Impact</a:t>
            </a:r>
            <a:endParaRPr lang="en-US" sz="21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794" name="Rectangle 793"/>
          <p:cNvSpPr/>
          <p:nvPr/>
        </p:nvSpPr>
        <p:spPr>
          <a:xfrm>
            <a:off x="4852098" y="637310"/>
            <a:ext cx="435377" cy="283686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>
            <a:normAutofit/>
          </a:bodyPr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061675" y="3474173"/>
            <a:ext cx="886552" cy="348396"/>
            <a:chOff x="4061675" y="3474173"/>
            <a:chExt cx="886552" cy="348396"/>
          </a:xfrm>
        </p:grpSpPr>
        <p:sp>
          <p:nvSpPr>
            <p:cNvPr id="802" name="Freeform 801"/>
            <p:cNvSpPr>
              <a:spLocks noChangeArrowheads="1"/>
            </p:cNvSpPr>
            <p:nvPr/>
          </p:nvSpPr>
          <p:spPr bwMode="auto">
            <a:xfrm>
              <a:off x="4061675" y="3474173"/>
              <a:ext cx="886551" cy="240515"/>
            </a:xfrm>
            <a:custGeom>
              <a:avLst/>
              <a:gdLst>
                <a:gd name="T0" fmla="*/ 6437 w 12875"/>
                <a:gd name="T1" fmla="*/ 3468 h 3469"/>
                <a:gd name="T2" fmla="*/ 0 w 12875"/>
                <a:gd name="T3" fmla="*/ 1719 h 3469"/>
                <a:gd name="T4" fmla="*/ 6437 w 12875"/>
                <a:gd name="T5" fmla="*/ 0 h 3469"/>
                <a:gd name="T6" fmla="*/ 12874 w 12875"/>
                <a:gd name="T7" fmla="*/ 1719 h 3469"/>
                <a:gd name="T8" fmla="*/ 6437 w 12875"/>
                <a:gd name="T9" fmla="*/ 3468 h 3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75" h="3469">
                  <a:moveTo>
                    <a:pt x="6437" y="3468"/>
                  </a:moveTo>
                  <a:lnTo>
                    <a:pt x="0" y="1719"/>
                  </a:lnTo>
                  <a:lnTo>
                    <a:pt x="6437" y="0"/>
                  </a:lnTo>
                  <a:lnTo>
                    <a:pt x="12874" y="1719"/>
                  </a:lnTo>
                  <a:lnTo>
                    <a:pt x="6437" y="3468"/>
                  </a:lnTo>
                </a:path>
              </a:pathLst>
            </a:custGeom>
            <a:gradFill>
              <a:gsLst>
                <a:gs pos="0">
                  <a:schemeClr val="accent5">
                    <a:lumMod val="0"/>
                    <a:lumOff val="100000"/>
                  </a:schemeClr>
                </a:gs>
                <a:gs pos="75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803" name="Freeform 802"/>
            <p:cNvSpPr>
              <a:spLocks noChangeArrowheads="1"/>
            </p:cNvSpPr>
            <p:nvPr/>
          </p:nvSpPr>
          <p:spPr bwMode="auto">
            <a:xfrm>
              <a:off x="4504951" y="3593056"/>
              <a:ext cx="443276" cy="229513"/>
            </a:xfrm>
            <a:custGeom>
              <a:avLst/>
              <a:gdLst>
                <a:gd name="T0" fmla="*/ 0 w 6438"/>
                <a:gd name="T1" fmla="*/ 1749 h 3312"/>
                <a:gd name="T2" fmla="*/ 6437 w 6438"/>
                <a:gd name="T3" fmla="*/ 0 h 3312"/>
                <a:gd name="T4" fmla="*/ 6437 w 6438"/>
                <a:gd name="T5" fmla="*/ 1561 h 3312"/>
                <a:gd name="T6" fmla="*/ 0 w 6438"/>
                <a:gd name="T7" fmla="*/ 3311 h 3312"/>
                <a:gd name="T8" fmla="*/ 0 w 6438"/>
                <a:gd name="T9" fmla="*/ 1749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1749"/>
                  </a:moveTo>
                  <a:lnTo>
                    <a:pt x="6437" y="0"/>
                  </a:lnTo>
                  <a:lnTo>
                    <a:pt x="6437" y="1561"/>
                  </a:lnTo>
                  <a:lnTo>
                    <a:pt x="0" y="3311"/>
                  </a:lnTo>
                  <a:lnTo>
                    <a:pt x="0" y="1749"/>
                  </a:lnTo>
                </a:path>
              </a:pathLst>
            </a:custGeom>
            <a:gradFill>
              <a:gsLst>
                <a:gs pos="77000">
                  <a:schemeClr val="accent5">
                    <a:lumMod val="0"/>
                    <a:lumOff val="100000"/>
                  </a:schemeClr>
                </a:gs>
                <a:gs pos="28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804" name="Freeform 803"/>
            <p:cNvSpPr>
              <a:spLocks noChangeArrowheads="1"/>
            </p:cNvSpPr>
            <p:nvPr/>
          </p:nvSpPr>
          <p:spPr bwMode="auto">
            <a:xfrm>
              <a:off x="4061675" y="3593056"/>
              <a:ext cx="443276" cy="229513"/>
            </a:xfrm>
            <a:custGeom>
              <a:avLst/>
              <a:gdLst>
                <a:gd name="T0" fmla="*/ 0 w 6438"/>
                <a:gd name="T1" fmla="*/ 0 h 3312"/>
                <a:gd name="T2" fmla="*/ 6437 w 6438"/>
                <a:gd name="T3" fmla="*/ 1749 h 3312"/>
                <a:gd name="T4" fmla="*/ 6437 w 6438"/>
                <a:gd name="T5" fmla="*/ 3311 h 3312"/>
                <a:gd name="T6" fmla="*/ 0 w 6438"/>
                <a:gd name="T7" fmla="*/ 1561 h 3312"/>
                <a:gd name="T8" fmla="*/ 0 w 6438"/>
                <a:gd name="T9" fmla="*/ 0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0"/>
                  </a:moveTo>
                  <a:lnTo>
                    <a:pt x="6437" y="1749"/>
                  </a:lnTo>
                  <a:lnTo>
                    <a:pt x="6437" y="3311"/>
                  </a:lnTo>
                  <a:lnTo>
                    <a:pt x="0" y="1561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62000"/>
                    <a:lumOff val="38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402390" y="3274066"/>
            <a:ext cx="886551" cy="348395"/>
            <a:chOff x="4402389" y="3274065"/>
            <a:chExt cx="886551" cy="348395"/>
          </a:xfrm>
        </p:grpSpPr>
        <p:sp>
          <p:nvSpPr>
            <p:cNvPr id="805" name="Freeform 804"/>
            <p:cNvSpPr>
              <a:spLocks noChangeArrowheads="1"/>
            </p:cNvSpPr>
            <p:nvPr/>
          </p:nvSpPr>
          <p:spPr bwMode="auto">
            <a:xfrm>
              <a:off x="4402389" y="3274065"/>
              <a:ext cx="886551" cy="240515"/>
            </a:xfrm>
            <a:custGeom>
              <a:avLst/>
              <a:gdLst>
                <a:gd name="T0" fmla="*/ 6437 w 12875"/>
                <a:gd name="T1" fmla="*/ 3468 h 3469"/>
                <a:gd name="T2" fmla="*/ 0 w 12875"/>
                <a:gd name="T3" fmla="*/ 1719 h 3469"/>
                <a:gd name="T4" fmla="*/ 6437 w 12875"/>
                <a:gd name="T5" fmla="*/ 0 h 3469"/>
                <a:gd name="T6" fmla="*/ 12874 w 12875"/>
                <a:gd name="T7" fmla="*/ 1719 h 3469"/>
                <a:gd name="T8" fmla="*/ 6437 w 12875"/>
                <a:gd name="T9" fmla="*/ 3468 h 3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75" h="3469">
                  <a:moveTo>
                    <a:pt x="6437" y="3468"/>
                  </a:moveTo>
                  <a:lnTo>
                    <a:pt x="0" y="1719"/>
                  </a:lnTo>
                  <a:lnTo>
                    <a:pt x="6437" y="0"/>
                  </a:lnTo>
                  <a:lnTo>
                    <a:pt x="12874" y="1719"/>
                  </a:lnTo>
                  <a:lnTo>
                    <a:pt x="6437" y="3468"/>
                  </a:lnTo>
                </a:path>
              </a:pathLst>
            </a:custGeom>
            <a:gradFill>
              <a:gsLst>
                <a:gs pos="0">
                  <a:schemeClr val="accent5">
                    <a:lumMod val="0"/>
                    <a:lumOff val="100000"/>
                  </a:schemeClr>
                </a:gs>
                <a:gs pos="75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806" name="Freeform 805"/>
            <p:cNvSpPr>
              <a:spLocks noChangeArrowheads="1"/>
            </p:cNvSpPr>
            <p:nvPr/>
          </p:nvSpPr>
          <p:spPr bwMode="auto">
            <a:xfrm>
              <a:off x="4845664" y="3392947"/>
              <a:ext cx="443276" cy="229513"/>
            </a:xfrm>
            <a:custGeom>
              <a:avLst/>
              <a:gdLst>
                <a:gd name="T0" fmla="*/ 0 w 6438"/>
                <a:gd name="T1" fmla="*/ 1749 h 3312"/>
                <a:gd name="T2" fmla="*/ 6437 w 6438"/>
                <a:gd name="T3" fmla="*/ 0 h 3312"/>
                <a:gd name="T4" fmla="*/ 6437 w 6438"/>
                <a:gd name="T5" fmla="*/ 1561 h 3312"/>
                <a:gd name="T6" fmla="*/ 0 w 6438"/>
                <a:gd name="T7" fmla="*/ 3311 h 3312"/>
                <a:gd name="T8" fmla="*/ 0 w 6438"/>
                <a:gd name="T9" fmla="*/ 1749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1749"/>
                  </a:moveTo>
                  <a:lnTo>
                    <a:pt x="6437" y="0"/>
                  </a:lnTo>
                  <a:lnTo>
                    <a:pt x="6437" y="1561"/>
                  </a:lnTo>
                  <a:lnTo>
                    <a:pt x="0" y="3311"/>
                  </a:lnTo>
                  <a:lnTo>
                    <a:pt x="0" y="1749"/>
                  </a:lnTo>
                </a:path>
              </a:pathLst>
            </a:custGeom>
            <a:gradFill>
              <a:gsLst>
                <a:gs pos="77000">
                  <a:schemeClr val="accent5">
                    <a:lumMod val="0"/>
                    <a:lumOff val="100000"/>
                  </a:schemeClr>
                </a:gs>
                <a:gs pos="28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807" name="Freeform 806"/>
            <p:cNvSpPr>
              <a:spLocks noChangeArrowheads="1"/>
            </p:cNvSpPr>
            <p:nvPr/>
          </p:nvSpPr>
          <p:spPr bwMode="auto">
            <a:xfrm>
              <a:off x="4402389" y="3392947"/>
              <a:ext cx="443276" cy="229513"/>
            </a:xfrm>
            <a:custGeom>
              <a:avLst/>
              <a:gdLst>
                <a:gd name="T0" fmla="*/ 0 w 6438"/>
                <a:gd name="T1" fmla="*/ 0 h 3312"/>
                <a:gd name="T2" fmla="*/ 6437 w 6438"/>
                <a:gd name="T3" fmla="*/ 1749 h 3312"/>
                <a:gd name="T4" fmla="*/ 6437 w 6438"/>
                <a:gd name="T5" fmla="*/ 3311 h 3312"/>
                <a:gd name="T6" fmla="*/ 0 w 6438"/>
                <a:gd name="T7" fmla="*/ 1561 h 3312"/>
                <a:gd name="T8" fmla="*/ 0 w 6438"/>
                <a:gd name="T9" fmla="*/ 0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0"/>
                  </a:moveTo>
                  <a:lnTo>
                    <a:pt x="6437" y="1749"/>
                  </a:lnTo>
                  <a:lnTo>
                    <a:pt x="6437" y="3311"/>
                  </a:lnTo>
                  <a:lnTo>
                    <a:pt x="0" y="1561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62000"/>
                    <a:lumOff val="38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</p:grpSp>
      <p:grpSp>
        <p:nvGrpSpPr>
          <p:cNvPr id="796" name="Group 795"/>
          <p:cNvGrpSpPr/>
          <p:nvPr/>
        </p:nvGrpSpPr>
        <p:grpSpPr>
          <a:xfrm>
            <a:off x="4219394" y="2650207"/>
            <a:ext cx="582208" cy="753476"/>
            <a:chOff x="2506515" y="1841944"/>
            <a:chExt cx="1094854" cy="1407669"/>
          </a:xfr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grpSpPr>
        <p:sp>
          <p:nvSpPr>
            <p:cNvPr id="799" name="Freeform 798"/>
            <p:cNvSpPr>
              <a:spLocks noChangeArrowheads="1"/>
            </p:cNvSpPr>
            <p:nvPr/>
          </p:nvSpPr>
          <p:spPr bwMode="auto">
            <a:xfrm>
              <a:off x="2506515" y="2678303"/>
              <a:ext cx="471096" cy="571310"/>
            </a:xfrm>
            <a:custGeom>
              <a:avLst/>
              <a:gdLst>
                <a:gd name="T0" fmla="*/ 1656 w 2219"/>
                <a:gd name="T1" fmla="*/ 0 h 2688"/>
                <a:gd name="T2" fmla="*/ 1656 w 2219"/>
                <a:gd name="T3" fmla="*/ 0 h 2688"/>
                <a:gd name="T4" fmla="*/ 1281 w 2219"/>
                <a:gd name="T5" fmla="*/ 1344 h 2688"/>
                <a:gd name="T6" fmla="*/ 187 w 2219"/>
                <a:gd name="T7" fmla="*/ 2093 h 2688"/>
                <a:gd name="T8" fmla="*/ 125 w 2219"/>
                <a:gd name="T9" fmla="*/ 2531 h 2688"/>
                <a:gd name="T10" fmla="*/ 375 w 2219"/>
                <a:gd name="T11" fmla="*/ 2687 h 2688"/>
                <a:gd name="T12" fmla="*/ 562 w 2219"/>
                <a:gd name="T13" fmla="*/ 2625 h 2688"/>
                <a:gd name="T14" fmla="*/ 1750 w 2219"/>
                <a:gd name="T15" fmla="*/ 1813 h 2688"/>
                <a:gd name="T16" fmla="*/ 1875 w 2219"/>
                <a:gd name="T17" fmla="*/ 1626 h 2688"/>
                <a:gd name="T18" fmla="*/ 2218 w 2219"/>
                <a:gd name="T19" fmla="*/ 438 h 2688"/>
                <a:gd name="T20" fmla="*/ 2187 w 2219"/>
                <a:gd name="T21" fmla="*/ 438 h 2688"/>
                <a:gd name="T22" fmla="*/ 1656 w 2219"/>
                <a:gd name="T23" fmla="*/ 0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19" h="2688">
                  <a:moveTo>
                    <a:pt x="1656" y="0"/>
                  </a:moveTo>
                  <a:lnTo>
                    <a:pt x="1656" y="0"/>
                  </a:lnTo>
                  <a:cubicBezTo>
                    <a:pt x="1281" y="1344"/>
                    <a:pt x="1281" y="1344"/>
                    <a:pt x="1281" y="1344"/>
                  </a:cubicBezTo>
                  <a:cubicBezTo>
                    <a:pt x="187" y="2093"/>
                    <a:pt x="187" y="2093"/>
                    <a:pt x="187" y="2093"/>
                  </a:cubicBezTo>
                  <a:cubicBezTo>
                    <a:pt x="31" y="2187"/>
                    <a:pt x="0" y="2375"/>
                    <a:pt x="125" y="2531"/>
                  </a:cubicBezTo>
                  <a:cubicBezTo>
                    <a:pt x="187" y="2625"/>
                    <a:pt x="281" y="2687"/>
                    <a:pt x="375" y="2687"/>
                  </a:cubicBezTo>
                  <a:cubicBezTo>
                    <a:pt x="437" y="2687"/>
                    <a:pt x="500" y="2656"/>
                    <a:pt x="562" y="2625"/>
                  </a:cubicBezTo>
                  <a:cubicBezTo>
                    <a:pt x="1750" y="1813"/>
                    <a:pt x="1750" y="1813"/>
                    <a:pt x="1750" y="1813"/>
                  </a:cubicBezTo>
                  <a:cubicBezTo>
                    <a:pt x="1812" y="1751"/>
                    <a:pt x="1843" y="1688"/>
                    <a:pt x="1875" y="1626"/>
                  </a:cubicBezTo>
                  <a:cubicBezTo>
                    <a:pt x="2218" y="438"/>
                    <a:pt x="2218" y="438"/>
                    <a:pt x="2218" y="438"/>
                  </a:cubicBezTo>
                  <a:cubicBezTo>
                    <a:pt x="2187" y="438"/>
                    <a:pt x="2187" y="438"/>
                    <a:pt x="2187" y="438"/>
                  </a:cubicBezTo>
                  <a:cubicBezTo>
                    <a:pt x="1781" y="219"/>
                    <a:pt x="1687" y="63"/>
                    <a:pt x="1656" y="0"/>
                  </a:cubicBezTo>
                </a:path>
              </a:pathLst>
            </a:cu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800" name="Freeform 799"/>
            <p:cNvSpPr>
              <a:spLocks noChangeArrowheads="1"/>
            </p:cNvSpPr>
            <p:nvPr/>
          </p:nvSpPr>
          <p:spPr bwMode="auto">
            <a:xfrm>
              <a:off x="2539295" y="2160379"/>
              <a:ext cx="1062074" cy="1062073"/>
            </a:xfrm>
            <a:custGeom>
              <a:avLst/>
              <a:gdLst>
                <a:gd name="T0" fmla="*/ 4937 w 5001"/>
                <a:gd name="T1" fmla="*/ 781 h 5000"/>
                <a:gd name="T2" fmla="*/ 4937 w 5001"/>
                <a:gd name="T3" fmla="*/ 781 h 5000"/>
                <a:gd name="T4" fmla="*/ 4500 w 5001"/>
                <a:gd name="T5" fmla="*/ 625 h 5000"/>
                <a:gd name="T6" fmla="*/ 3656 w 5001"/>
                <a:gd name="T7" fmla="*/ 969 h 5000"/>
                <a:gd name="T8" fmla="*/ 3062 w 5001"/>
                <a:gd name="T9" fmla="*/ 219 h 5000"/>
                <a:gd name="T10" fmla="*/ 2844 w 5001"/>
                <a:gd name="T11" fmla="*/ 94 h 5000"/>
                <a:gd name="T12" fmla="*/ 2125 w 5001"/>
                <a:gd name="T13" fmla="*/ 0 h 5000"/>
                <a:gd name="T14" fmla="*/ 2031 w 5001"/>
                <a:gd name="T15" fmla="*/ 0 h 5000"/>
                <a:gd name="T16" fmla="*/ 1000 w 5001"/>
                <a:gd name="T17" fmla="*/ 188 h 5000"/>
                <a:gd name="T18" fmla="*/ 781 w 5001"/>
                <a:gd name="T19" fmla="*/ 313 h 5000"/>
                <a:gd name="T20" fmla="*/ 94 w 5001"/>
                <a:gd name="T21" fmla="*/ 1313 h 5000"/>
                <a:gd name="T22" fmla="*/ 187 w 5001"/>
                <a:gd name="T23" fmla="*/ 1750 h 5000"/>
                <a:gd name="T24" fmla="*/ 375 w 5001"/>
                <a:gd name="T25" fmla="*/ 1813 h 5000"/>
                <a:gd name="T26" fmla="*/ 625 w 5001"/>
                <a:gd name="T27" fmla="*/ 1688 h 5000"/>
                <a:gd name="T28" fmla="*/ 1250 w 5001"/>
                <a:gd name="T29" fmla="*/ 781 h 5000"/>
                <a:gd name="T30" fmla="*/ 1719 w 5001"/>
                <a:gd name="T31" fmla="*/ 719 h 5000"/>
                <a:gd name="T32" fmla="*/ 1594 w 5001"/>
                <a:gd name="T33" fmla="*/ 2219 h 5000"/>
                <a:gd name="T34" fmla="*/ 1625 w 5001"/>
                <a:gd name="T35" fmla="*/ 2250 h 5000"/>
                <a:gd name="T36" fmla="*/ 2156 w 5001"/>
                <a:gd name="T37" fmla="*/ 2688 h 5000"/>
                <a:gd name="T38" fmla="*/ 2156 w 5001"/>
                <a:gd name="T39" fmla="*/ 2688 h 5000"/>
                <a:gd name="T40" fmla="*/ 3094 w 5001"/>
                <a:gd name="T41" fmla="*/ 3125 h 5000"/>
                <a:gd name="T42" fmla="*/ 3375 w 5001"/>
                <a:gd name="T43" fmla="*/ 4718 h 5000"/>
                <a:gd name="T44" fmla="*/ 3687 w 5001"/>
                <a:gd name="T45" fmla="*/ 4999 h 5000"/>
                <a:gd name="T46" fmla="*/ 3750 w 5001"/>
                <a:gd name="T47" fmla="*/ 4999 h 5000"/>
                <a:gd name="T48" fmla="*/ 4000 w 5001"/>
                <a:gd name="T49" fmla="*/ 4624 h 5000"/>
                <a:gd name="T50" fmla="*/ 3687 w 5001"/>
                <a:gd name="T51" fmla="*/ 2844 h 5000"/>
                <a:gd name="T52" fmla="*/ 3531 w 5001"/>
                <a:gd name="T53" fmla="*/ 2625 h 5000"/>
                <a:gd name="T54" fmla="*/ 2812 w 5001"/>
                <a:gd name="T55" fmla="*/ 2281 h 5000"/>
                <a:gd name="T56" fmla="*/ 2906 w 5001"/>
                <a:gd name="T57" fmla="*/ 1063 h 5000"/>
                <a:gd name="T58" fmla="*/ 3312 w 5001"/>
                <a:gd name="T59" fmla="*/ 1563 h 5000"/>
                <a:gd name="T60" fmla="*/ 3687 w 5001"/>
                <a:gd name="T61" fmla="*/ 1656 h 5000"/>
                <a:gd name="T62" fmla="*/ 4750 w 5001"/>
                <a:gd name="T63" fmla="*/ 1219 h 5000"/>
                <a:gd name="T64" fmla="*/ 4937 w 5001"/>
                <a:gd name="T65" fmla="*/ 781 h 5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01" h="5000">
                  <a:moveTo>
                    <a:pt x="4937" y="781"/>
                  </a:moveTo>
                  <a:lnTo>
                    <a:pt x="4937" y="781"/>
                  </a:lnTo>
                  <a:cubicBezTo>
                    <a:pt x="4844" y="625"/>
                    <a:pt x="4656" y="531"/>
                    <a:pt x="4500" y="625"/>
                  </a:cubicBezTo>
                  <a:cubicBezTo>
                    <a:pt x="3656" y="969"/>
                    <a:pt x="3656" y="969"/>
                    <a:pt x="3656" y="969"/>
                  </a:cubicBezTo>
                  <a:cubicBezTo>
                    <a:pt x="3062" y="219"/>
                    <a:pt x="3062" y="219"/>
                    <a:pt x="3062" y="219"/>
                  </a:cubicBezTo>
                  <a:cubicBezTo>
                    <a:pt x="3000" y="156"/>
                    <a:pt x="2937" y="125"/>
                    <a:pt x="2844" y="94"/>
                  </a:cubicBezTo>
                  <a:cubicBezTo>
                    <a:pt x="2125" y="0"/>
                    <a:pt x="2125" y="0"/>
                    <a:pt x="2125" y="0"/>
                  </a:cubicBezTo>
                  <a:cubicBezTo>
                    <a:pt x="2094" y="0"/>
                    <a:pt x="2062" y="0"/>
                    <a:pt x="2031" y="0"/>
                  </a:cubicBezTo>
                  <a:cubicBezTo>
                    <a:pt x="1000" y="188"/>
                    <a:pt x="1000" y="188"/>
                    <a:pt x="1000" y="188"/>
                  </a:cubicBezTo>
                  <a:cubicBezTo>
                    <a:pt x="906" y="188"/>
                    <a:pt x="844" y="250"/>
                    <a:pt x="781" y="313"/>
                  </a:cubicBezTo>
                  <a:cubicBezTo>
                    <a:pt x="94" y="1313"/>
                    <a:pt x="94" y="1313"/>
                    <a:pt x="94" y="1313"/>
                  </a:cubicBezTo>
                  <a:cubicBezTo>
                    <a:pt x="0" y="1438"/>
                    <a:pt x="31" y="1656"/>
                    <a:pt x="187" y="1750"/>
                  </a:cubicBezTo>
                  <a:cubicBezTo>
                    <a:pt x="219" y="1781"/>
                    <a:pt x="312" y="1813"/>
                    <a:pt x="375" y="1813"/>
                  </a:cubicBezTo>
                  <a:cubicBezTo>
                    <a:pt x="469" y="1813"/>
                    <a:pt x="562" y="1750"/>
                    <a:pt x="625" y="1688"/>
                  </a:cubicBezTo>
                  <a:cubicBezTo>
                    <a:pt x="1250" y="781"/>
                    <a:pt x="1250" y="781"/>
                    <a:pt x="1250" y="781"/>
                  </a:cubicBezTo>
                  <a:cubicBezTo>
                    <a:pt x="1719" y="719"/>
                    <a:pt x="1719" y="719"/>
                    <a:pt x="1719" y="719"/>
                  </a:cubicBezTo>
                  <a:cubicBezTo>
                    <a:pt x="1594" y="2219"/>
                    <a:pt x="1594" y="2219"/>
                    <a:pt x="1594" y="2219"/>
                  </a:cubicBezTo>
                  <a:cubicBezTo>
                    <a:pt x="1594" y="2219"/>
                    <a:pt x="1594" y="2250"/>
                    <a:pt x="1625" y="2250"/>
                  </a:cubicBezTo>
                  <a:cubicBezTo>
                    <a:pt x="1625" y="2312"/>
                    <a:pt x="1719" y="2500"/>
                    <a:pt x="2156" y="2688"/>
                  </a:cubicBezTo>
                  <a:lnTo>
                    <a:pt x="2156" y="2688"/>
                  </a:lnTo>
                  <a:cubicBezTo>
                    <a:pt x="2687" y="2969"/>
                    <a:pt x="3094" y="3125"/>
                    <a:pt x="3094" y="3125"/>
                  </a:cubicBezTo>
                  <a:cubicBezTo>
                    <a:pt x="3375" y="4718"/>
                    <a:pt x="3375" y="4718"/>
                    <a:pt x="3375" y="4718"/>
                  </a:cubicBezTo>
                  <a:cubicBezTo>
                    <a:pt x="3406" y="4874"/>
                    <a:pt x="3531" y="4999"/>
                    <a:pt x="3687" y="4999"/>
                  </a:cubicBezTo>
                  <a:cubicBezTo>
                    <a:pt x="3719" y="4999"/>
                    <a:pt x="3719" y="4999"/>
                    <a:pt x="3750" y="4999"/>
                  </a:cubicBezTo>
                  <a:cubicBezTo>
                    <a:pt x="3906" y="4968"/>
                    <a:pt x="4031" y="4780"/>
                    <a:pt x="4000" y="4624"/>
                  </a:cubicBezTo>
                  <a:cubicBezTo>
                    <a:pt x="3687" y="2844"/>
                    <a:pt x="3687" y="2844"/>
                    <a:pt x="3687" y="2844"/>
                  </a:cubicBezTo>
                  <a:cubicBezTo>
                    <a:pt x="3687" y="2750"/>
                    <a:pt x="3625" y="2656"/>
                    <a:pt x="3531" y="2625"/>
                  </a:cubicBezTo>
                  <a:cubicBezTo>
                    <a:pt x="2812" y="2281"/>
                    <a:pt x="2812" y="2281"/>
                    <a:pt x="2812" y="2281"/>
                  </a:cubicBezTo>
                  <a:cubicBezTo>
                    <a:pt x="2906" y="1063"/>
                    <a:pt x="2906" y="1063"/>
                    <a:pt x="2906" y="1063"/>
                  </a:cubicBezTo>
                  <a:cubicBezTo>
                    <a:pt x="3312" y="1563"/>
                    <a:pt x="3312" y="1563"/>
                    <a:pt x="3312" y="1563"/>
                  </a:cubicBezTo>
                  <a:cubicBezTo>
                    <a:pt x="3406" y="1688"/>
                    <a:pt x="3562" y="1719"/>
                    <a:pt x="3687" y="1656"/>
                  </a:cubicBezTo>
                  <a:cubicBezTo>
                    <a:pt x="4750" y="1219"/>
                    <a:pt x="4750" y="1219"/>
                    <a:pt x="4750" y="1219"/>
                  </a:cubicBezTo>
                  <a:cubicBezTo>
                    <a:pt x="4937" y="1125"/>
                    <a:pt x="5000" y="937"/>
                    <a:pt x="4937" y="781"/>
                  </a:cubicBezTo>
                </a:path>
              </a:pathLst>
            </a:cu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801" name="Freeform 800"/>
            <p:cNvSpPr>
              <a:spLocks noChangeArrowheads="1"/>
            </p:cNvSpPr>
            <p:nvPr/>
          </p:nvSpPr>
          <p:spPr bwMode="auto">
            <a:xfrm>
              <a:off x="2957943" y="1841944"/>
              <a:ext cx="292211" cy="292211"/>
            </a:xfrm>
            <a:custGeom>
              <a:avLst/>
              <a:gdLst>
                <a:gd name="T0" fmla="*/ 687 w 1376"/>
                <a:gd name="T1" fmla="*/ 1375 h 1376"/>
                <a:gd name="T2" fmla="*/ 687 w 1376"/>
                <a:gd name="T3" fmla="*/ 1375 h 1376"/>
                <a:gd name="T4" fmla="*/ 1375 w 1376"/>
                <a:gd name="T5" fmla="*/ 688 h 1376"/>
                <a:gd name="T6" fmla="*/ 687 w 1376"/>
                <a:gd name="T7" fmla="*/ 0 h 1376"/>
                <a:gd name="T8" fmla="*/ 0 w 1376"/>
                <a:gd name="T9" fmla="*/ 688 h 1376"/>
                <a:gd name="T10" fmla="*/ 687 w 1376"/>
                <a:gd name="T11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6" h="1376">
                  <a:moveTo>
                    <a:pt x="687" y="1375"/>
                  </a:moveTo>
                  <a:lnTo>
                    <a:pt x="687" y="1375"/>
                  </a:lnTo>
                  <a:cubicBezTo>
                    <a:pt x="1093" y="1375"/>
                    <a:pt x="1375" y="1063"/>
                    <a:pt x="1375" y="688"/>
                  </a:cubicBezTo>
                  <a:cubicBezTo>
                    <a:pt x="1375" y="313"/>
                    <a:pt x="1093" y="0"/>
                    <a:pt x="687" y="0"/>
                  </a:cubicBezTo>
                  <a:cubicBezTo>
                    <a:pt x="312" y="0"/>
                    <a:pt x="0" y="313"/>
                    <a:pt x="0" y="688"/>
                  </a:cubicBezTo>
                  <a:cubicBezTo>
                    <a:pt x="0" y="1063"/>
                    <a:pt x="312" y="1375"/>
                    <a:pt x="687" y="1375"/>
                  </a:cubicBezTo>
                </a:path>
              </a:pathLst>
            </a:cu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 fontScale="40000" lnSpcReduction="20000"/>
            </a:bodyPr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588274" y="172954"/>
            <a:ext cx="1207187" cy="885927"/>
            <a:chOff x="4704391" y="721635"/>
            <a:chExt cx="746126" cy="885927"/>
          </a:xfrm>
        </p:grpSpPr>
        <p:sp>
          <p:nvSpPr>
            <p:cNvPr id="827" name="Teardrop 826"/>
            <p:cNvSpPr/>
            <p:nvPr/>
          </p:nvSpPr>
          <p:spPr>
            <a:xfrm rot="8100000">
              <a:off x="4704391" y="721635"/>
              <a:ext cx="746126" cy="751034"/>
            </a:xfrm>
            <a:prstGeom prst="teardrop">
              <a:avLst>
                <a:gd name="adj" fmla="val 126446"/>
              </a:avLst>
            </a:prstGeom>
            <a:solidFill>
              <a:schemeClr val="tx1">
                <a:alpha val="73000"/>
              </a:schemeClr>
            </a:solidFill>
            <a:ln>
              <a:solidFill>
                <a:schemeClr val="bg1">
                  <a:lumMod val="50000"/>
                  <a:lumOff val="50000"/>
                </a:schemeClr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828" name="TextBox 827"/>
            <p:cNvSpPr txBox="1"/>
            <p:nvPr/>
          </p:nvSpPr>
          <p:spPr>
            <a:xfrm>
              <a:off x="4918611" y="848023"/>
              <a:ext cx="512284" cy="694293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r>
                <a:rPr lang="en-US" sz="1000" dirty="0" smtClean="0">
                  <a:solidFill>
                    <a:schemeClr val="tx2">
                      <a:lumMod val="25000"/>
                    </a:schemeClr>
                  </a:solidFill>
                </a:rPr>
                <a:t>Inconsistent Application</a:t>
              </a:r>
              <a:endParaRPr lang="en-US" sz="1000" dirty="0">
                <a:solidFill>
                  <a:schemeClr val="tx2">
                    <a:lumMod val="25000"/>
                  </a:schemeClr>
                </a:solidFill>
              </a:endParaRPr>
            </a:p>
          </p:txBody>
        </p:sp>
        <p:sp>
          <p:nvSpPr>
            <p:cNvPr id="829" name="TextBox 828"/>
            <p:cNvSpPr txBox="1"/>
            <p:nvPr/>
          </p:nvSpPr>
          <p:spPr>
            <a:xfrm>
              <a:off x="4712399" y="1144700"/>
              <a:ext cx="466287" cy="462862"/>
            </a:xfrm>
            <a:prstGeom prst="rect">
              <a:avLst/>
            </a:prstGeom>
            <a:noFill/>
          </p:spPr>
          <p:txBody>
            <a:bodyPr wrap="none" rtlCol="0">
              <a:normAutofit lnSpcReduction="10000"/>
            </a:bodyPr>
            <a:lstStyle/>
            <a:p>
              <a:r>
                <a:rPr lang="en-US" sz="2500" b="1" dirty="0" smtClean="0">
                  <a:solidFill>
                    <a:schemeClr val="accent4"/>
                  </a:solidFill>
                </a:rPr>
                <a:t>Ref 3</a:t>
              </a:r>
              <a:endParaRPr lang="en-US" sz="2500" b="1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779" name="Rectangle 778"/>
          <p:cNvSpPr/>
          <p:nvPr/>
        </p:nvSpPr>
        <p:spPr>
          <a:xfrm>
            <a:off x="3683032" y="869840"/>
            <a:ext cx="435377" cy="260433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>
            <a:normAutofit/>
          </a:bodyPr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2892609" y="3474173"/>
            <a:ext cx="886552" cy="348396"/>
            <a:chOff x="2892609" y="3474173"/>
            <a:chExt cx="886552" cy="348396"/>
          </a:xfrm>
        </p:grpSpPr>
        <p:sp>
          <p:nvSpPr>
            <p:cNvPr id="787" name="Freeform 786"/>
            <p:cNvSpPr>
              <a:spLocks noChangeArrowheads="1"/>
            </p:cNvSpPr>
            <p:nvPr/>
          </p:nvSpPr>
          <p:spPr bwMode="auto">
            <a:xfrm>
              <a:off x="2892609" y="3474173"/>
              <a:ext cx="886551" cy="240515"/>
            </a:xfrm>
            <a:custGeom>
              <a:avLst/>
              <a:gdLst>
                <a:gd name="T0" fmla="*/ 6437 w 12875"/>
                <a:gd name="T1" fmla="*/ 3468 h 3469"/>
                <a:gd name="T2" fmla="*/ 0 w 12875"/>
                <a:gd name="T3" fmla="*/ 1719 h 3469"/>
                <a:gd name="T4" fmla="*/ 6437 w 12875"/>
                <a:gd name="T5" fmla="*/ 0 h 3469"/>
                <a:gd name="T6" fmla="*/ 12874 w 12875"/>
                <a:gd name="T7" fmla="*/ 1719 h 3469"/>
                <a:gd name="T8" fmla="*/ 6437 w 12875"/>
                <a:gd name="T9" fmla="*/ 3468 h 3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75" h="3469">
                  <a:moveTo>
                    <a:pt x="6437" y="3468"/>
                  </a:moveTo>
                  <a:lnTo>
                    <a:pt x="0" y="1719"/>
                  </a:lnTo>
                  <a:lnTo>
                    <a:pt x="6437" y="0"/>
                  </a:lnTo>
                  <a:lnTo>
                    <a:pt x="12874" y="1719"/>
                  </a:lnTo>
                  <a:lnTo>
                    <a:pt x="6437" y="3468"/>
                  </a:lnTo>
                </a:path>
              </a:pathLst>
            </a:custGeom>
            <a:gradFill>
              <a:gsLst>
                <a:gs pos="0">
                  <a:schemeClr val="accent5">
                    <a:lumMod val="0"/>
                    <a:lumOff val="100000"/>
                  </a:schemeClr>
                </a:gs>
                <a:gs pos="75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788" name="Freeform 787"/>
            <p:cNvSpPr>
              <a:spLocks noChangeArrowheads="1"/>
            </p:cNvSpPr>
            <p:nvPr/>
          </p:nvSpPr>
          <p:spPr bwMode="auto">
            <a:xfrm>
              <a:off x="3335885" y="3593056"/>
              <a:ext cx="443276" cy="229513"/>
            </a:xfrm>
            <a:custGeom>
              <a:avLst/>
              <a:gdLst>
                <a:gd name="T0" fmla="*/ 0 w 6438"/>
                <a:gd name="T1" fmla="*/ 1749 h 3312"/>
                <a:gd name="T2" fmla="*/ 6437 w 6438"/>
                <a:gd name="T3" fmla="*/ 0 h 3312"/>
                <a:gd name="T4" fmla="*/ 6437 w 6438"/>
                <a:gd name="T5" fmla="*/ 1561 h 3312"/>
                <a:gd name="T6" fmla="*/ 0 w 6438"/>
                <a:gd name="T7" fmla="*/ 3311 h 3312"/>
                <a:gd name="T8" fmla="*/ 0 w 6438"/>
                <a:gd name="T9" fmla="*/ 1749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1749"/>
                  </a:moveTo>
                  <a:lnTo>
                    <a:pt x="6437" y="0"/>
                  </a:lnTo>
                  <a:lnTo>
                    <a:pt x="6437" y="1561"/>
                  </a:lnTo>
                  <a:lnTo>
                    <a:pt x="0" y="3311"/>
                  </a:lnTo>
                  <a:lnTo>
                    <a:pt x="0" y="1749"/>
                  </a:lnTo>
                </a:path>
              </a:pathLst>
            </a:custGeom>
            <a:gradFill>
              <a:gsLst>
                <a:gs pos="77000">
                  <a:schemeClr val="accent5">
                    <a:lumMod val="0"/>
                    <a:lumOff val="100000"/>
                  </a:schemeClr>
                </a:gs>
                <a:gs pos="28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789" name="Freeform 788"/>
            <p:cNvSpPr>
              <a:spLocks noChangeArrowheads="1"/>
            </p:cNvSpPr>
            <p:nvPr/>
          </p:nvSpPr>
          <p:spPr bwMode="auto">
            <a:xfrm>
              <a:off x="2892609" y="3593056"/>
              <a:ext cx="443276" cy="229513"/>
            </a:xfrm>
            <a:custGeom>
              <a:avLst/>
              <a:gdLst>
                <a:gd name="T0" fmla="*/ 0 w 6438"/>
                <a:gd name="T1" fmla="*/ 0 h 3312"/>
                <a:gd name="T2" fmla="*/ 6437 w 6438"/>
                <a:gd name="T3" fmla="*/ 1749 h 3312"/>
                <a:gd name="T4" fmla="*/ 6437 w 6438"/>
                <a:gd name="T5" fmla="*/ 3311 h 3312"/>
                <a:gd name="T6" fmla="*/ 0 w 6438"/>
                <a:gd name="T7" fmla="*/ 1561 h 3312"/>
                <a:gd name="T8" fmla="*/ 0 w 6438"/>
                <a:gd name="T9" fmla="*/ 0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0"/>
                  </a:moveTo>
                  <a:lnTo>
                    <a:pt x="6437" y="1749"/>
                  </a:lnTo>
                  <a:lnTo>
                    <a:pt x="6437" y="3311"/>
                  </a:lnTo>
                  <a:lnTo>
                    <a:pt x="0" y="1561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62000"/>
                    <a:lumOff val="38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233324" y="3274066"/>
            <a:ext cx="886551" cy="348395"/>
            <a:chOff x="3233323" y="3274065"/>
            <a:chExt cx="886551" cy="348395"/>
          </a:xfrm>
        </p:grpSpPr>
        <p:sp>
          <p:nvSpPr>
            <p:cNvPr id="790" name="Freeform 789"/>
            <p:cNvSpPr>
              <a:spLocks noChangeArrowheads="1"/>
            </p:cNvSpPr>
            <p:nvPr/>
          </p:nvSpPr>
          <p:spPr bwMode="auto">
            <a:xfrm>
              <a:off x="3233323" y="3274065"/>
              <a:ext cx="886551" cy="240515"/>
            </a:xfrm>
            <a:custGeom>
              <a:avLst/>
              <a:gdLst>
                <a:gd name="T0" fmla="*/ 6437 w 12875"/>
                <a:gd name="T1" fmla="*/ 3468 h 3469"/>
                <a:gd name="T2" fmla="*/ 0 w 12875"/>
                <a:gd name="T3" fmla="*/ 1719 h 3469"/>
                <a:gd name="T4" fmla="*/ 6437 w 12875"/>
                <a:gd name="T5" fmla="*/ 0 h 3469"/>
                <a:gd name="T6" fmla="*/ 12874 w 12875"/>
                <a:gd name="T7" fmla="*/ 1719 h 3469"/>
                <a:gd name="T8" fmla="*/ 6437 w 12875"/>
                <a:gd name="T9" fmla="*/ 3468 h 3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75" h="3469">
                  <a:moveTo>
                    <a:pt x="6437" y="3468"/>
                  </a:moveTo>
                  <a:lnTo>
                    <a:pt x="0" y="1719"/>
                  </a:lnTo>
                  <a:lnTo>
                    <a:pt x="6437" y="0"/>
                  </a:lnTo>
                  <a:lnTo>
                    <a:pt x="12874" y="1719"/>
                  </a:lnTo>
                  <a:lnTo>
                    <a:pt x="6437" y="3468"/>
                  </a:lnTo>
                </a:path>
              </a:pathLst>
            </a:custGeom>
            <a:gradFill>
              <a:gsLst>
                <a:gs pos="0">
                  <a:schemeClr val="accent5">
                    <a:lumMod val="0"/>
                    <a:lumOff val="100000"/>
                  </a:schemeClr>
                </a:gs>
                <a:gs pos="75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791" name="Freeform 790"/>
            <p:cNvSpPr>
              <a:spLocks noChangeArrowheads="1"/>
            </p:cNvSpPr>
            <p:nvPr/>
          </p:nvSpPr>
          <p:spPr bwMode="auto">
            <a:xfrm>
              <a:off x="3676598" y="3392947"/>
              <a:ext cx="443276" cy="229513"/>
            </a:xfrm>
            <a:custGeom>
              <a:avLst/>
              <a:gdLst>
                <a:gd name="T0" fmla="*/ 0 w 6438"/>
                <a:gd name="T1" fmla="*/ 1749 h 3312"/>
                <a:gd name="T2" fmla="*/ 6437 w 6438"/>
                <a:gd name="T3" fmla="*/ 0 h 3312"/>
                <a:gd name="T4" fmla="*/ 6437 w 6438"/>
                <a:gd name="T5" fmla="*/ 1561 h 3312"/>
                <a:gd name="T6" fmla="*/ 0 w 6438"/>
                <a:gd name="T7" fmla="*/ 3311 h 3312"/>
                <a:gd name="T8" fmla="*/ 0 w 6438"/>
                <a:gd name="T9" fmla="*/ 1749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1749"/>
                  </a:moveTo>
                  <a:lnTo>
                    <a:pt x="6437" y="0"/>
                  </a:lnTo>
                  <a:lnTo>
                    <a:pt x="6437" y="1561"/>
                  </a:lnTo>
                  <a:lnTo>
                    <a:pt x="0" y="3311"/>
                  </a:lnTo>
                  <a:lnTo>
                    <a:pt x="0" y="1749"/>
                  </a:lnTo>
                </a:path>
              </a:pathLst>
            </a:custGeom>
            <a:gradFill>
              <a:gsLst>
                <a:gs pos="77000">
                  <a:schemeClr val="accent5">
                    <a:lumMod val="0"/>
                    <a:lumOff val="100000"/>
                  </a:schemeClr>
                </a:gs>
                <a:gs pos="28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 dirty="0"/>
            </a:p>
          </p:txBody>
        </p:sp>
        <p:sp>
          <p:nvSpPr>
            <p:cNvPr id="792" name="Freeform 791"/>
            <p:cNvSpPr>
              <a:spLocks noChangeArrowheads="1"/>
            </p:cNvSpPr>
            <p:nvPr/>
          </p:nvSpPr>
          <p:spPr bwMode="auto">
            <a:xfrm>
              <a:off x="3233323" y="3392947"/>
              <a:ext cx="443276" cy="229513"/>
            </a:xfrm>
            <a:custGeom>
              <a:avLst/>
              <a:gdLst>
                <a:gd name="T0" fmla="*/ 0 w 6438"/>
                <a:gd name="T1" fmla="*/ 0 h 3312"/>
                <a:gd name="T2" fmla="*/ 6437 w 6438"/>
                <a:gd name="T3" fmla="*/ 1749 h 3312"/>
                <a:gd name="T4" fmla="*/ 6437 w 6438"/>
                <a:gd name="T5" fmla="*/ 3311 h 3312"/>
                <a:gd name="T6" fmla="*/ 0 w 6438"/>
                <a:gd name="T7" fmla="*/ 1561 h 3312"/>
                <a:gd name="T8" fmla="*/ 0 w 6438"/>
                <a:gd name="T9" fmla="*/ 0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0"/>
                  </a:moveTo>
                  <a:lnTo>
                    <a:pt x="6437" y="1749"/>
                  </a:lnTo>
                  <a:lnTo>
                    <a:pt x="6437" y="3311"/>
                  </a:lnTo>
                  <a:lnTo>
                    <a:pt x="0" y="1561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62000"/>
                    <a:lumOff val="38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050328" y="2650207"/>
            <a:ext cx="582209" cy="753476"/>
            <a:chOff x="3050327" y="2650207"/>
            <a:chExt cx="582209" cy="753476"/>
          </a:xfrm>
        </p:grpSpPr>
        <p:sp>
          <p:nvSpPr>
            <p:cNvPr id="784" name="Freeform 783"/>
            <p:cNvSpPr>
              <a:spLocks noChangeArrowheads="1"/>
            </p:cNvSpPr>
            <p:nvPr/>
          </p:nvSpPr>
          <p:spPr bwMode="auto">
            <a:xfrm>
              <a:off x="3050327" y="3097881"/>
              <a:ext cx="250514" cy="305802"/>
            </a:xfrm>
            <a:custGeom>
              <a:avLst/>
              <a:gdLst>
                <a:gd name="T0" fmla="*/ 1656 w 2219"/>
                <a:gd name="T1" fmla="*/ 0 h 2688"/>
                <a:gd name="T2" fmla="*/ 1656 w 2219"/>
                <a:gd name="T3" fmla="*/ 0 h 2688"/>
                <a:gd name="T4" fmla="*/ 1281 w 2219"/>
                <a:gd name="T5" fmla="*/ 1344 h 2688"/>
                <a:gd name="T6" fmla="*/ 187 w 2219"/>
                <a:gd name="T7" fmla="*/ 2093 h 2688"/>
                <a:gd name="T8" fmla="*/ 125 w 2219"/>
                <a:gd name="T9" fmla="*/ 2531 h 2688"/>
                <a:gd name="T10" fmla="*/ 375 w 2219"/>
                <a:gd name="T11" fmla="*/ 2687 h 2688"/>
                <a:gd name="T12" fmla="*/ 562 w 2219"/>
                <a:gd name="T13" fmla="*/ 2625 h 2688"/>
                <a:gd name="T14" fmla="*/ 1750 w 2219"/>
                <a:gd name="T15" fmla="*/ 1813 h 2688"/>
                <a:gd name="T16" fmla="*/ 1875 w 2219"/>
                <a:gd name="T17" fmla="*/ 1626 h 2688"/>
                <a:gd name="T18" fmla="*/ 2218 w 2219"/>
                <a:gd name="T19" fmla="*/ 438 h 2688"/>
                <a:gd name="T20" fmla="*/ 2187 w 2219"/>
                <a:gd name="T21" fmla="*/ 438 h 2688"/>
                <a:gd name="T22" fmla="*/ 1656 w 2219"/>
                <a:gd name="T23" fmla="*/ 0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19" h="2688">
                  <a:moveTo>
                    <a:pt x="1656" y="0"/>
                  </a:moveTo>
                  <a:lnTo>
                    <a:pt x="1656" y="0"/>
                  </a:lnTo>
                  <a:cubicBezTo>
                    <a:pt x="1281" y="1344"/>
                    <a:pt x="1281" y="1344"/>
                    <a:pt x="1281" y="1344"/>
                  </a:cubicBezTo>
                  <a:cubicBezTo>
                    <a:pt x="187" y="2093"/>
                    <a:pt x="187" y="2093"/>
                    <a:pt x="187" y="2093"/>
                  </a:cubicBezTo>
                  <a:cubicBezTo>
                    <a:pt x="31" y="2187"/>
                    <a:pt x="0" y="2375"/>
                    <a:pt x="125" y="2531"/>
                  </a:cubicBezTo>
                  <a:cubicBezTo>
                    <a:pt x="187" y="2625"/>
                    <a:pt x="281" y="2687"/>
                    <a:pt x="375" y="2687"/>
                  </a:cubicBezTo>
                  <a:cubicBezTo>
                    <a:pt x="437" y="2687"/>
                    <a:pt x="500" y="2656"/>
                    <a:pt x="562" y="2625"/>
                  </a:cubicBezTo>
                  <a:cubicBezTo>
                    <a:pt x="1750" y="1813"/>
                    <a:pt x="1750" y="1813"/>
                    <a:pt x="1750" y="1813"/>
                  </a:cubicBezTo>
                  <a:cubicBezTo>
                    <a:pt x="1812" y="1751"/>
                    <a:pt x="1843" y="1688"/>
                    <a:pt x="1875" y="1626"/>
                  </a:cubicBezTo>
                  <a:cubicBezTo>
                    <a:pt x="2218" y="438"/>
                    <a:pt x="2218" y="438"/>
                    <a:pt x="2218" y="438"/>
                  </a:cubicBezTo>
                  <a:cubicBezTo>
                    <a:pt x="2187" y="438"/>
                    <a:pt x="2187" y="438"/>
                    <a:pt x="2187" y="438"/>
                  </a:cubicBezTo>
                  <a:cubicBezTo>
                    <a:pt x="1781" y="219"/>
                    <a:pt x="1687" y="63"/>
                    <a:pt x="1656" y="0"/>
                  </a:cubicBezTo>
                </a:path>
              </a:pathLst>
            </a:cu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785" name="Freeform 784"/>
            <p:cNvSpPr>
              <a:spLocks noChangeArrowheads="1"/>
            </p:cNvSpPr>
            <p:nvPr/>
          </p:nvSpPr>
          <p:spPr bwMode="auto">
            <a:xfrm>
              <a:off x="3067759" y="2820654"/>
              <a:ext cx="564777" cy="568491"/>
            </a:xfrm>
            <a:custGeom>
              <a:avLst/>
              <a:gdLst>
                <a:gd name="T0" fmla="*/ 4937 w 5001"/>
                <a:gd name="T1" fmla="*/ 781 h 5000"/>
                <a:gd name="T2" fmla="*/ 4937 w 5001"/>
                <a:gd name="T3" fmla="*/ 781 h 5000"/>
                <a:gd name="T4" fmla="*/ 4500 w 5001"/>
                <a:gd name="T5" fmla="*/ 625 h 5000"/>
                <a:gd name="T6" fmla="*/ 3656 w 5001"/>
                <a:gd name="T7" fmla="*/ 969 h 5000"/>
                <a:gd name="T8" fmla="*/ 3062 w 5001"/>
                <a:gd name="T9" fmla="*/ 219 h 5000"/>
                <a:gd name="T10" fmla="*/ 2844 w 5001"/>
                <a:gd name="T11" fmla="*/ 94 h 5000"/>
                <a:gd name="T12" fmla="*/ 2125 w 5001"/>
                <a:gd name="T13" fmla="*/ 0 h 5000"/>
                <a:gd name="T14" fmla="*/ 2031 w 5001"/>
                <a:gd name="T15" fmla="*/ 0 h 5000"/>
                <a:gd name="T16" fmla="*/ 1000 w 5001"/>
                <a:gd name="T17" fmla="*/ 188 h 5000"/>
                <a:gd name="T18" fmla="*/ 781 w 5001"/>
                <a:gd name="T19" fmla="*/ 313 h 5000"/>
                <a:gd name="T20" fmla="*/ 94 w 5001"/>
                <a:gd name="T21" fmla="*/ 1313 h 5000"/>
                <a:gd name="T22" fmla="*/ 187 w 5001"/>
                <a:gd name="T23" fmla="*/ 1750 h 5000"/>
                <a:gd name="T24" fmla="*/ 375 w 5001"/>
                <a:gd name="T25" fmla="*/ 1813 h 5000"/>
                <a:gd name="T26" fmla="*/ 625 w 5001"/>
                <a:gd name="T27" fmla="*/ 1688 h 5000"/>
                <a:gd name="T28" fmla="*/ 1250 w 5001"/>
                <a:gd name="T29" fmla="*/ 781 h 5000"/>
                <a:gd name="T30" fmla="*/ 1719 w 5001"/>
                <a:gd name="T31" fmla="*/ 719 h 5000"/>
                <a:gd name="T32" fmla="*/ 1594 w 5001"/>
                <a:gd name="T33" fmla="*/ 2219 h 5000"/>
                <a:gd name="T34" fmla="*/ 1625 w 5001"/>
                <a:gd name="T35" fmla="*/ 2250 h 5000"/>
                <a:gd name="T36" fmla="*/ 2156 w 5001"/>
                <a:gd name="T37" fmla="*/ 2688 h 5000"/>
                <a:gd name="T38" fmla="*/ 2156 w 5001"/>
                <a:gd name="T39" fmla="*/ 2688 h 5000"/>
                <a:gd name="T40" fmla="*/ 3094 w 5001"/>
                <a:gd name="T41" fmla="*/ 3125 h 5000"/>
                <a:gd name="T42" fmla="*/ 3375 w 5001"/>
                <a:gd name="T43" fmla="*/ 4718 h 5000"/>
                <a:gd name="T44" fmla="*/ 3687 w 5001"/>
                <a:gd name="T45" fmla="*/ 4999 h 5000"/>
                <a:gd name="T46" fmla="*/ 3750 w 5001"/>
                <a:gd name="T47" fmla="*/ 4999 h 5000"/>
                <a:gd name="T48" fmla="*/ 4000 w 5001"/>
                <a:gd name="T49" fmla="*/ 4624 h 5000"/>
                <a:gd name="T50" fmla="*/ 3687 w 5001"/>
                <a:gd name="T51" fmla="*/ 2844 h 5000"/>
                <a:gd name="T52" fmla="*/ 3531 w 5001"/>
                <a:gd name="T53" fmla="*/ 2625 h 5000"/>
                <a:gd name="T54" fmla="*/ 2812 w 5001"/>
                <a:gd name="T55" fmla="*/ 2281 h 5000"/>
                <a:gd name="T56" fmla="*/ 2906 w 5001"/>
                <a:gd name="T57" fmla="*/ 1063 h 5000"/>
                <a:gd name="T58" fmla="*/ 3312 w 5001"/>
                <a:gd name="T59" fmla="*/ 1563 h 5000"/>
                <a:gd name="T60" fmla="*/ 3687 w 5001"/>
                <a:gd name="T61" fmla="*/ 1656 h 5000"/>
                <a:gd name="T62" fmla="*/ 4750 w 5001"/>
                <a:gd name="T63" fmla="*/ 1219 h 5000"/>
                <a:gd name="T64" fmla="*/ 4937 w 5001"/>
                <a:gd name="T65" fmla="*/ 781 h 5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01" h="5000">
                  <a:moveTo>
                    <a:pt x="4937" y="781"/>
                  </a:moveTo>
                  <a:lnTo>
                    <a:pt x="4937" y="781"/>
                  </a:lnTo>
                  <a:cubicBezTo>
                    <a:pt x="4844" y="625"/>
                    <a:pt x="4656" y="531"/>
                    <a:pt x="4500" y="625"/>
                  </a:cubicBezTo>
                  <a:cubicBezTo>
                    <a:pt x="3656" y="969"/>
                    <a:pt x="3656" y="969"/>
                    <a:pt x="3656" y="969"/>
                  </a:cubicBezTo>
                  <a:cubicBezTo>
                    <a:pt x="3062" y="219"/>
                    <a:pt x="3062" y="219"/>
                    <a:pt x="3062" y="219"/>
                  </a:cubicBezTo>
                  <a:cubicBezTo>
                    <a:pt x="3000" y="156"/>
                    <a:pt x="2937" y="125"/>
                    <a:pt x="2844" y="94"/>
                  </a:cubicBezTo>
                  <a:cubicBezTo>
                    <a:pt x="2125" y="0"/>
                    <a:pt x="2125" y="0"/>
                    <a:pt x="2125" y="0"/>
                  </a:cubicBezTo>
                  <a:cubicBezTo>
                    <a:pt x="2094" y="0"/>
                    <a:pt x="2062" y="0"/>
                    <a:pt x="2031" y="0"/>
                  </a:cubicBezTo>
                  <a:cubicBezTo>
                    <a:pt x="1000" y="188"/>
                    <a:pt x="1000" y="188"/>
                    <a:pt x="1000" y="188"/>
                  </a:cubicBezTo>
                  <a:cubicBezTo>
                    <a:pt x="906" y="188"/>
                    <a:pt x="844" y="250"/>
                    <a:pt x="781" y="313"/>
                  </a:cubicBezTo>
                  <a:cubicBezTo>
                    <a:pt x="94" y="1313"/>
                    <a:pt x="94" y="1313"/>
                    <a:pt x="94" y="1313"/>
                  </a:cubicBezTo>
                  <a:cubicBezTo>
                    <a:pt x="0" y="1438"/>
                    <a:pt x="31" y="1656"/>
                    <a:pt x="187" y="1750"/>
                  </a:cubicBezTo>
                  <a:cubicBezTo>
                    <a:pt x="219" y="1781"/>
                    <a:pt x="312" y="1813"/>
                    <a:pt x="375" y="1813"/>
                  </a:cubicBezTo>
                  <a:cubicBezTo>
                    <a:pt x="469" y="1813"/>
                    <a:pt x="562" y="1750"/>
                    <a:pt x="625" y="1688"/>
                  </a:cubicBezTo>
                  <a:cubicBezTo>
                    <a:pt x="1250" y="781"/>
                    <a:pt x="1250" y="781"/>
                    <a:pt x="1250" y="781"/>
                  </a:cubicBezTo>
                  <a:cubicBezTo>
                    <a:pt x="1719" y="719"/>
                    <a:pt x="1719" y="719"/>
                    <a:pt x="1719" y="719"/>
                  </a:cubicBezTo>
                  <a:cubicBezTo>
                    <a:pt x="1594" y="2219"/>
                    <a:pt x="1594" y="2219"/>
                    <a:pt x="1594" y="2219"/>
                  </a:cubicBezTo>
                  <a:cubicBezTo>
                    <a:pt x="1594" y="2219"/>
                    <a:pt x="1594" y="2250"/>
                    <a:pt x="1625" y="2250"/>
                  </a:cubicBezTo>
                  <a:cubicBezTo>
                    <a:pt x="1625" y="2312"/>
                    <a:pt x="1719" y="2500"/>
                    <a:pt x="2156" y="2688"/>
                  </a:cubicBezTo>
                  <a:lnTo>
                    <a:pt x="2156" y="2688"/>
                  </a:lnTo>
                  <a:cubicBezTo>
                    <a:pt x="2687" y="2969"/>
                    <a:pt x="3094" y="3125"/>
                    <a:pt x="3094" y="3125"/>
                  </a:cubicBezTo>
                  <a:cubicBezTo>
                    <a:pt x="3375" y="4718"/>
                    <a:pt x="3375" y="4718"/>
                    <a:pt x="3375" y="4718"/>
                  </a:cubicBezTo>
                  <a:cubicBezTo>
                    <a:pt x="3406" y="4874"/>
                    <a:pt x="3531" y="4999"/>
                    <a:pt x="3687" y="4999"/>
                  </a:cubicBezTo>
                  <a:cubicBezTo>
                    <a:pt x="3719" y="4999"/>
                    <a:pt x="3719" y="4999"/>
                    <a:pt x="3750" y="4999"/>
                  </a:cubicBezTo>
                  <a:cubicBezTo>
                    <a:pt x="3906" y="4968"/>
                    <a:pt x="4031" y="4780"/>
                    <a:pt x="4000" y="4624"/>
                  </a:cubicBezTo>
                  <a:cubicBezTo>
                    <a:pt x="3687" y="2844"/>
                    <a:pt x="3687" y="2844"/>
                    <a:pt x="3687" y="2844"/>
                  </a:cubicBezTo>
                  <a:cubicBezTo>
                    <a:pt x="3687" y="2750"/>
                    <a:pt x="3625" y="2656"/>
                    <a:pt x="3531" y="2625"/>
                  </a:cubicBezTo>
                  <a:cubicBezTo>
                    <a:pt x="2812" y="2281"/>
                    <a:pt x="2812" y="2281"/>
                    <a:pt x="2812" y="2281"/>
                  </a:cubicBezTo>
                  <a:cubicBezTo>
                    <a:pt x="2906" y="1063"/>
                    <a:pt x="2906" y="1063"/>
                    <a:pt x="2906" y="1063"/>
                  </a:cubicBezTo>
                  <a:cubicBezTo>
                    <a:pt x="3312" y="1563"/>
                    <a:pt x="3312" y="1563"/>
                    <a:pt x="3312" y="1563"/>
                  </a:cubicBezTo>
                  <a:cubicBezTo>
                    <a:pt x="3406" y="1688"/>
                    <a:pt x="3562" y="1719"/>
                    <a:pt x="3687" y="1656"/>
                  </a:cubicBezTo>
                  <a:cubicBezTo>
                    <a:pt x="4750" y="1219"/>
                    <a:pt x="4750" y="1219"/>
                    <a:pt x="4750" y="1219"/>
                  </a:cubicBezTo>
                  <a:cubicBezTo>
                    <a:pt x="4937" y="1125"/>
                    <a:pt x="5000" y="937"/>
                    <a:pt x="4937" y="781"/>
                  </a:cubicBezTo>
                </a:path>
              </a:pathLst>
            </a:cu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786" name="Freeform 785"/>
            <p:cNvSpPr>
              <a:spLocks noChangeArrowheads="1"/>
            </p:cNvSpPr>
            <p:nvPr/>
          </p:nvSpPr>
          <p:spPr bwMode="auto">
            <a:xfrm>
              <a:off x="3290381" y="2650207"/>
              <a:ext cx="155388" cy="156410"/>
            </a:xfrm>
            <a:custGeom>
              <a:avLst/>
              <a:gdLst>
                <a:gd name="T0" fmla="*/ 687 w 1376"/>
                <a:gd name="T1" fmla="*/ 1375 h 1376"/>
                <a:gd name="T2" fmla="*/ 687 w 1376"/>
                <a:gd name="T3" fmla="*/ 1375 h 1376"/>
                <a:gd name="T4" fmla="*/ 1375 w 1376"/>
                <a:gd name="T5" fmla="*/ 688 h 1376"/>
                <a:gd name="T6" fmla="*/ 687 w 1376"/>
                <a:gd name="T7" fmla="*/ 0 h 1376"/>
                <a:gd name="T8" fmla="*/ 0 w 1376"/>
                <a:gd name="T9" fmla="*/ 688 h 1376"/>
                <a:gd name="T10" fmla="*/ 687 w 1376"/>
                <a:gd name="T11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6" h="1376">
                  <a:moveTo>
                    <a:pt x="687" y="1375"/>
                  </a:moveTo>
                  <a:lnTo>
                    <a:pt x="687" y="1375"/>
                  </a:lnTo>
                  <a:cubicBezTo>
                    <a:pt x="1093" y="1375"/>
                    <a:pt x="1375" y="1063"/>
                    <a:pt x="1375" y="688"/>
                  </a:cubicBezTo>
                  <a:cubicBezTo>
                    <a:pt x="1375" y="313"/>
                    <a:pt x="1093" y="0"/>
                    <a:pt x="687" y="0"/>
                  </a:cubicBezTo>
                  <a:cubicBezTo>
                    <a:pt x="312" y="0"/>
                    <a:pt x="0" y="313"/>
                    <a:pt x="0" y="688"/>
                  </a:cubicBezTo>
                  <a:cubicBezTo>
                    <a:pt x="0" y="1063"/>
                    <a:pt x="312" y="1375"/>
                    <a:pt x="687" y="1375"/>
                  </a:cubicBezTo>
                </a:path>
              </a:pathLst>
            </a:cu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 fontScale="40000" lnSpcReduction="20000"/>
            </a:bodyPr>
            <a:lstStyle/>
            <a:p>
              <a:endParaRPr lang="en-US"/>
            </a:p>
          </p:txBody>
        </p:sp>
      </p:grpSp>
      <p:grpSp>
        <p:nvGrpSpPr>
          <p:cNvPr id="831" name="Group 830"/>
          <p:cNvGrpSpPr/>
          <p:nvPr/>
        </p:nvGrpSpPr>
        <p:grpSpPr>
          <a:xfrm>
            <a:off x="3535331" y="36291"/>
            <a:ext cx="747985" cy="926774"/>
            <a:chOff x="4814122" y="1722281"/>
            <a:chExt cx="901148" cy="1109252"/>
          </a:xfrm>
        </p:grpSpPr>
        <p:sp>
          <p:nvSpPr>
            <p:cNvPr id="832" name="Teardrop 831"/>
            <p:cNvSpPr/>
            <p:nvPr/>
          </p:nvSpPr>
          <p:spPr>
            <a:xfrm rot="8100000">
              <a:off x="4814122" y="1740957"/>
              <a:ext cx="898910" cy="898910"/>
            </a:xfrm>
            <a:prstGeom prst="teardrop">
              <a:avLst>
                <a:gd name="adj" fmla="val 126446"/>
              </a:avLst>
            </a:prstGeom>
            <a:solidFill>
              <a:schemeClr val="tx1">
                <a:alpha val="73000"/>
              </a:schemeClr>
            </a:solidFill>
            <a:ln>
              <a:solidFill>
                <a:schemeClr val="bg1">
                  <a:lumMod val="50000"/>
                  <a:lumOff val="50000"/>
                </a:schemeClr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833" name="TextBox 832"/>
            <p:cNvSpPr txBox="1"/>
            <p:nvPr/>
          </p:nvSpPr>
          <p:spPr>
            <a:xfrm>
              <a:off x="4925485" y="2000537"/>
              <a:ext cx="789785" cy="830996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r>
                <a:rPr lang="en-US" sz="1000" dirty="0" smtClean="0">
                  <a:solidFill>
                    <a:schemeClr val="tx2">
                      <a:lumMod val="25000"/>
                    </a:schemeClr>
                  </a:solidFill>
                </a:rPr>
                <a:t>Train Less Learners</a:t>
              </a:r>
              <a:endParaRPr lang="en-US" sz="1000" dirty="0">
                <a:solidFill>
                  <a:schemeClr val="tx2">
                    <a:lumMod val="25000"/>
                  </a:schemeClr>
                </a:solidFill>
              </a:endParaRPr>
            </a:p>
          </p:txBody>
        </p:sp>
        <p:sp>
          <p:nvSpPr>
            <p:cNvPr id="834" name="TextBox 833"/>
            <p:cNvSpPr txBox="1"/>
            <p:nvPr/>
          </p:nvSpPr>
          <p:spPr>
            <a:xfrm>
              <a:off x="5092303" y="1722281"/>
              <a:ext cx="401072" cy="553998"/>
            </a:xfrm>
            <a:prstGeom prst="rect">
              <a:avLst/>
            </a:prstGeom>
            <a:noFill/>
          </p:spPr>
          <p:txBody>
            <a:bodyPr wrap="none" rtlCol="0">
              <a:normAutofit lnSpcReduction="10000"/>
            </a:bodyPr>
            <a:lstStyle/>
            <a:p>
              <a:r>
                <a:rPr lang="en-US" sz="2500" b="1" dirty="0">
                  <a:solidFill>
                    <a:schemeClr val="accent6"/>
                  </a:solidFill>
                </a:rPr>
                <a:t>2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222892" y="3474173"/>
            <a:ext cx="886552" cy="348396"/>
            <a:chOff x="5222892" y="3474173"/>
            <a:chExt cx="886552" cy="348396"/>
          </a:xfrm>
        </p:grpSpPr>
        <p:sp>
          <p:nvSpPr>
            <p:cNvPr id="817" name="Freeform 816"/>
            <p:cNvSpPr>
              <a:spLocks noChangeArrowheads="1"/>
            </p:cNvSpPr>
            <p:nvPr/>
          </p:nvSpPr>
          <p:spPr bwMode="auto">
            <a:xfrm>
              <a:off x="5222892" y="3474173"/>
              <a:ext cx="886551" cy="240515"/>
            </a:xfrm>
            <a:custGeom>
              <a:avLst/>
              <a:gdLst>
                <a:gd name="T0" fmla="*/ 6437 w 12875"/>
                <a:gd name="T1" fmla="*/ 3468 h 3469"/>
                <a:gd name="T2" fmla="*/ 0 w 12875"/>
                <a:gd name="T3" fmla="*/ 1719 h 3469"/>
                <a:gd name="T4" fmla="*/ 6437 w 12875"/>
                <a:gd name="T5" fmla="*/ 0 h 3469"/>
                <a:gd name="T6" fmla="*/ 12874 w 12875"/>
                <a:gd name="T7" fmla="*/ 1719 h 3469"/>
                <a:gd name="T8" fmla="*/ 6437 w 12875"/>
                <a:gd name="T9" fmla="*/ 3468 h 3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75" h="3469">
                  <a:moveTo>
                    <a:pt x="6437" y="3468"/>
                  </a:moveTo>
                  <a:lnTo>
                    <a:pt x="0" y="1719"/>
                  </a:lnTo>
                  <a:lnTo>
                    <a:pt x="6437" y="0"/>
                  </a:lnTo>
                  <a:lnTo>
                    <a:pt x="12874" y="1719"/>
                  </a:lnTo>
                  <a:lnTo>
                    <a:pt x="6437" y="3468"/>
                  </a:lnTo>
                </a:path>
              </a:pathLst>
            </a:custGeom>
            <a:gradFill>
              <a:gsLst>
                <a:gs pos="0">
                  <a:schemeClr val="accent5">
                    <a:lumMod val="0"/>
                    <a:lumOff val="100000"/>
                  </a:schemeClr>
                </a:gs>
                <a:gs pos="75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818" name="Freeform 817"/>
            <p:cNvSpPr>
              <a:spLocks noChangeArrowheads="1"/>
            </p:cNvSpPr>
            <p:nvPr/>
          </p:nvSpPr>
          <p:spPr bwMode="auto">
            <a:xfrm>
              <a:off x="5666168" y="3593056"/>
              <a:ext cx="443276" cy="229513"/>
            </a:xfrm>
            <a:custGeom>
              <a:avLst/>
              <a:gdLst>
                <a:gd name="T0" fmla="*/ 0 w 6438"/>
                <a:gd name="T1" fmla="*/ 1749 h 3312"/>
                <a:gd name="T2" fmla="*/ 6437 w 6438"/>
                <a:gd name="T3" fmla="*/ 0 h 3312"/>
                <a:gd name="T4" fmla="*/ 6437 w 6438"/>
                <a:gd name="T5" fmla="*/ 1561 h 3312"/>
                <a:gd name="T6" fmla="*/ 0 w 6438"/>
                <a:gd name="T7" fmla="*/ 3311 h 3312"/>
                <a:gd name="T8" fmla="*/ 0 w 6438"/>
                <a:gd name="T9" fmla="*/ 1749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1749"/>
                  </a:moveTo>
                  <a:lnTo>
                    <a:pt x="6437" y="0"/>
                  </a:lnTo>
                  <a:lnTo>
                    <a:pt x="6437" y="1561"/>
                  </a:lnTo>
                  <a:lnTo>
                    <a:pt x="0" y="3311"/>
                  </a:lnTo>
                  <a:lnTo>
                    <a:pt x="0" y="1749"/>
                  </a:lnTo>
                </a:path>
              </a:pathLst>
            </a:custGeom>
            <a:gradFill>
              <a:gsLst>
                <a:gs pos="77000">
                  <a:schemeClr val="accent5">
                    <a:lumMod val="0"/>
                    <a:lumOff val="100000"/>
                  </a:schemeClr>
                </a:gs>
                <a:gs pos="28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819" name="Freeform 818"/>
            <p:cNvSpPr>
              <a:spLocks noChangeArrowheads="1"/>
            </p:cNvSpPr>
            <p:nvPr/>
          </p:nvSpPr>
          <p:spPr bwMode="auto">
            <a:xfrm>
              <a:off x="5222892" y="3593056"/>
              <a:ext cx="443276" cy="229513"/>
            </a:xfrm>
            <a:custGeom>
              <a:avLst/>
              <a:gdLst>
                <a:gd name="T0" fmla="*/ 0 w 6438"/>
                <a:gd name="T1" fmla="*/ 0 h 3312"/>
                <a:gd name="T2" fmla="*/ 6437 w 6438"/>
                <a:gd name="T3" fmla="*/ 1749 h 3312"/>
                <a:gd name="T4" fmla="*/ 6437 w 6438"/>
                <a:gd name="T5" fmla="*/ 3311 h 3312"/>
                <a:gd name="T6" fmla="*/ 0 w 6438"/>
                <a:gd name="T7" fmla="*/ 1561 h 3312"/>
                <a:gd name="T8" fmla="*/ 0 w 6438"/>
                <a:gd name="T9" fmla="*/ 0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0"/>
                  </a:moveTo>
                  <a:lnTo>
                    <a:pt x="6437" y="1749"/>
                  </a:lnTo>
                  <a:lnTo>
                    <a:pt x="6437" y="3311"/>
                  </a:lnTo>
                  <a:lnTo>
                    <a:pt x="0" y="1561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62000"/>
                    <a:lumOff val="38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563607" y="3274066"/>
            <a:ext cx="886551" cy="348395"/>
            <a:chOff x="5563606" y="3274065"/>
            <a:chExt cx="886551" cy="348395"/>
          </a:xfrm>
        </p:grpSpPr>
        <p:sp>
          <p:nvSpPr>
            <p:cNvPr id="820" name="Freeform 819"/>
            <p:cNvSpPr>
              <a:spLocks noChangeArrowheads="1"/>
            </p:cNvSpPr>
            <p:nvPr/>
          </p:nvSpPr>
          <p:spPr bwMode="auto">
            <a:xfrm>
              <a:off x="5563606" y="3274065"/>
              <a:ext cx="886551" cy="240515"/>
            </a:xfrm>
            <a:custGeom>
              <a:avLst/>
              <a:gdLst>
                <a:gd name="T0" fmla="*/ 6437 w 12875"/>
                <a:gd name="T1" fmla="*/ 3468 h 3469"/>
                <a:gd name="T2" fmla="*/ 0 w 12875"/>
                <a:gd name="T3" fmla="*/ 1719 h 3469"/>
                <a:gd name="T4" fmla="*/ 6437 w 12875"/>
                <a:gd name="T5" fmla="*/ 0 h 3469"/>
                <a:gd name="T6" fmla="*/ 12874 w 12875"/>
                <a:gd name="T7" fmla="*/ 1719 h 3469"/>
                <a:gd name="T8" fmla="*/ 6437 w 12875"/>
                <a:gd name="T9" fmla="*/ 3468 h 3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75" h="3469">
                  <a:moveTo>
                    <a:pt x="6437" y="3468"/>
                  </a:moveTo>
                  <a:lnTo>
                    <a:pt x="0" y="1719"/>
                  </a:lnTo>
                  <a:lnTo>
                    <a:pt x="6437" y="0"/>
                  </a:lnTo>
                  <a:lnTo>
                    <a:pt x="12874" y="1719"/>
                  </a:lnTo>
                  <a:lnTo>
                    <a:pt x="6437" y="3468"/>
                  </a:lnTo>
                </a:path>
              </a:pathLst>
            </a:custGeom>
            <a:gradFill>
              <a:gsLst>
                <a:gs pos="0">
                  <a:schemeClr val="accent5">
                    <a:lumMod val="0"/>
                    <a:lumOff val="100000"/>
                  </a:schemeClr>
                </a:gs>
                <a:gs pos="75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821" name="Freeform 820"/>
            <p:cNvSpPr>
              <a:spLocks noChangeArrowheads="1"/>
            </p:cNvSpPr>
            <p:nvPr/>
          </p:nvSpPr>
          <p:spPr bwMode="auto">
            <a:xfrm>
              <a:off x="6006881" y="3392947"/>
              <a:ext cx="443276" cy="229513"/>
            </a:xfrm>
            <a:custGeom>
              <a:avLst/>
              <a:gdLst>
                <a:gd name="T0" fmla="*/ 0 w 6438"/>
                <a:gd name="T1" fmla="*/ 1749 h 3312"/>
                <a:gd name="T2" fmla="*/ 6437 w 6438"/>
                <a:gd name="T3" fmla="*/ 0 h 3312"/>
                <a:gd name="T4" fmla="*/ 6437 w 6438"/>
                <a:gd name="T5" fmla="*/ 1561 h 3312"/>
                <a:gd name="T6" fmla="*/ 0 w 6438"/>
                <a:gd name="T7" fmla="*/ 3311 h 3312"/>
                <a:gd name="T8" fmla="*/ 0 w 6438"/>
                <a:gd name="T9" fmla="*/ 1749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1749"/>
                  </a:moveTo>
                  <a:lnTo>
                    <a:pt x="6437" y="0"/>
                  </a:lnTo>
                  <a:lnTo>
                    <a:pt x="6437" y="1561"/>
                  </a:lnTo>
                  <a:lnTo>
                    <a:pt x="0" y="3311"/>
                  </a:lnTo>
                  <a:lnTo>
                    <a:pt x="0" y="1749"/>
                  </a:lnTo>
                </a:path>
              </a:pathLst>
            </a:custGeom>
            <a:gradFill>
              <a:gsLst>
                <a:gs pos="77000">
                  <a:schemeClr val="accent5">
                    <a:lumMod val="0"/>
                    <a:lumOff val="100000"/>
                  </a:schemeClr>
                </a:gs>
                <a:gs pos="28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822" name="Freeform 821"/>
            <p:cNvSpPr>
              <a:spLocks noChangeArrowheads="1"/>
            </p:cNvSpPr>
            <p:nvPr/>
          </p:nvSpPr>
          <p:spPr bwMode="auto">
            <a:xfrm>
              <a:off x="5563606" y="3392947"/>
              <a:ext cx="443276" cy="229513"/>
            </a:xfrm>
            <a:custGeom>
              <a:avLst/>
              <a:gdLst>
                <a:gd name="T0" fmla="*/ 0 w 6438"/>
                <a:gd name="T1" fmla="*/ 0 h 3312"/>
                <a:gd name="T2" fmla="*/ 6437 w 6438"/>
                <a:gd name="T3" fmla="*/ 1749 h 3312"/>
                <a:gd name="T4" fmla="*/ 6437 w 6438"/>
                <a:gd name="T5" fmla="*/ 3311 h 3312"/>
                <a:gd name="T6" fmla="*/ 0 w 6438"/>
                <a:gd name="T7" fmla="*/ 1561 h 3312"/>
                <a:gd name="T8" fmla="*/ 0 w 6438"/>
                <a:gd name="T9" fmla="*/ 0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0"/>
                  </a:moveTo>
                  <a:lnTo>
                    <a:pt x="6437" y="1749"/>
                  </a:lnTo>
                  <a:lnTo>
                    <a:pt x="6437" y="3311"/>
                  </a:lnTo>
                  <a:lnTo>
                    <a:pt x="0" y="1561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62000"/>
                    <a:lumOff val="38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373592" y="2650208"/>
            <a:ext cx="582208" cy="753476"/>
            <a:chOff x="6482392" y="3172024"/>
            <a:chExt cx="701426" cy="901833"/>
          </a:xfrm>
        </p:grpSpPr>
        <p:sp>
          <p:nvSpPr>
            <p:cNvPr id="823" name="Freeform 822"/>
            <p:cNvSpPr>
              <a:spLocks noChangeArrowheads="1"/>
            </p:cNvSpPr>
            <p:nvPr/>
          </p:nvSpPr>
          <p:spPr bwMode="auto">
            <a:xfrm>
              <a:off x="6482392" y="3707843"/>
              <a:ext cx="301811" cy="366014"/>
            </a:xfrm>
            <a:custGeom>
              <a:avLst/>
              <a:gdLst>
                <a:gd name="T0" fmla="*/ 1656 w 2219"/>
                <a:gd name="T1" fmla="*/ 0 h 2688"/>
                <a:gd name="T2" fmla="*/ 1656 w 2219"/>
                <a:gd name="T3" fmla="*/ 0 h 2688"/>
                <a:gd name="T4" fmla="*/ 1281 w 2219"/>
                <a:gd name="T5" fmla="*/ 1344 h 2688"/>
                <a:gd name="T6" fmla="*/ 187 w 2219"/>
                <a:gd name="T7" fmla="*/ 2093 h 2688"/>
                <a:gd name="T8" fmla="*/ 125 w 2219"/>
                <a:gd name="T9" fmla="*/ 2531 h 2688"/>
                <a:gd name="T10" fmla="*/ 375 w 2219"/>
                <a:gd name="T11" fmla="*/ 2687 h 2688"/>
                <a:gd name="T12" fmla="*/ 562 w 2219"/>
                <a:gd name="T13" fmla="*/ 2625 h 2688"/>
                <a:gd name="T14" fmla="*/ 1750 w 2219"/>
                <a:gd name="T15" fmla="*/ 1813 h 2688"/>
                <a:gd name="T16" fmla="*/ 1875 w 2219"/>
                <a:gd name="T17" fmla="*/ 1626 h 2688"/>
                <a:gd name="T18" fmla="*/ 2218 w 2219"/>
                <a:gd name="T19" fmla="*/ 438 h 2688"/>
                <a:gd name="T20" fmla="*/ 2187 w 2219"/>
                <a:gd name="T21" fmla="*/ 438 h 2688"/>
                <a:gd name="T22" fmla="*/ 1656 w 2219"/>
                <a:gd name="T23" fmla="*/ 0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19" h="2688">
                  <a:moveTo>
                    <a:pt x="1656" y="0"/>
                  </a:moveTo>
                  <a:lnTo>
                    <a:pt x="1656" y="0"/>
                  </a:lnTo>
                  <a:cubicBezTo>
                    <a:pt x="1281" y="1344"/>
                    <a:pt x="1281" y="1344"/>
                    <a:pt x="1281" y="1344"/>
                  </a:cubicBezTo>
                  <a:cubicBezTo>
                    <a:pt x="187" y="2093"/>
                    <a:pt x="187" y="2093"/>
                    <a:pt x="187" y="2093"/>
                  </a:cubicBezTo>
                  <a:cubicBezTo>
                    <a:pt x="31" y="2187"/>
                    <a:pt x="0" y="2375"/>
                    <a:pt x="125" y="2531"/>
                  </a:cubicBezTo>
                  <a:cubicBezTo>
                    <a:pt x="187" y="2625"/>
                    <a:pt x="281" y="2687"/>
                    <a:pt x="375" y="2687"/>
                  </a:cubicBezTo>
                  <a:cubicBezTo>
                    <a:pt x="437" y="2687"/>
                    <a:pt x="500" y="2656"/>
                    <a:pt x="562" y="2625"/>
                  </a:cubicBezTo>
                  <a:cubicBezTo>
                    <a:pt x="1750" y="1813"/>
                    <a:pt x="1750" y="1813"/>
                    <a:pt x="1750" y="1813"/>
                  </a:cubicBezTo>
                  <a:cubicBezTo>
                    <a:pt x="1812" y="1751"/>
                    <a:pt x="1843" y="1688"/>
                    <a:pt x="1875" y="1626"/>
                  </a:cubicBezTo>
                  <a:cubicBezTo>
                    <a:pt x="2218" y="438"/>
                    <a:pt x="2218" y="438"/>
                    <a:pt x="2218" y="438"/>
                  </a:cubicBezTo>
                  <a:cubicBezTo>
                    <a:pt x="2187" y="438"/>
                    <a:pt x="2187" y="438"/>
                    <a:pt x="2187" y="438"/>
                  </a:cubicBezTo>
                  <a:cubicBezTo>
                    <a:pt x="1781" y="219"/>
                    <a:pt x="1687" y="63"/>
                    <a:pt x="1656" y="0"/>
                  </a:cubicBezTo>
                </a:path>
              </a:pathLst>
            </a:cu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824" name="Freeform 823"/>
            <p:cNvSpPr>
              <a:spLocks noChangeArrowheads="1"/>
            </p:cNvSpPr>
            <p:nvPr/>
          </p:nvSpPr>
          <p:spPr bwMode="auto">
            <a:xfrm>
              <a:off x="6503393" y="3376032"/>
              <a:ext cx="680425" cy="680425"/>
            </a:xfrm>
            <a:custGeom>
              <a:avLst/>
              <a:gdLst>
                <a:gd name="T0" fmla="*/ 4937 w 5001"/>
                <a:gd name="T1" fmla="*/ 781 h 5000"/>
                <a:gd name="T2" fmla="*/ 4937 w 5001"/>
                <a:gd name="T3" fmla="*/ 781 h 5000"/>
                <a:gd name="T4" fmla="*/ 4500 w 5001"/>
                <a:gd name="T5" fmla="*/ 625 h 5000"/>
                <a:gd name="T6" fmla="*/ 3656 w 5001"/>
                <a:gd name="T7" fmla="*/ 969 h 5000"/>
                <a:gd name="T8" fmla="*/ 3062 w 5001"/>
                <a:gd name="T9" fmla="*/ 219 h 5000"/>
                <a:gd name="T10" fmla="*/ 2844 w 5001"/>
                <a:gd name="T11" fmla="*/ 94 h 5000"/>
                <a:gd name="T12" fmla="*/ 2125 w 5001"/>
                <a:gd name="T13" fmla="*/ 0 h 5000"/>
                <a:gd name="T14" fmla="*/ 2031 w 5001"/>
                <a:gd name="T15" fmla="*/ 0 h 5000"/>
                <a:gd name="T16" fmla="*/ 1000 w 5001"/>
                <a:gd name="T17" fmla="*/ 188 h 5000"/>
                <a:gd name="T18" fmla="*/ 781 w 5001"/>
                <a:gd name="T19" fmla="*/ 313 h 5000"/>
                <a:gd name="T20" fmla="*/ 94 w 5001"/>
                <a:gd name="T21" fmla="*/ 1313 h 5000"/>
                <a:gd name="T22" fmla="*/ 187 w 5001"/>
                <a:gd name="T23" fmla="*/ 1750 h 5000"/>
                <a:gd name="T24" fmla="*/ 375 w 5001"/>
                <a:gd name="T25" fmla="*/ 1813 h 5000"/>
                <a:gd name="T26" fmla="*/ 625 w 5001"/>
                <a:gd name="T27" fmla="*/ 1688 h 5000"/>
                <a:gd name="T28" fmla="*/ 1250 w 5001"/>
                <a:gd name="T29" fmla="*/ 781 h 5000"/>
                <a:gd name="T30" fmla="*/ 1719 w 5001"/>
                <a:gd name="T31" fmla="*/ 719 h 5000"/>
                <a:gd name="T32" fmla="*/ 1594 w 5001"/>
                <a:gd name="T33" fmla="*/ 2219 h 5000"/>
                <a:gd name="T34" fmla="*/ 1625 w 5001"/>
                <a:gd name="T35" fmla="*/ 2250 h 5000"/>
                <a:gd name="T36" fmla="*/ 2156 w 5001"/>
                <a:gd name="T37" fmla="*/ 2688 h 5000"/>
                <a:gd name="T38" fmla="*/ 2156 w 5001"/>
                <a:gd name="T39" fmla="*/ 2688 h 5000"/>
                <a:gd name="T40" fmla="*/ 3094 w 5001"/>
                <a:gd name="T41" fmla="*/ 3125 h 5000"/>
                <a:gd name="T42" fmla="*/ 3375 w 5001"/>
                <a:gd name="T43" fmla="*/ 4718 h 5000"/>
                <a:gd name="T44" fmla="*/ 3687 w 5001"/>
                <a:gd name="T45" fmla="*/ 4999 h 5000"/>
                <a:gd name="T46" fmla="*/ 3750 w 5001"/>
                <a:gd name="T47" fmla="*/ 4999 h 5000"/>
                <a:gd name="T48" fmla="*/ 4000 w 5001"/>
                <a:gd name="T49" fmla="*/ 4624 h 5000"/>
                <a:gd name="T50" fmla="*/ 3687 w 5001"/>
                <a:gd name="T51" fmla="*/ 2844 h 5000"/>
                <a:gd name="T52" fmla="*/ 3531 w 5001"/>
                <a:gd name="T53" fmla="*/ 2625 h 5000"/>
                <a:gd name="T54" fmla="*/ 2812 w 5001"/>
                <a:gd name="T55" fmla="*/ 2281 h 5000"/>
                <a:gd name="T56" fmla="*/ 2906 w 5001"/>
                <a:gd name="T57" fmla="*/ 1063 h 5000"/>
                <a:gd name="T58" fmla="*/ 3312 w 5001"/>
                <a:gd name="T59" fmla="*/ 1563 h 5000"/>
                <a:gd name="T60" fmla="*/ 3687 w 5001"/>
                <a:gd name="T61" fmla="*/ 1656 h 5000"/>
                <a:gd name="T62" fmla="*/ 4750 w 5001"/>
                <a:gd name="T63" fmla="*/ 1219 h 5000"/>
                <a:gd name="T64" fmla="*/ 4937 w 5001"/>
                <a:gd name="T65" fmla="*/ 781 h 5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01" h="5000">
                  <a:moveTo>
                    <a:pt x="4937" y="781"/>
                  </a:moveTo>
                  <a:lnTo>
                    <a:pt x="4937" y="781"/>
                  </a:lnTo>
                  <a:cubicBezTo>
                    <a:pt x="4844" y="625"/>
                    <a:pt x="4656" y="531"/>
                    <a:pt x="4500" y="625"/>
                  </a:cubicBezTo>
                  <a:cubicBezTo>
                    <a:pt x="3656" y="969"/>
                    <a:pt x="3656" y="969"/>
                    <a:pt x="3656" y="969"/>
                  </a:cubicBezTo>
                  <a:cubicBezTo>
                    <a:pt x="3062" y="219"/>
                    <a:pt x="3062" y="219"/>
                    <a:pt x="3062" y="219"/>
                  </a:cubicBezTo>
                  <a:cubicBezTo>
                    <a:pt x="3000" y="156"/>
                    <a:pt x="2937" y="125"/>
                    <a:pt x="2844" y="94"/>
                  </a:cubicBezTo>
                  <a:cubicBezTo>
                    <a:pt x="2125" y="0"/>
                    <a:pt x="2125" y="0"/>
                    <a:pt x="2125" y="0"/>
                  </a:cubicBezTo>
                  <a:cubicBezTo>
                    <a:pt x="2094" y="0"/>
                    <a:pt x="2062" y="0"/>
                    <a:pt x="2031" y="0"/>
                  </a:cubicBezTo>
                  <a:cubicBezTo>
                    <a:pt x="1000" y="188"/>
                    <a:pt x="1000" y="188"/>
                    <a:pt x="1000" y="188"/>
                  </a:cubicBezTo>
                  <a:cubicBezTo>
                    <a:pt x="906" y="188"/>
                    <a:pt x="844" y="250"/>
                    <a:pt x="781" y="313"/>
                  </a:cubicBezTo>
                  <a:cubicBezTo>
                    <a:pt x="94" y="1313"/>
                    <a:pt x="94" y="1313"/>
                    <a:pt x="94" y="1313"/>
                  </a:cubicBezTo>
                  <a:cubicBezTo>
                    <a:pt x="0" y="1438"/>
                    <a:pt x="31" y="1656"/>
                    <a:pt x="187" y="1750"/>
                  </a:cubicBezTo>
                  <a:cubicBezTo>
                    <a:pt x="219" y="1781"/>
                    <a:pt x="312" y="1813"/>
                    <a:pt x="375" y="1813"/>
                  </a:cubicBezTo>
                  <a:cubicBezTo>
                    <a:pt x="469" y="1813"/>
                    <a:pt x="562" y="1750"/>
                    <a:pt x="625" y="1688"/>
                  </a:cubicBezTo>
                  <a:cubicBezTo>
                    <a:pt x="1250" y="781"/>
                    <a:pt x="1250" y="781"/>
                    <a:pt x="1250" y="781"/>
                  </a:cubicBezTo>
                  <a:cubicBezTo>
                    <a:pt x="1719" y="719"/>
                    <a:pt x="1719" y="719"/>
                    <a:pt x="1719" y="719"/>
                  </a:cubicBezTo>
                  <a:cubicBezTo>
                    <a:pt x="1594" y="2219"/>
                    <a:pt x="1594" y="2219"/>
                    <a:pt x="1594" y="2219"/>
                  </a:cubicBezTo>
                  <a:cubicBezTo>
                    <a:pt x="1594" y="2219"/>
                    <a:pt x="1594" y="2250"/>
                    <a:pt x="1625" y="2250"/>
                  </a:cubicBezTo>
                  <a:cubicBezTo>
                    <a:pt x="1625" y="2312"/>
                    <a:pt x="1719" y="2500"/>
                    <a:pt x="2156" y="2688"/>
                  </a:cubicBezTo>
                  <a:lnTo>
                    <a:pt x="2156" y="2688"/>
                  </a:lnTo>
                  <a:cubicBezTo>
                    <a:pt x="2687" y="2969"/>
                    <a:pt x="3094" y="3125"/>
                    <a:pt x="3094" y="3125"/>
                  </a:cubicBezTo>
                  <a:cubicBezTo>
                    <a:pt x="3375" y="4718"/>
                    <a:pt x="3375" y="4718"/>
                    <a:pt x="3375" y="4718"/>
                  </a:cubicBezTo>
                  <a:cubicBezTo>
                    <a:pt x="3406" y="4874"/>
                    <a:pt x="3531" y="4999"/>
                    <a:pt x="3687" y="4999"/>
                  </a:cubicBezTo>
                  <a:cubicBezTo>
                    <a:pt x="3719" y="4999"/>
                    <a:pt x="3719" y="4999"/>
                    <a:pt x="3750" y="4999"/>
                  </a:cubicBezTo>
                  <a:cubicBezTo>
                    <a:pt x="3906" y="4968"/>
                    <a:pt x="4031" y="4780"/>
                    <a:pt x="4000" y="4624"/>
                  </a:cubicBezTo>
                  <a:cubicBezTo>
                    <a:pt x="3687" y="2844"/>
                    <a:pt x="3687" y="2844"/>
                    <a:pt x="3687" y="2844"/>
                  </a:cubicBezTo>
                  <a:cubicBezTo>
                    <a:pt x="3687" y="2750"/>
                    <a:pt x="3625" y="2656"/>
                    <a:pt x="3531" y="2625"/>
                  </a:cubicBezTo>
                  <a:cubicBezTo>
                    <a:pt x="2812" y="2281"/>
                    <a:pt x="2812" y="2281"/>
                    <a:pt x="2812" y="2281"/>
                  </a:cubicBezTo>
                  <a:cubicBezTo>
                    <a:pt x="2906" y="1063"/>
                    <a:pt x="2906" y="1063"/>
                    <a:pt x="2906" y="1063"/>
                  </a:cubicBezTo>
                  <a:cubicBezTo>
                    <a:pt x="3312" y="1563"/>
                    <a:pt x="3312" y="1563"/>
                    <a:pt x="3312" y="1563"/>
                  </a:cubicBezTo>
                  <a:cubicBezTo>
                    <a:pt x="3406" y="1688"/>
                    <a:pt x="3562" y="1719"/>
                    <a:pt x="3687" y="1656"/>
                  </a:cubicBezTo>
                  <a:cubicBezTo>
                    <a:pt x="4750" y="1219"/>
                    <a:pt x="4750" y="1219"/>
                    <a:pt x="4750" y="1219"/>
                  </a:cubicBezTo>
                  <a:cubicBezTo>
                    <a:pt x="4937" y="1125"/>
                    <a:pt x="5000" y="937"/>
                    <a:pt x="4937" y="781"/>
                  </a:cubicBezTo>
                </a:path>
              </a:pathLst>
            </a:cu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825" name="Freeform 824"/>
            <p:cNvSpPr>
              <a:spLocks noChangeArrowheads="1"/>
            </p:cNvSpPr>
            <p:nvPr/>
          </p:nvSpPr>
          <p:spPr bwMode="auto">
            <a:xfrm>
              <a:off x="6771603" y="3172024"/>
              <a:ext cx="187207" cy="187207"/>
            </a:xfrm>
            <a:custGeom>
              <a:avLst/>
              <a:gdLst>
                <a:gd name="T0" fmla="*/ 687 w 1376"/>
                <a:gd name="T1" fmla="*/ 1375 h 1376"/>
                <a:gd name="T2" fmla="*/ 687 w 1376"/>
                <a:gd name="T3" fmla="*/ 1375 h 1376"/>
                <a:gd name="T4" fmla="*/ 1375 w 1376"/>
                <a:gd name="T5" fmla="*/ 688 h 1376"/>
                <a:gd name="T6" fmla="*/ 687 w 1376"/>
                <a:gd name="T7" fmla="*/ 0 h 1376"/>
                <a:gd name="T8" fmla="*/ 0 w 1376"/>
                <a:gd name="T9" fmla="*/ 688 h 1376"/>
                <a:gd name="T10" fmla="*/ 687 w 1376"/>
                <a:gd name="T11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6" h="1376">
                  <a:moveTo>
                    <a:pt x="687" y="1375"/>
                  </a:moveTo>
                  <a:lnTo>
                    <a:pt x="687" y="1375"/>
                  </a:lnTo>
                  <a:cubicBezTo>
                    <a:pt x="1093" y="1375"/>
                    <a:pt x="1375" y="1063"/>
                    <a:pt x="1375" y="688"/>
                  </a:cubicBezTo>
                  <a:cubicBezTo>
                    <a:pt x="1375" y="313"/>
                    <a:pt x="1093" y="0"/>
                    <a:pt x="687" y="0"/>
                  </a:cubicBezTo>
                  <a:cubicBezTo>
                    <a:pt x="312" y="0"/>
                    <a:pt x="0" y="313"/>
                    <a:pt x="0" y="688"/>
                  </a:cubicBezTo>
                  <a:cubicBezTo>
                    <a:pt x="0" y="1063"/>
                    <a:pt x="312" y="1375"/>
                    <a:pt x="687" y="1375"/>
                  </a:cubicBezTo>
                </a:path>
              </a:pathLst>
            </a:cu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 fontScale="40000" lnSpcReduction="20000"/>
            </a:bodyPr>
            <a:lstStyle/>
            <a:p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2523813" y="1930353"/>
            <a:ext cx="435377" cy="15438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>
            <a:normAutofit/>
          </a:bodyPr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733390" y="3474173"/>
            <a:ext cx="886552" cy="348396"/>
            <a:chOff x="1733390" y="3474173"/>
            <a:chExt cx="886552" cy="348396"/>
          </a:xfrm>
        </p:grpSpPr>
        <p:sp>
          <p:nvSpPr>
            <p:cNvPr id="638" name="Freeform 637"/>
            <p:cNvSpPr>
              <a:spLocks noChangeArrowheads="1"/>
            </p:cNvSpPr>
            <p:nvPr/>
          </p:nvSpPr>
          <p:spPr bwMode="auto">
            <a:xfrm>
              <a:off x="1733390" y="3474173"/>
              <a:ext cx="886551" cy="240516"/>
            </a:xfrm>
            <a:custGeom>
              <a:avLst/>
              <a:gdLst>
                <a:gd name="T0" fmla="*/ 6437 w 12875"/>
                <a:gd name="T1" fmla="*/ 3468 h 3469"/>
                <a:gd name="T2" fmla="*/ 0 w 12875"/>
                <a:gd name="T3" fmla="*/ 1719 h 3469"/>
                <a:gd name="T4" fmla="*/ 6437 w 12875"/>
                <a:gd name="T5" fmla="*/ 0 h 3469"/>
                <a:gd name="T6" fmla="*/ 12874 w 12875"/>
                <a:gd name="T7" fmla="*/ 1719 h 3469"/>
                <a:gd name="T8" fmla="*/ 6437 w 12875"/>
                <a:gd name="T9" fmla="*/ 3468 h 3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75" h="3469">
                  <a:moveTo>
                    <a:pt x="6437" y="3468"/>
                  </a:moveTo>
                  <a:lnTo>
                    <a:pt x="0" y="1719"/>
                  </a:lnTo>
                  <a:lnTo>
                    <a:pt x="6437" y="0"/>
                  </a:lnTo>
                  <a:lnTo>
                    <a:pt x="12874" y="1719"/>
                  </a:lnTo>
                  <a:lnTo>
                    <a:pt x="6437" y="3468"/>
                  </a:lnTo>
                </a:path>
              </a:pathLst>
            </a:custGeom>
            <a:gradFill>
              <a:gsLst>
                <a:gs pos="0">
                  <a:schemeClr val="accent5">
                    <a:lumMod val="0"/>
                    <a:lumOff val="100000"/>
                  </a:schemeClr>
                </a:gs>
                <a:gs pos="75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639" name="Freeform 638"/>
            <p:cNvSpPr>
              <a:spLocks noChangeArrowheads="1"/>
            </p:cNvSpPr>
            <p:nvPr/>
          </p:nvSpPr>
          <p:spPr bwMode="auto">
            <a:xfrm>
              <a:off x="2176666" y="3593055"/>
              <a:ext cx="443276" cy="229514"/>
            </a:xfrm>
            <a:custGeom>
              <a:avLst/>
              <a:gdLst>
                <a:gd name="T0" fmla="*/ 0 w 6438"/>
                <a:gd name="T1" fmla="*/ 1749 h 3312"/>
                <a:gd name="T2" fmla="*/ 6437 w 6438"/>
                <a:gd name="T3" fmla="*/ 0 h 3312"/>
                <a:gd name="T4" fmla="*/ 6437 w 6438"/>
                <a:gd name="T5" fmla="*/ 1561 h 3312"/>
                <a:gd name="T6" fmla="*/ 0 w 6438"/>
                <a:gd name="T7" fmla="*/ 3311 h 3312"/>
                <a:gd name="T8" fmla="*/ 0 w 6438"/>
                <a:gd name="T9" fmla="*/ 1749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1749"/>
                  </a:moveTo>
                  <a:lnTo>
                    <a:pt x="6437" y="0"/>
                  </a:lnTo>
                  <a:lnTo>
                    <a:pt x="6437" y="1561"/>
                  </a:lnTo>
                  <a:lnTo>
                    <a:pt x="0" y="3311"/>
                  </a:lnTo>
                  <a:lnTo>
                    <a:pt x="0" y="1749"/>
                  </a:lnTo>
                </a:path>
              </a:pathLst>
            </a:custGeom>
            <a:gradFill>
              <a:gsLst>
                <a:gs pos="77000">
                  <a:schemeClr val="accent5">
                    <a:lumMod val="0"/>
                    <a:lumOff val="100000"/>
                  </a:schemeClr>
                </a:gs>
                <a:gs pos="28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640" name="Freeform 639"/>
            <p:cNvSpPr>
              <a:spLocks noChangeArrowheads="1"/>
            </p:cNvSpPr>
            <p:nvPr/>
          </p:nvSpPr>
          <p:spPr bwMode="auto">
            <a:xfrm>
              <a:off x="1733390" y="3593055"/>
              <a:ext cx="443276" cy="229514"/>
            </a:xfrm>
            <a:custGeom>
              <a:avLst/>
              <a:gdLst>
                <a:gd name="T0" fmla="*/ 0 w 6438"/>
                <a:gd name="T1" fmla="*/ 0 h 3312"/>
                <a:gd name="T2" fmla="*/ 6437 w 6438"/>
                <a:gd name="T3" fmla="*/ 1749 h 3312"/>
                <a:gd name="T4" fmla="*/ 6437 w 6438"/>
                <a:gd name="T5" fmla="*/ 3311 h 3312"/>
                <a:gd name="T6" fmla="*/ 0 w 6438"/>
                <a:gd name="T7" fmla="*/ 1561 h 3312"/>
                <a:gd name="T8" fmla="*/ 0 w 6438"/>
                <a:gd name="T9" fmla="*/ 0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0"/>
                  </a:moveTo>
                  <a:lnTo>
                    <a:pt x="6437" y="1749"/>
                  </a:lnTo>
                  <a:lnTo>
                    <a:pt x="6437" y="3311"/>
                  </a:lnTo>
                  <a:lnTo>
                    <a:pt x="0" y="1561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62000"/>
                    <a:lumOff val="38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074105" y="3274065"/>
            <a:ext cx="886551" cy="348397"/>
            <a:chOff x="2074104" y="3274064"/>
            <a:chExt cx="886551" cy="348397"/>
          </a:xfrm>
        </p:grpSpPr>
        <p:sp>
          <p:nvSpPr>
            <p:cNvPr id="641" name="Freeform 640"/>
            <p:cNvSpPr>
              <a:spLocks noChangeArrowheads="1"/>
            </p:cNvSpPr>
            <p:nvPr/>
          </p:nvSpPr>
          <p:spPr bwMode="auto">
            <a:xfrm>
              <a:off x="2074104" y="3274064"/>
              <a:ext cx="886551" cy="240516"/>
            </a:xfrm>
            <a:custGeom>
              <a:avLst/>
              <a:gdLst>
                <a:gd name="T0" fmla="*/ 6437 w 12875"/>
                <a:gd name="T1" fmla="*/ 3468 h 3469"/>
                <a:gd name="T2" fmla="*/ 0 w 12875"/>
                <a:gd name="T3" fmla="*/ 1719 h 3469"/>
                <a:gd name="T4" fmla="*/ 6437 w 12875"/>
                <a:gd name="T5" fmla="*/ 0 h 3469"/>
                <a:gd name="T6" fmla="*/ 12874 w 12875"/>
                <a:gd name="T7" fmla="*/ 1719 h 3469"/>
                <a:gd name="T8" fmla="*/ 6437 w 12875"/>
                <a:gd name="T9" fmla="*/ 3468 h 3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75" h="3469">
                  <a:moveTo>
                    <a:pt x="6437" y="3468"/>
                  </a:moveTo>
                  <a:lnTo>
                    <a:pt x="0" y="1719"/>
                  </a:lnTo>
                  <a:lnTo>
                    <a:pt x="6437" y="0"/>
                  </a:lnTo>
                  <a:lnTo>
                    <a:pt x="12874" y="1719"/>
                  </a:lnTo>
                  <a:lnTo>
                    <a:pt x="6437" y="3468"/>
                  </a:lnTo>
                </a:path>
              </a:pathLst>
            </a:custGeom>
            <a:gradFill>
              <a:gsLst>
                <a:gs pos="0">
                  <a:schemeClr val="accent5">
                    <a:lumMod val="0"/>
                    <a:lumOff val="100000"/>
                  </a:schemeClr>
                </a:gs>
                <a:gs pos="75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642" name="Freeform 641"/>
            <p:cNvSpPr>
              <a:spLocks noChangeArrowheads="1"/>
            </p:cNvSpPr>
            <p:nvPr/>
          </p:nvSpPr>
          <p:spPr bwMode="auto">
            <a:xfrm>
              <a:off x="2517379" y="3392947"/>
              <a:ext cx="443276" cy="229514"/>
            </a:xfrm>
            <a:custGeom>
              <a:avLst/>
              <a:gdLst>
                <a:gd name="T0" fmla="*/ 0 w 6438"/>
                <a:gd name="T1" fmla="*/ 1749 h 3312"/>
                <a:gd name="T2" fmla="*/ 6437 w 6438"/>
                <a:gd name="T3" fmla="*/ 0 h 3312"/>
                <a:gd name="T4" fmla="*/ 6437 w 6438"/>
                <a:gd name="T5" fmla="*/ 1561 h 3312"/>
                <a:gd name="T6" fmla="*/ 0 w 6438"/>
                <a:gd name="T7" fmla="*/ 3311 h 3312"/>
                <a:gd name="T8" fmla="*/ 0 w 6438"/>
                <a:gd name="T9" fmla="*/ 1749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1749"/>
                  </a:moveTo>
                  <a:lnTo>
                    <a:pt x="6437" y="0"/>
                  </a:lnTo>
                  <a:lnTo>
                    <a:pt x="6437" y="1561"/>
                  </a:lnTo>
                  <a:lnTo>
                    <a:pt x="0" y="3311"/>
                  </a:lnTo>
                  <a:lnTo>
                    <a:pt x="0" y="1749"/>
                  </a:lnTo>
                </a:path>
              </a:pathLst>
            </a:custGeom>
            <a:gradFill>
              <a:gsLst>
                <a:gs pos="77000">
                  <a:schemeClr val="accent5">
                    <a:lumMod val="0"/>
                    <a:lumOff val="100000"/>
                  </a:schemeClr>
                </a:gs>
                <a:gs pos="28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643" name="Freeform 642"/>
            <p:cNvSpPr>
              <a:spLocks noChangeArrowheads="1"/>
            </p:cNvSpPr>
            <p:nvPr/>
          </p:nvSpPr>
          <p:spPr bwMode="auto">
            <a:xfrm>
              <a:off x="2074104" y="3392947"/>
              <a:ext cx="443276" cy="229514"/>
            </a:xfrm>
            <a:custGeom>
              <a:avLst/>
              <a:gdLst>
                <a:gd name="T0" fmla="*/ 0 w 6438"/>
                <a:gd name="T1" fmla="*/ 0 h 3312"/>
                <a:gd name="T2" fmla="*/ 6437 w 6438"/>
                <a:gd name="T3" fmla="*/ 1749 h 3312"/>
                <a:gd name="T4" fmla="*/ 6437 w 6438"/>
                <a:gd name="T5" fmla="*/ 3311 h 3312"/>
                <a:gd name="T6" fmla="*/ 0 w 6438"/>
                <a:gd name="T7" fmla="*/ 1561 h 3312"/>
                <a:gd name="T8" fmla="*/ 0 w 6438"/>
                <a:gd name="T9" fmla="*/ 0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8" h="3312">
                  <a:moveTo>
                    <a:pt x="0" y="0"/>
                  </a:moveTo>
                  <a:lnTo>
                    <a:pt x="6437" y="1749"/>
                  </a:lnTo>
                  <a:lnTo>
                    <a:pt x="6437" y="3311"/>
                  </a:lnTo>
                  <a:lnTo>
                    <a:pt x="0" y="1561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62000"/>
                    <a:lumOff val="38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normAutofit fontScale="92500" lnSpcReduction="20000"/>
            </a:bodyPr>
            <a:lstStyle/>
            <a:p>
              <a:endParaRPr lang="en-US"/>
            </a:p>
          </p:txBody>
        </p:sp>
      </p:grpSp>
      <p:grpSp>
        <p:nvGrpSpPr>
          <p:cNvPr id="708" name="Group 707"/>
          <p:cNvGrpSpPr/>
          <p:nvPr/>
        </p:nvGrpSpPr>
        <p:grpSpPr>
          <a:xfrm>
            <a:off x="1891109" y="2650207"/>
            <a:ext cx="582208" cy="753476"/>
            <a:chOff x="2506515" y="1841944"/>
            <a:chExt cx="1094854" cy="1407669"/>
          </a:xfr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grpSpPr>
        <p:sp>
          <p:nvSpPr>
            <p:cNvPr id="709" name="Freeform 708"/>
            <p:cNvSpPr>
              <a:spLocks noChangeArrowheads="1"/>
            </p:cNvSpPr>
            <p:nvPr/>
          </p:nvSpPr>
          <p:spPr bwMode="auto">
            <a:xfrm>
              <a:off x="2506515" y="2678303"/>
              <a:ext cx="471096" cy="571310"/>
            </a:xfrm>
            <a:custGeom>
              <a:avLst/>
              <a:gdLst>
                <a:gd name="T0" fmla="*/ 1656 w 2219"/>
                <a:gd name="T1" fmla="*/ 0 h 2688"/>
                <a:gd name="T2" fmla="*/ 1656 w 2219"/>
                <a:gd name="T3" fmla="*/ 0 h 2688"/>
                <a:gd name="T4" fmla="*/ 1281 w 2219"/>
                <a:gd name="T5" fmla="*/ 1344 h 2688"/>
                <a:gd name="T6" fmla="*/ 187 w 2219"/>
                <a:gd name="T7" fmla="*/ 2093 h 2688"/>
                <a:gd name="T8" fmla="*/ 125 w 2219"/>
                <a:gd name="T9" fmla="*/ 2531 h 2688"/>
                <a:gd name="T10" fmla="*/ 375 w 2219"/>
                <a:gd name="T11" fmla="*/ 2687 h 2688"/>
                <a:gd name="T12" fmla="*/ 562 w 2219"/>
                <a:gd name="T13" fmla="*/ 2625 h 2688"/>
                <a:gd name="T14" fmla="*/ 1750 w 2219"/>
                <a:gd name="T15" fmla="*/ 1813 h 2688"/>
                <a:gd name="T16" fmla="*/ 1875 w 2219"/>
                <a:gd name="T17" fmla="*/ 1626 h 2688"/>
                <a:gd name="T18" fmla="*/ 2218 w 2219"/>
                <a:gd name="T19" fmla="*/ 438 h 2688"/>
                <a:gd name="T20" fmla="*/ 2187 w 2219"/>
                <a:gd name="T21" fmla="*/ 438 h 2688"/>
                <a:gd name="T22" fmla="*/ 1656 w 2219"/>
                <a:gd name="T23" fmla="*/ 0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19" h="2688">
                  <a:moveTo>
                    <a:pt x="1656" y="0"/>
                  </a:moveTo>
                  <a:lnTo>
                    <a:pt x="1656" y="0"/>
                  </a:lnTo>
                  <a:cubicBezTo>
                    <a:pt x="1281" y="1344"/>
                    <a:pt x="1281" y="1344"/>
                    <a:pt x="1281" y="1344"/>
                  </a:cubicBezTo>
                  <a:cubicBezTo>
                    <a:pt x="187" y="2093"/>
                    <a:pt x="187" y="2093"/>
                    <a:pt x="187" y="2093"/>
                  </a:cubicBezTo>
                  <a:cubicBezTo>
                    <a:pt x="31" y="2187"/>
                    <a:pt x="0" y="2375"/>
                    <a:pt x="125" y="2531"/>
                  </a:cubicBezTo>
                  <a:cubicBezTo>
                    <a:pt x="187" y="2625"/>
                    <a:pt x="281" y="2687"/>
                    <a:pt x="375" y="2687"/>
                  </a:cubicBezTo>
                  <a:cubicBezTo>
                    <a:pt x="437" y="2687"/>
                    <a:pt x="500" y="2656"/>
                    <a:pt x="562" y="2625"/>
                  </a:cubicBezTo>
                  <a:cubicBezTo>
                    <a:pt x="1750" y="1813"/>
                    <a:pt x="1750" y="1813"/>
                    <a:pt x="1750" y="1813"/>
                  </a:cubicBezTo>
                  <a:cubicBezTo>
                    <a:pt x="1812" y="1751"/>
                    <a:pt x="1843" y="1688"/>
                    <a:pt x="1875" y="1626"/>
                  </a:cubicBezTo>
                  <a:cubicBezTo>
                    <a:pt x="2218" y="438"/>
                    <a:pt x="2218" y="438"/>
                    <a:pt x="2218" y="438"/>
                  </a:cubicBezTo>
                  <a:cubicBezTo>
                    <a:pt x="2187" y="438"/>
                    <a:pt x="2187" y="438"/>
                    <a:pt x="2187" y="438"/>
                  </a:cubicBezTo>
                  <a:cubicBezTo>
                    <a:pt x="1781" y="219"/>
                    <a:pt x="1687" y="63"/>
                    <a:pt x="1656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710" name="Freeform 709"/>
            <p:cNvSpPr>
              <a:spLocks noChangeArrowheads="1"/>
            </p:cNvSpPr>
            <p:nvPr/>
          </p:nvSpPr>
          <p:spPr bwMode="auto">
            <a:xfrm>
              <a:off x="2539295" y="2160379"/>
              <a:ext cx="1062074" cy="1062073"/>
            </a:xfrm>
            <a:custGeom>
              <a:avLst/>
              <a:gdLst>
                <a:gd name="T0" fmla="*/ 4937 w 5001"/>
                <a:gd name="T1" fmla="*/ 781 h 5000"/>
                <a:gd name="T2" fmla="*/ 4937 w 5001"/>
                <a:gd name="T3" fmla="*/ 781 h 5000"/>
                <a:gd name="T4" fmla="*/ 4500 w 5001"/>
                <a:gd name="T5" fmla="*/ 625 h 5000"/>
                <a:gd name="T6" fmla="*/ 3656 w 5001"/>
                <a:gd name="T7" fmla="*/ 969 h 5000"/>
                <a:gd name="T8" fmla="*/ 3062 w 5001"/>
                <a:gd name="T9" fmla="*/ 219 h 5000"/>
                <a:gd name="T10" fmla="*/ 2844 w 5001"/>
                <a:gd name="T11" fmla="*/ 94 h 5000"/>
                <a:gd name="T12" fmla="*/ 2125 w 5001"/>
                <a:gd name="T13" fmla="*/ 0 h 5000"/>
                <a:gd name="T14" fmla="*/ 2031 w 5001"/>
                <a:gd name="T15" fmla="*/ 0 h 5000"/>
                <a:gd name="T16" fmla="*/ 1000 w 5001"/>
                <a:gd name="T17" fmla="*/ 188 h 5000"/>
                <a:gd name="T18" fmla="*/ 781 w 5001"/>
                <a:gd name="T19" fmla="*/ 313 h 5000"/>
                <a:gd name="T20" fmla="*/ 94 w 5001"/>
                <a:gd name="T21" fmla="*/ 1313 h 5000"/>
                <a:gd name="T22" fmla="*/ 187 w 5001"/>
                <a:gd name="T23" fmla="*/ 1750 h 5000"/>
                <a:gd name="T24" fmla="*/ 375 w 5001"/>
                <a:gd name="T25" fmla="*/ 1813 h 5000"/>
                <a:gd name="T26" fmla="*/ 625 w 5001"/>
                <a:gd name="T27" fmla="*/ 1688 h 5000"/>
                <a:gd name="T28" fmla="*/ 1250 w 5001"/>
                <a:gd name="T29" fmla="*/ 781 h 5000"/>
                <a:gd name="T30" fmla="*/ 1719 w 5001"/>
                <a:gd name="T31" fmla="*/ 719 h 5000"/>
                <a:gd name="T32" fmla="*/ 1594 w 5001"/>
                <a:gd name="T33" fmla="*/ 2219 h 5000"/>
                <a:gd name="T34" fmla="*/ 1625 w 5001"/>
                <a:gd name="T35" fmla="*/ 2250 h 5000"/>
                <a:gd name="T36" fmla="*/ 2156 w 5001"/>
                <a:gd name="T37" fmla="*/ 2688 h 5000"/>
                <a:gd name="T38" fmla="*/ 2156 w 5001"/>
                <a:gd name="T39" fmla="*/ 2688 h 5000"/>
                <a:gd name="T40" fmla="*/ 3094 w 5001"/>
                <a:gd name="T41" fmla="*/ 3125 h 5000"/>
                <a:gd name="T42" fmla="*/ 3375 w 5001"/>
                <a:gd name="T43" fmla="*/ 4718 h 5000"/>
                <a:gd name="T44" fmla="*/ 3687 w 5001"/>
                <a:gd name="T45" fmla="*/ 4999 h 5000"/>
                <a:gd name="T46" fmla="*/ 3750 w 5001"/>
                <a:gd name="T47" fmla="*/ 4999 h 5000"/>
                <a:gd name="T48" fmla="*/ 4000 w 5001"/>
                <a:gd name="T49" fmla="*/ 4624 h 5000"/>
                <a:gd name="T50" fmla="*/ 3687 w 5001"/>
                <a:gd name="T51" fmla="*/ 2844 h 5000"/>
                <a:gd name="T52" fmla="*/ 3531 w 5001"/>
                <a:gd name="T53" fmla="*/ 2625 h 5000"/>
                <a:gd name="T54" fmla="*/ 2812 w 5001"/>
                <a:gd name="T55" fmla="*/ 2281 h 5000"/>
                <a:gd name="T56" fmla="*/ 2906 w 5001"/>
                <a:gd name="T57" fmla="*/ 1063 h 5000"/>
                <a:gd name="T58" fmla="*/ 3312 w 5001"/>
                <a:gd name="T59" fmla="*/ 1563 h 5000"/>
                <a:gd name="T60" fmla="*/ 3687 w 5001"/>
                <a:gd name="T61" fmla="*/ 1656 h 5000"/>
                <a:gd name="T62" fmla="*/ 4750 w 5001"/>
                <a:gd name="T63" fmla="*/ 1219 h 5000"/>
                <a:gd name="T64" fmla="*/ 4937 w 5001"/>
                <a:gd name="T65" fmla="*/ 781 h 5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01" h="5000">
                  <a:moveTo>
                    <a:pt x="4937" y="781"/>
                  </a:moveTo>
                  <a:lnTo>
                    <a:pt x="4937" y="781"/>
                  </a:lnTo>
                  <a:cubicBezTo>
                    <a:pt x="4844" y="625"/>
                    <a:pt x="4656" y="531"/>
                    <a:pt x="4500" y="625"/>
                  </a:cubicBezTo>
                  <a:cubicBezTo>
                    <a:pt x="3656" y="969"/>
                    <a:pt x="3656" y="969"/>
                    <a:pt x="3656" y="969"/>
                  </a:cubicBezTo>
                  <a:cubicBezTo>
                    <a:pt x="3062" y="219"/>
                    <a:pt x="3062" y="219"/>
                    <a:pt x="3062" y="219"/>
                  </a:cubicBezTo>
                  <a:cubicBezTo>
                    <a:pt x="3000" y="156"/>
                    <a:pt x="2937" y="125"/>
                    <a:pt x="2844" y="94"/>
                  </a:cubicBezTo>
                  <a:cubicBezTo>
                    <a:pt x="2125" y="0"/>
                    <a:pt x="2125" y="0"/>
                    <a:pt x="2125" y="0"/>
                  </a:cubicBezTo>
                  <a:cubicBezTo>
                    <a:pt x="2094" y="0"/>
                    <a:pt x="2062" y="0"/>
                    <a:pt x="2031" y="0"/>
                  </a:cubicBezTo>
                  <a:cubicBezTo>
                    <a:pt x="1000" y="188"/>
                    <a:pt x="1000" y="188"/>
                    <a:pt x="1000" y="188"/>
                  </a:cubicBezTo>
                  <a:cubicBezTo>
                    <a:pt x="906" y="188"/>
                    <a:pt x="844" y="250"/>
                    <a:pt x="781" y="313"/>
                  </a:cubicBezTo>
                  <a:cubicBezTo>
                    <a:pt x="94" y="1313"/>
                    <a:pt x="94" y="1313"/>
                    <a:pt x="94" y="1313"/>
                  </a:cubicBezTo>
                  <a:cubicBezTo>
                    <a:pt x="0" y="1438"/>
                    <a:pt x="31" y="1656"/>
                    <a:pt x="187" y="1750"/>
                  </a:cubicBezTo>
                  <a:cubicBezTo>
                    <a:pt x="219" y="1781"/>
                    <a:pt x="312" y="1813"/>
                    <a:pt x="375" y="1813"/>
                  </a:cubicBezTo>
                  <a:cubicBezTo>
                    <a:pt x="469" y="1813"/>
                    <a:pt x="562" y="1750"/>
                    <a:pt x="625" y="1688"/>
                  </a:cubicBezTo>
                  <a:cubicBezTo>
                    <a:pt x="1250" y="781"/>
                    <a:pt x="1250" y="781"/>
                    <a:pt x="1250" y="781"/>
                  </a:cubicBezTo>
                  <a:cubicBezTo>
                    <a:pt x="1719" y="719"/>
                    <a:pt x="1719" y="719"/>
                    <a:pt x="1719" y="719"/>
                  </a:cubicBezTo>
                  <a:cubicBezTo>
                    <a:pt x="1594" y="2219"/>
                    <a:pt x="1594" y="2219"/>
                    <a:pt x="1594" y="2219"/>
                  </a:cubicBezTo>
                  <a:cubicBezTo>
                    <a:pt x="1594" y="2219"/>
                    <a:pt x="1594" y="2250"/>
                    <a:pt x="1625" y="2250"/>
                  </a:cubicBezTo>
                  <a:cubicBezTo>
                    <a:pt x="1625" y="2312"/>
                    <a:pt x="1719" y="2500"/>
                    <a:pt x="2156" y="2688"/>
                  </a:cubicBezTo>
                  <a:lnTo>
                    <a:pt x="2156" y="2688"/>
                  </a:lnTo>
                  <a:cubicBezTo>
                    <a:pt x="2687" y="2969"/>
                    <a:pt x="3094" y="3125"/>
                    <a:pt x="3094" y="3125"/>
                  </a:cubicBezTo>
                  <a:cubicBezTo>
                    <a:pt x="3375" y="4718"/>
                    <a:pt x="3375" y="4718"/>
                    <a:pt x="3375" y="4718"/>
                  </a:cubicBezTo>
                  <a:cubicBezTo>
                    <a:pt x="3406" y="4874"/>
                    <a:pt x="3531" y="4999"/>
                    <a:pt x="3687" y="4999"/>
                  </a:cubicBezTo>
                  <a:cubicBezTo>
                    <a:pt x="3719" y="4999"/>
                    <a:pt x="3719" y="4999"/>
                    <a:pt x="3750" y="4999"/>
                  </a:cubicBezTo>
                  <a:cubicBezTo>
                    <a:pt x="3906" y="4968"/>
                    <a:pt x="4031" y="4780"/>
                    <a:pt x="4000" y="4624"/>
                  </a:cubicBezTo>
                  <a:cubicBezTo>
                    <a:pt x="3687" y="2844"/>
                    <a:pt x="3687" y="2844"/>
                    <a:pt x="3687" y="2844"/>
                  </a:cubicBezTo>
                  <a:cubicBezTo>
                    <a:pt x="3687" y="2750"/>
                    <a:pt x="3625" y="2656"/>
                    <a:pt x="3531" y="2625"/>
                  </a:cubicBezTo>
                  <a:cubicBezTo>
                    <a:pt x="2812" y="2281"/>
                    <a:pt x="2812" y="2281"/>
                    <a:pt x="2812" y="2281"/>
                  </a:cubicBezTo>
                  <a:cubicBezTo>
                    <a:pt x="2906" y="1063"/>
                    <a:pt x="2906" y="1063"/>
                    <a:pt x="2906" y="1063"/>
                  </a:cubicBezTo>
                  <a:cubicBezTo>
                    <a:pt x="3312" y="1563"/>
                    <a:pt x="3312" y="1563"/>
                    <a:pt x="3312" y="1563"/>
                  </a:cubicBezTo>
                  <a:cubicBezTo>
                    <a:pt x="3406" y="1688"/>
                    <a:pt x="3562" y="1719"/>
                    <a:pt x="3687" y="1656"/>
                  </a:cubicBezTo>
                  <a:cubicBezTo>
                    <a:pt x="4750" y="1219"/>
                    <a:pt x="4750" y="1219"/>
                    <a:pt x="4750" y="1219"/>
                  </a:cubicBezTo>
                  <a:cubicBezTo>
                    <a:pt x="4937" y="1125"/>
                    <a:pt x="5000" y="937"/>
                    <a:pt x="4937" y="7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endParaRPr lang="en-US"/>
            </a:p>
          </p:txBody>
        </p:sp>
        <p:sp>
          <p:nvSpPr>
            <p:cNvPr id="711" name="Freeform 710"/>
            <p:cNvSpPr>
              <a:spLocks noChangeArrowheads="1"/>
            </p:cNvSpPr>
            <p:nvPr/>
          </p:nvSpPr>
          <p:spPr bwMode="auto">
            <a:xfrm>
              <a:off x="2957943" y="1841944"/>
              <a:ext cx="292211" cy="292211"/>
            </a:xfrm>
            <a:custGeom>
              <a:avLst/>
              <a:gdLst>
                <a:gd name="T0" fmla="*/ 687 w 1376"/>
                <a:gd name="T1" fmla="*/ 1375 h 1376"/>
                <a:gd name="T2" fmla="*/ 687 w 1376"/>
                <a:gd name="T3" fmla="*/ 1375 h 1376"/>
                <a:gd name="T4" fmla="*/ 1375 w 1376"/>
                <a:gd name="T5" fmla="*/ 688 h 1376"/>
                <a:gd name="T6" fmla="*/ 687 w 1376"/>
                <a:gd name="T7" fmla="*/ 0 h 1376"/>
                <a:gd name="T8" fmla="*/ 0 w 1376"/>
                <a:gd name="T9" fmla="*/ 688 h 1376"/>
                <a:gd name="T10" fmla="*/ 687 w 1376"/>
                <a:gd name="T11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6" h="1376">
                  <a:moveTo>
                    <a:pt x="687" y="1375"/>
                  </a:moveTo>
                  <a:lnTo>
                    <a:pt x="687" y="1375"/>
                  </a:lnTo>
                  <a:cubicBezTo>
                    <a:pt x="1093" y="1375"/>
                    <a:pt x="1375" y="1063"/>
                    <a:pt x="1375" y="688"/>
                  </a:cubicBezTo>
                  <a:cubicBezTo>
                    <a:pt x="1375" y="313"/>
                    <a:pt x="1093" y="0"/>
                    <a:pt x="687" y="0"/>
                  </a:cubicBezTo>
                  <a:cubicBezTo>
                    <a:pt x="312" y="0"/>
                    <a:pt x="0" y="313"/>
                    <a:pt x="0" y="688"/>
                  </a:cubicBezTo>
                  <a:cubicBezTo>
                    <a:pt x="0" y="1063"/>
                    <a:pt x="312" y="1375"/>
                    <a:pt x="687" y="137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>
              <a:normAutofit fontScale="40000" lnSpcReduction="20000"/>
            </a:bodyPr>
            <a:lstStyle/>
            <a:p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523812" y="2484403"/>
            <a:ext cx="435378" cy="294236"/>
          </a:xfrm>
          <a:prstGeom prst="rect">
            <a:avLst/>
          </a:prstGeom>
          <a:noFill/>
        </p:spPr>
        <p:txBody>
          <a:bodyPr wrap="none" lIns="91438" tIns="45719" rIns="91438" bIns="45719" rtlCol="0">
            <a:normAutofit lnSpcReduction="10000"/>
          </a:bodyPr>
          <a:lstStyle/>
          <a:p>
            <a:pPr algn="ctr"/>
            <a:r>
              <a:rPr lang="en-US" sz="1400" b="1" dirty="0"/>
              <a:t>30%</a:t>
            </a:r>
            <a:endParaRPr lang="en-US" sz="14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2376060" y="1309242"/>
            <a:ext cx="861327" cy="755939"/>
            <a:chOff x="2376059" y="1259364"/>
            <a:chExt cx="861327" cy="755939"/>
          </a:xfrm>
        </p:grpSpPr>
        <p:sp>
          <p:nvSpPr>
            <p:cNvPr id="840" name="Teardrop 839"/>
            <p:cNvSpPr/>
            <p:nvPr/>
          </p:nvSpPr>
          <p:spPr>
            <a:xfrm rot="8100000">
              <a:off x="2376059" y="1259364"/>
              <a:ext cx="746126" cy="751034"/>
            </a:xfrm>
            <a:prstGeom prst="teardrop">
              <a:avLst>
                <a:gd name="adj" fmla="val 126446"/>
              </a:avLst>
            </a:prstGeom>
            <a:solidFill>
              <a:schemeClr val="tx1">
                <a:alpha val="73000"/>
              </a:schemeClr>
            </a:solidFill>
            <a:ln>
              <a:solidFill>
                <a:schemeClr val="bg1">
                  <a:lumMod val="50000"/>
                  <a:lumOff val="50000"/>
                </a:schemeClr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1" name="TextBox 840"/>
            <p:cNvSpPr txBox="1"/>
            <p:nvPr/>
          </p:nvSpPr>
          <p:spPr>
            <a:xfrm>
              <a:off x="2596171" y="1321010"/>
              <a:ext cx="641215" cy="694293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r>
                <a:rPr lang="en-US" sz="1000" dirty="0" smtClean="0">
                  <a:solidFill>
                    <a:schemeClr val="tx2">
                      <a:lumMod val="25000"/>
                    </a:schemeClr>
                  </a:solidFill>
                </a:rPr>
                <a:t>Train less learners</a:t>
              </a:r>
              <a:endParaRPr lang="en-US" sz="1000" dirty="0">
                <a:solidFill>
                  <a:schemeClr val="tx2">
                    <a:lumMod val="25000"/>
                  </a:schemeClr>
                </a:solidFill>
              </a:endParaRPr>
            </a:p>
          </p:txBody>
        </p:sp>
        <p:sp>
          <p:nvSpPr>
            <p:cNvPr id="842" name="TextBox 841"/>
            <p:cNvSpPr txBox="1"/>
            <p:nvPr/>
          </p:nvSpPr>
          <p:spPr>
            <a:xfrm>
              <a:off x="2394597" y="1426394"/>
              <a:ext cx="346209" cy="462862"/>
            </a:xfrm>
            <a:prstGeom prst="rect">
              <a:avLst/>
            </a:prstGeom>
            <a:noFill/>
          </p:spPr>
          <p:txBody>
            <a:bodyPr wrap="none" rtlCol="0">
              <a:normAutofit lnSpcReduction="10000"/>
            </a:bodyPr>
            <a:lstStyle/>
            <a:p>
              <a:r>
                <a:rPr lang="en-US" sz="2500" b="1" dirty="0">
                  <a:solidFill>
                    <a:schemeClr val="accent1">
                      <a:lumMod val="75000"/>
                    </a:schemeClr>
                  </a:solidFill>
                </a:rPr>
                <a:t>1</a:t>
              </a:r>
            </a:p>
          </p:txBody>
        </p:sp>
      </p:grpSp>
      <p:sp>
        <p:nvSpPr>
          <p:cNvPr id="843" name="TextBox 842"/>
          <p:cNvSpPr txBox="1"/>
          <p:nvPr/>
        </p:nvSpPr>
        <p:spPr>
          <a:xfrm>
            <a:off x="2851132" y="3973852"/>
            <a:ext cx="2712475" cy="231431"/>
          </a:xfrm>
          <a:prstGeom prst="rect">
            <a:avLst/>
          </a:prstGeom>
          <a:noFill/>
        </p:spPr>
        <p:txBody>
          <a:bodyPr wrap="square" lIns="76071" tIns="38035" rIns="76071" bIns="38035" rtlCol="0">
            <a:normAutofit/>
          </a:bodyPr>
          <a:lstStyle/>
          <a:p>
            <a:r>
              <a:rPr lang="en-US" sz="1000" dirty="0">
                <a:solidFill>
                  <a:schemeClr val="tx2">
                    <a:lumMod val="25000"/>
                  </a:schemeClr>
                </a:solidFill>
              </a:rPr>
              <a:t>The quick brown fox jumped over the lazy dog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1528367" y="3968599"/>
            <a:ext cx="50641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3676599" y="1991181"/>
            <a:ext cx="435378" cy="294236"/>
          </a:xfrm>
          <a:prstGeom prst="rect">
            <a:avLst/>
          </a:prstGeom>
          <a:noFill/>
        </p:spPr>
        <p:txBody>
          <a:bodyPr wrap="none" lIns="91438" tIns="45719" rIns="91438" bIns="45719" rtlCol="0">
            <a:normAutofit lnSpcReduction="10000"/>
          </a:bodyPr>
          <a:lstStyle/>
          <a:p>
            <a:pPr algn="ctr"/>
            <a:r>
              <a:rPr lang="en-US" sz="1400" b="1" dirty="0" smtClean="0"/>
              <a:t>95%</a:t>
            </a:r>
            <a:endParaRPr lang="en-US" sz="1400" dirty="0"/>
          </a:p>
        </p:txBody>
      </p:sp>
      <p:sp>
        <p:nvSpPr>
          <p:cNvPr id="100" name="TextBox 99"/>
          <p:cNvSpPr txBox="1"/>
          <p:nvPr/>
        </p:nvSpPr>
        <p:spPr>
          <a:xfrm>
            <a:off x="4853562" y="2337285"/>
            <a:ext cx="435378" cy="294236"/>
          </a:xfrm>
          <a:prstGeom prst="rect">
            <a:avLst/>
          </a:prstGeom>
          <a:noFill/>
        </p:spPr>
        <p:txBody>
          <a:bodyPr wrap="none" lIns="91438" tIns="45719" rIns="91438" bIns="45719" rtlCol="0">
            <a:normAutofit lnSpcReduction="10000"/>
          </a:bodyPr>
          <a:lstStyle/>
          <a:p>
            <a:pPr algn="ctr"/>
            <a:r>
              <a:rPr lang="en-US" sz="1400" b="1" dirty="0"/>
              <a:t>100%</a:t>
            </a:r>
            <a:endParaRPr 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0" y="472898"/>
            <a:ext cx="2557312" cy="225043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94598" y="898071"/>
            <a:ext cx="789473" cy="3427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Train all learners</a:t>
            </a:r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3421332" y="1101827"/>
            <a:ext cx="1104594" cy="6574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Employment opportunities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494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00"/>
                                        <p:tgtEl>
                                          <p:spTgt spid="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4" grpId="0" animBg="1"/>
      <p:bldP spid="779" grpId="0" animBg="1"/>
      <p:bldP spid="3" grpId="0" animBg="1"/>
      <p:bldP spid="4" grpId="0"/>
      <p:bldP spid="843" grpId="0"/>
      <p:bldP spid="91" grpId="0"/>
      <p:bldP spid="100" grpId="0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75000">
              <a:schemeClr val="bg2">
                <a:lumMod val="20000"/>
                <a:lumOff val="8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721" y="0"/>
            <a:ext cx="6546236" cy="358815"/>
          </a:xfrm>
        </p:spPr>
        <p:txBody>
          <a:bodyPr>
            <a:normAutofit fontScale="90000"/>
          </a:bodyPr>
          <a:lstStyle/>
          <a:p>
            <a:r>
              <a:rPr lang="en-ZA" b="1" dirty="0" smtClean="0">
                <a:solidFill>
                  <a:schemeClr val="bg1"/>
                </a:solidFill>
              </a:rPr>
              <a:t>B-BBEE Verification Agencies Comparison (Ref 3)</a:t>
            </a:r>
            <a:endParaRPr lang="en-ZA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5348369"/>
              </p:ext>
            </p:extLst>
          </p:nvPr>
        </p:nvGraphicFramePr>
        <p:xfrm>
          <a:off x="13491" y="388839"/>
          <a:ext cx="7209112" cy="3755148"/>
        </p:xfrm>
        <a:graphic>
          <a:graphicData uri="http://schemas.openxmlformats.org/drawingml/2006/table">
            <a:tbl>
              <a:tblPr firstRow="1" lastCol="1" bandRow="1">
                <a:tableStyleId>{0505E3EF-67EA-436B-97B2-0124C06EBD24}</a:tableStyleId>
              </a:tblPr>
              <a:tblGrid>
                <a:gridCol w="1421770"/>
                <a:gridCol w="972273"/>
                <a:gridCol w="839165"/>
                <a:gridCol w="763929"/>
                <a:gridCol w="879676"/>
                <a:gridCol w="868101"/>
                <a:gridCol w="732099"/>
                <a:gridCol w="732099"/>
              </a:tblGrid>
              <a:tr h="363925">
                <a:tc>
                  <a:txBody>
                    <a:bodyPr/>
                    <a:lstStyle/>
                    <a:p>
                      <a:r>
                        <a:rPr lang="en-ZA" dirty="0" smtClean="0"/>
                        <a:t>Questions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363925">
                <a:tc>
                  <a:txBody>
                    <a:bodyPr/>
                    <a:lstStyle/>
                    <a:p>
                      <a:r>
                        <a:rPr lang="en-ZA" dirty="0" smtClean="0"/>
                        <a:t>Verifier</a:t>
                      </a:r>
                      <a:r>
                        <a:rPr lang="en-ZA" baseline="0" dirty="0" smtClean="0"/>
                        <a:t> Agency?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sz="1600" dirty="0" smtClean="0"/>
                        <a:t>A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sz="1600" dirty="0" smtClean="0"/>
                        <a:t>B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sz="1600" dirty="0" smtClean="0"/>
                        <a:t>C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sz="1600" dirty="0" smtClean="0"/>
                        <a:t>D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sz="1600" dirty="0" smtClean="0"/>
                        <a:t>B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sz="1600" dirty="0" smtClean="0"/>
                        <a:t>E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sz="1600" dirty="0" smtClean="0"/>
                        <a:t>D</a:t>
                      </a:r>
                      <a:endParaRPr lang="en-ZA" sz="1600" dirty="0"/>
                    </a:p>
                  </a:txBody>
                  <a:tcPr/>
                </a:tc>
              </a:tr>
              <a:tr h="363925">
                <a:tc>
                  <a:txBody>
                    <a:bodyPr/>
                    <a:lstStyle/>
                    <a:p>
                      <a:r>
                        <a:rPr lang="en-ZA" dirty="0" smtClean="0"/>
                        <a:t>Train all employees?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No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Yes, not all</a:t>
                      </a:r>
                      <a:r>
                        <a:rPr lang="en-ZA" baseline="0" dirty="0" smtClean="0"/>
                        <a:t> count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57052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Yes, not all</a:t>
                      </a:r>
                      <a:r>
                        <a:rPr lang="en-ZA" baseline="0" dirty="0" smtClean="0"/>
                        <a:t> count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57052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Yes, not all</a:t>
                      </a:r>
                      <a:r>
                        <a:rPr lang="en-ZA" baseline="0" dirty="0" smtClean="0"/>
                        <a:t> count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57052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Yes, not all</a:t>
                      </a:r>
                      <a:r>
                        <a:rPr lang="en-ZA" baseline="0" dirty="0" smtClean="0"/>
                        <a:t> count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57052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Yes, not all</a:t>
                      </a:r>
                      <a:r>
                        <a:rPr lang="en-ZA" baseline="0" dirty="0" smtClean="0"/>
                        <a:t> count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57052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b="0" dirty="0" smtClean="0"/>
                        <a:t>Yes, not all</a:t>
                      </a:r>
                      <a:r>
                        <a:rPr lang="en-ZA" b="0" baseline="0" dirty="0" smtClean="0"/>
                        <a:t> count</a:t>
                      </a:r>
                      <a:endParaRPr lang="en-ZA" b="0" dirty="0"/>
                    </a:p>
                  </a:txBody>
                  <a:tcPr/>
                </a:tc>
              </a:tr>
              <a:tr h="360298">
                <a:tc>
                  <a:txBody>
                    <a:bodyPr/>
                    <a:lstStyle/>
                    <a:p>
                      <a:r>
                        <a:rPr lang="en-ZA" dirty="0" smtClean="0"/>
                        <a:t>AMIC Category?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F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F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F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F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F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57052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F</a:t>
                      </a:r>
                      <a:endParaRPr lang="en-ZA" dirty="0"/>
                    </a:p>
                  </a:txBody>
                  <a:tcPr/>
                </a:tc>
              </a:tr>
              <a:tr h="363925">
                <a:tc>
                  <a:txBody>
                    <a:bodyPr/>
                    <a:lstStyle/>
                    <a:p>
                      <a:r>
                        <a:rPr lang="en-ZA" dirty="0" smtClean="0"/>
                        <a:t>Overseas training?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Yes, 15%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57052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Yes, 15%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57052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Yes, 15%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57052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Yes, 15%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57052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Yes, 15%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57052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Yes, 15%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57052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b="0" dirty="0" smtClean="0"/>
                        <a:t>Yes, 15%</a:t>
                      </a:r>
                      <a:endParaRPr lang="en-ZA" b="0" dirty="0"/>
                    </a:p>
                  </a:txBody>
                  <a:tcPr/>
                </a:tc>
              </a:tr>
              <a:tr h="583277">
                <a:tc>
                  <a:txBody>
                    <a:bodyPr/>
                    <a:lstStyle/>
                    <a:p>
                      <a:r>
                        <a:rPr lang="en-ZA" dirty="0" smtClean="0"/>
                        <a:t>Employment</a:t>
                      </a:r>
                      <a:r>
                        <a:rPr lang="en-ZA" baseline="0" dirty="0" smtClean="0"/>
                        <a:t> of Learners- all the time?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No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No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No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No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No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Yes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b="0" dirty="0" smtClean="0"/>
                        <a:t>No</a:t>
                      </a:r>
                      <a:endParaRPr lang="en-ZA" b="0" dirty="0"/>
                    </a:p>
                  </a:txBody>
                  <a:tcPr/>
                </a:tc>
              </a:tr>
              <a:tr h="418763">
                <a:tc>
                  <a:txBody>
                    <a:bodyPr/>
                    <a:lstStyle/>
                    <a:p>
                      <a:r>
                        <a:rPr lang="en-ZA" dirty="0" smtClean="0"/>
                        <a:t>Learner,</a:t>
                      </a:r>
                      <a:r>
                        <a:rPr lang="en-ZA" baseline="0" dirty="0" smtClean="0"/>
                        <a:t> employed and unemployed?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No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No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No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Yes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Yes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Yes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b="0" dirty="0" smtClean="0"/>
                        <a:t>Yes</a:t>
                      </a:r>
                      <a:endParaRPr lang="en-ZA" b="0" dirty="0"/>
                    </a:p>
                  </a:txBody>
                  <a:tcPr/>
                </a:tc>
              </a:tr>
              <a:tr h="583277">
                <a:tc>
                  <a:txBody>
                    <a:bodyPr/>
                    <a:lstStyle/>
                    <a:p>
                      <a:r>
                        <a:rPr lang="en-ZA" dirty="0" smtClean="0"/>
                        <a:t>Unemployed learners count towards</a:t>
                      </a:r>
                      <a:r>
                        <a:rPr lang="en-ZA" baseline="0" dirty="0" smtClean="0"/>
                        <a:t> Bonus Points?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No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Yes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Yes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Yes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Yes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dirty="0" smtClean="0"/>
                        <a:t>Yes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ZA" b="0" dirty="0" smtClean="0"/>
                        <a:t>Yes</a:t>
                      </a:r>
                      <a:endParaRPr lang="en-ZA" b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0495">
            <a:off x="1365129" y="417861"/>
            <a:ext cx="1006997" cy="5034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3832">
            <a:off x="2367024" y="386429"/>
            <a:ext cx="888992" cy="5529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0390">
            <a:off x="3166361" y="351765"/>
            <a:ext cx="907927" cy="5254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9135">
            <a:off x="3940709" y="344216"/>
            <a:ext cx="963428" cy="5440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4669">
            <a:off x="4877884" y="327578"/>
            <a:ext cx="944493" cy="5230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9582">
            <a:off x="5612519" y="312999"/>
            <a:ext cx="917326" cy="4983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9800">
            <a:off x="6405580" y="336468"/>
            <a:ext cx="863320" cy="5369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0495">
            <a:off x="1365129" y="362752"/>
            <a:ext cx="1006997" cy="5034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3832">
            <a:off x="2367024" y="331320"/>
            <a:ext cx="888992" cy="552953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698171" y="1273629"/>
            <a:ext cx="468086" cy="4027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8" name="Oval 17"/>
          <p:cNvSpPr/>
          <p:nvPr/>
        </p:nvSpPr>
        <p:spPr>
          <a:xfrm>
            <a:off x="5089897" y="1785257"/>
            <a:ext cx="468086" cy="4027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9" name="Oval 18"/>
          <p:cNvSpPr/>
          <p:nvPr/>
        </p:nvSpPr>
        <p:spPr>
          <a:xfrm>
            <a:off x="5887104" y="2579915"/>
            <a:ext cx="468086" cy="4027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0" name="Oval 19"/>
          <p:cNvSpPr/>
          <p:nvPr/>
        </p:nvSpPr>
        <p:spPr>
          <a:xfrm>
            <a:off x="1698171" y="3608615"/>
            <a:ext cx="468086" cy="4027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96551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75000">
              <a:schemeClr val="bg2">
                <a:lumMod val="20000"/>
                <a:lumOff val="8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605" y="141925"/>
            <a:ext cx="5692378" cy="494684"/>
          </a:xfrm>
        </p:spPr>
        <p:txBody>
          <a:bodyPr>
            <a:normAutofit fontScale="90000"/>
          </a:bodyPr>
          <a:lstStyle/>
          <a:p>
            <a:r>
              <a:rPr lang="en-ZA" b="1" dirty="0" smtClean="0">
                <a:solidFill>
                  <a:schemeClr val="bg1"/>
                </a:solidFill>
              </a:rPr>
              <a:t>Additional Questions </a:t>
            </a:r>
            <a:endParaRPr lang="en-ZA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8731" y="671382"/>
            <a:ext cx="5692378" cy="356495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1800" dirty="0" smtClean="0">
                <a:solidFill>
                  <a:schemeClr val="bg1"/>
                </a:solidFill>
              </a:rPr>
              <a:t>With regards to B-BBEE, what </a:t>
            </a:r>
            <a:r>
              <a:rPr lang="en-US" sz="1800" dirty="0">
                <a:solidFill>
                  <a:schemeClr val="bg1"/>
                </a:solidFill>
              </a:rPr>
              <a:t>is the role of the following different </a:t>
            </a:r>
            <a:r>
              <a:rPr lang="en-US" sz="1800" dirty="0" smtClean="0">
                <a:solidFill>
                  <a:schemeClr val="bg1"/>
                </a:solidFill>
              </a:rPr>
              <a:t>forums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NAAMSA B-BBEE </a:t>
            </a:r>
            <a:r>
              <a:rPr lang="en-US" sz="1800" dirty="0">
                <a:solidFill>
                  <a:schemeClr val="bg1"/>
                </a:solidFill>
              </a:rPr>
              <a:t>Task Group? </a:t>
            </a:r>
            <a:endParaRPr lang="en-US" sz="1800" dirty="0" smtClean="0">
              <a:solidFill>
                <a:schemeClr val="bg1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NBF </a:t>
            </a:r>
            <a:r>
              <a:rPr lang="en-US" sz="1800" dirty="0">
                <a:solidFill>
                  <a:schemeClr val="bg1"/>
                </a:solidFill>
              </a:rPr>
              <a:t>Industry Policy Forum? </a:t>
            </a:r>
            <a:endParaRPr lang="en-US" sz="1800" dirty="0" smtClean="0">
              <a:solidFill>
                <a:schemeClr val="bg1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In-Plant </a:t>
            </a:r>
            <a:r>
              <a:rPr lang="en-US" sz="1800" dirty="0">
                <a:solidFill>
                  <a:schemeClr val="bg1"/>
                </a:solidFill>
              </a:rPr>
              <a:t>Training Committees? </a:t>
            </a:r>
            <a:endParaRPr lang="en-US" sz="1800" dirty="0" smtClean="0">
              <a:solidFill>
                <a:schemeClr val="bg1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Employment </a:t>
            </a:r>
            <a:r>
              <a:rPr lang="en-US" sz="1800" dirty="0">
                <a:solidFill>
                  <a:schemeClr val="bg1"/>
                </a:solidFill>
              </a:rPr>
              <a:t>Equity Forums? </a:t>
            </a:r>
            <a:endParaRPr lang="en-US" sz="1800" dirty="0" smtClean="0">
              <a:solidFill>
                <a:schemeClr val="bg1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Transformation </a:t>
            </a:r>
            <a:r>
              <a:rPr lang="en-US" sz="1800" dirty="0">
                <a:solidFill>
                  <a:schemeClr val="bg1"/>
                </a:solidFill>
              </a:rPr>
              <a:t>Committees? </a:t>
            </a:r>
            <a:endParaRPr lang="en-US" sz="1800" dirty="0" smtClean="0">
              <a:solidFill>
                <a:schemeClr val="bg1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err="1" smtClean="0">
                <a:solidFill>
                  <a:schemeClr val="bg1"/>
                </a:solidFill>
              </a:rPr>
              <a:t>merSETA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</a:rPr>
              <a:t>Auto Chamber? </a:t>
            </a:r>
            <a:endParaRPr lang="en-US" sz="1800" dirty="0" smtClean="0">
              <a:solidFill>
                <a:schemeClr val="bg1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AIDC</a:t>
            </a:r>
            <a:r>
              <a:rPr lang="en-US" sz="1800" dirty="0">
                <a:solidFill>
                  <a:schemeClr val="bg1"/>
                </a:solidFill>
              </a:rPr>
              <a:t>? </a:t>
            </a:r>
            <a:endParaRPr lang="en-ZA" sz="1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794" y="1099594"/>
            <a:ext cx="3226801" cy="225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5834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75000">
              <a:schemeClr val="bg2">
                <a:lumMod val="20000"/>
                <a:lumOff val="8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12" y="194695"/>
            <a:ext cx="2793660" cy="19987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066" y="1562100"/>
            <a:ext cx="3289060" cy="27957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947" y="2019300"/>
            <a:ext cx="3351943" cy="227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92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Stairs final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9C340"/>
      </a:accent1>
      <a:accent2>
        <a:srgbClr val="31353D"/>
      </a:accent2>
      <a:accent3>
        <a:srgbClr val="445878"/>
      </a:accent3>
      <a:accent4>
        <a:srgbClr val="4AA6A8"/>
      </a:accent4>
      <a:accent5>
        <a:srgbClr val="EEEFF7"/>
      </a:accent5>
      <a:accent6>
        <a:srgbClr val="E74C3C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1_PresenterMedia.com Animated Theme">
  <a:themeElements>
    <a:clrScheme name="shield_fire">
      <a:dk1>
        <a:sysClr val="windowText" lastClr="000000"/>
      </a:dk1>
      <a:lt1>
        <a:sysClr val="window" lastClr="FFFFFF"/>
      </a:lt1>
      <a:dk2>
        <a:srgbClr val="11118D"/>
      </a:dk2>
      <a:lt2>
        <a:srgbClr val="EEECE1"/>
      </a:lt2>
      <a:accent1>
        <a:srgbClr val="3A96D0"/>
      </a:accent1>
      <a:accent2>
        <a:srgbClr val="F7291E"/>
      </a:accent2>
      <a:accent3>
        <a:srgbClr val="149FBE"/>
      </a:accent3>
      <a:accent4>
        <a:srgbClr val="81BF14"/>
      </a:accent4>
      <a:accent5>
        <a:srgbClr val="FF9933"/>
      </a:accent5>
      <a:accent6>
        <a:srgbClr val="62251F"/>
      </a:accent6>
      <a:hlink>
        <a:srgbClr val="FDFD88"/>
      </a:hlink>
      <a:folHlink>
        <a:srgbClr val="800080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tairs final">
    <a:dk1>
      <a:srgbClr val="000000"/>
    </a:dk1>
    <a:lt1>
      <a:srgbClr val="FFFFFF"/>
    </a:lt1>
    <a:dk2>
      <a:srgbClr val="44546A"/>
    </a:dk2>
    <a:lt2>
      <a:srgbClr val="E7E6E6"/>
    </a:lt2>
    <a:accent1>
      <a:srgbClr val="F9C340"/>
    </a:accent1>
    <a:accent2>
      <a:srgbClr val="31353D"/>
    </a:accent2>
    <a:accent3>
      <a:srgbClr val="445878"/>
    </a:accent3>
    <a:accent4>
      <a:srgbClr val="4AA6A8"/>
    </a:accent4>
    <a:accent5>
      <a:srgbClr val="EEEFF7"/>
    </a:accent5>
    <a:accent6>
      <a:srgbClr val="E74C3C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Stairs final">
    <a:dk1>
      <a:srgbClr val="000000"/>
    </a:dk1>
    <a:lt1>
      <a:srgbClr val="FFFFFF"/>
    </a:lt1>
    <a:dk2>
      <a:srgbClr val="44546A"/>
    </a:dk2>
    <a:lt2>
      <a:srgbClr val="E7E6E6"/>
    </a:lt2>
    <a:accent1>
      <a:srgbClr val="F9C340"/>
    </a:accent1>
    <a:accent2>
      <a:srgbClr val="31353D"/>
    </a:accent2>
    <a:accent3>
      <a:srgbClr val="445878"/>
    </a:accent3>
    <a:accent4>
      <a:srgbClr val="4AA6A8"/>
    </a:accent4>
    <a:accent5>
      <a:srgbClr val="EEEFF7"/>
    </a:accent5>
    <a:accent6>
      <a:srgbClr val="E74C3C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Stairs final">
    <a:dk1>
      <a:srgbClr val="000000"/>
    </a:dk1>
    <a:lt1>
      <a:srgbClr val="FFFFFF"/>
    </a:lt1>
    <a:dk2>
      <a:srgbClr val="44546A"/>
    </a:dk2>
    <a:lt2>
      <a:srgbClr val="E7E6E6"/>
    </a:lt2>
    <a:accent1>
      <a:srgbClr val="F9C340"/>
    </a:accent1>
    <a:accent2>
      <a:srgbClr val="31353D"/>
    </a:accent2>
    <a:accent3>
      <a:srgbClr val="445878"/>
    </a:accent3>
    <a:accent4>
      <a:srgbClr val="4AA6A8"/>
    </a:accent4>
    <a:accent5>
      <a:srgbClr val="EEEFF7"/>
    </a:accent5>
    <a:accent6>
      <a:srgbClr val="E74C3C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B74D1329197340A61CD8749EFCAC95" ma:contentTypeVersion="0" ma:contentTypeDescription="Create a new document." ma:contentTypeScope="" ma:versionID="78ab6c66b5b1997ffa512c2bc67491b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B02C5A4-9838-4798-94AE-05D3CFA7939B}"/>
</file>

<file path=customXml/itemProps2.xml><?xml version="1.0" encoding="utf-8"?>
<ds:datastoreItem xmlns:ds="http://schemas.openxmlformats.org/officeDocument/2006/customXml" ds:itemID="{A062A015-04D8-409E-86C3-8FEA69A718A4}"/>
</file>

<file path=customXml/itemProps3.xml><?xml version="1.0" encoding="utf-8"?>
<ds:datastoreItem xmlns:ds="http://schemas.openxmlformats.org/officeDocument/2006/customXml" ds:itemID="{E351355F-B85A-4018-BA87-DD7E94212779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10177</TotalTime>
  <Words>595</Words>
  <Application>Microsoft Office PowerPoint</Application>
  <PresentationFormat>Custom</PresentationFormat>
  <Paragraphs>143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Franklin Gothic Heavy</vt:lpstr>
      <vt:lpstr>Office Theme</vt:lpstr>
      <vt:lpstr>1_PresenterMedia.com Animated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B-BBEE Verification Agencies Comparison (Ref 3)</vt:lpstr>
      <vt:lpstr>Additional Questions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Chrissy Berichon</dc:creator>
  <cp:lastModifiedBy>Chrissy Berichon</cp:lastModifiedBy>
  <cp:revision>348</cp:revision>
  <dcterms:created xsi:type="dcterms:W3CDTF">2017-10-19T16:15:01Z</dcterms:created>
  <dcterms:modified xsi:type="dcterms:W3CDTF">2018-02-15T06:40:29Z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0x0101007BB74D1329197340A61CD8749EFCAC95</vt:lpwstr>
  </property>
</Properties>
</file>