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89" r:id="rId4"/>
    <p:sldId id="291" r:id="rId5"/>
    <p:sldId id="292" r:id="rId6"/>
    <p:sldId id="29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 Crosby, Strategy &amp; Research, Head Office" initials="LCS&amp;RHO" lastIdx="5" clrIdx="0">
    <p:extLst>
      <p:ext uri="{19B8F6BF-5375-455C-9EA6-DF929625EA0E}">
        <p15:presenceInfo xmlns:p15="http://schemas.microsoft.com/office/powerpoint/2012/main" xmlns="" userId="S-1-5-21-329068152-839522115-725345543-243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A858"/>
    <a:srgbClr val="CC851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5501" autoAdjust="0"/>
  </p:normalViewPr>
  <p:slideViewPr>
    <p:cSldViewPr>
      <p:cViewPr varScale="1">
        <p:scale>
          <a:sx n="65" d="100"/>
          <a:sy n="65" d="100"/>
        </p:scale>
        <p:origin x="-859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E1CBB-DC6C-459F-AAD6-194E630E09C2}" type="datetimeFigureOut">
              <a:rPr lang="en-ZA" smtClean="0"/>
              <a:pPr/>
              <a:t>2018/02/14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F3617C-93F2-4907-B550-9809E27507AA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71200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25A7-FB51-4EE1-977E-68A14205F922}" type="datetimeFigureOut">
              <a:rPr lang="en-ZA" smtClean="0"/>
              <a:pPr/>
              <a:t>2018/02/14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2593-F33A-4EC7-B32E-75D8C583A698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66153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25A7-FB51-4EE1-977E-68A14205F922}" type="datetimeFigureOut">
              <a:rPr lang="en-ZA" smtClean="0"/>
              <a:pPr/>
              <a:t>2018/02/14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2593-F33A-4EC7-B32E-75D8C583A698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475813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25A7-FB51-4EE1-977E-68A14205F922}" type="datetimeFigureOut">
              <a:rPr lang="en-ZA" smtClean="0"/>
              <a:pPr/>
              <a:t>2018/02/14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2593-F33A-4EC7-B32E-75D8C583A698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9454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25A7-FB51-4EE1-977E-68A14205F922}" type="datetimeFigureOut">
              <a:rPr lang="en-ZA" smtClean="0"/>
              <a:pPr/>
              <a:t>2018/02/14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2593-F33A-4EC7-B32E-75D8C583A698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393055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25A7-FB51-4EE1-977E-68A14205F922}" type="datetimeFigureOut">
              <a:rPr lang="en-ZA" smtClean="0"/>
              <a:pPr/>
              <a:t>2018/02/14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2593-F33A-4EC7-B32E-75D8C583A698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7" name="Rectangle 6"/>
          <p:cNvSpPr/>
          <p:nvPr userDrawn="1"/>
        </p:nvSpPr>
        <p:spPr>
          <a:xfrm>
            <a:off x="7848600" y="5334000"/>
            <a:ext cx="1143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599314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272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272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25A7-FB51-4EE1-977E-68A14205F922}" type="datetimeFigureOut">
              <a:rPr lang="en-ZA" smtClean="0"/>
              <a:pPr/>
              <a:t>2018/02/14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2593-F33A-4EC7-B32E-75D8C583A698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821206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9075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30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19075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30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25A7-FB51-4EE1-977E-68A14205F922}" type="datetimeFigureOut">
              <a:rPr lang="en-ZA" smtClean="0"/>
              <a:pPr/>
              <a:t>2018/02/14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2593-F33A-4EC7-B32E-75D8C583A698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988191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25A7-FB51-4EE1-977E-68A14205F922}" type="datetimeFigureOut">
              <a:rPr lang="en-ZA" smtClean="0"/>
              <a:pPr/>
              <a:t>2018/02/14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2593-F33A-4EC7-B32E-75D8C583A698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989762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25A7-FB51-4EE1-977E-68A14205F922}" type="datetimeFigureOut">
              <a:rPr lang="en-ZA" smtClean="0"/>
              <a:pPr/>
              <a:t>2018/02/14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2593-F33A-4EC7-B32E-75D8C583A698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121714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25A7-FB51-4EE1-977E-68A14205F922}" type="datetimeFigureOut">
              <a:rPr lang="en-ZA" smtClean="0"/>
              <a:pPr/>
              <a:t>2018/02/14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2593-F33A-4EC7-B32E-75D8C583A698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58372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25A7-FB51-4EE1-977E-68A14205F922}" type="datetimeFigureOut">
              <a:rPr lang="en-ZA" smtClean="0"/>
              <a:pPr/>
              <a:t>2018/02/14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2593-F33A-4EC7-B32E-75D8C583A698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769892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82296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E25A7-FB51-4EE1-977E-68A14205F922}" type="datetimeFigureOut">
              <a:rPr lang="en-ZA" smtClean="0"/>
              <a:pPr/>
              <a:t>2018/02/14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72593-F33A-4EC7-B32E-75D8C583A698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13" name="TextBox 12"/>
          <p:cNvSpPr txBox="1"/>
          <p:nvPr userDrawn="1"/>
        </p:nvSpPr>
        <p:spPr>
          <a:xfrm>
            <a:off x="228600" y="64770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LEADERS IN CLOSING THE SKILLS GAP</a:t>
            </a:r>
            <a:endParaRPr lang="en-ZA" b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13" descr="MERSETA-LOGO-CMYK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7467600" y="228600"/>
            <a:ext cx="1371600" cy="1371600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>
          <a:xfrm>
            <a:off x="304800" y="1752600"/>
            <a:ext cx="845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98625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ZapfHumnst B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609600"/>
            <a:ext cx="6934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ZapfHumnst BT" pitchFamily="34" charset="0"/>
              </a:rPr>
              <a:t>Manufacturing, Engineering and</a:t>
            </a:r>
            <a:br>
              <a:rPr lang="en-US" sz="3200" dirty="0" smtClean="0">
                <a:latin typeface="ZapfHumnst BT" pitchFamily="34" charset="0"/>
              </a:rPr>
            </a:br>
            <a:r>
              <a:rPr lang="en-US" sz="3200" dirty="0" smtClean="0">
                <a:latin typeface="ZapfHumnst BT" pitchFamily="34" charset="0"/>
              </a:rPr>
              <a:t>Related Services </a:t>
            </a:r>
            <a:r>
              <a:rPr lang="en-US" sz="3200" b="1" dirty="0" smtClean="0">
                <a:solidFill>
                  <a:srgbClr val="D3A858"/>
                </a:solidFill>
                <a:latin typeface="ZapfHumnst BT" pitchFamily="34" charset="0"/>
              </a:rPr>
              <a:t>SETA</a:t>
            </a:r>
            <a:endParaRPr lang="en-ZA" sz="3200" b="1" dirty="0">
              <a:solidFill>
                <a:srgbClr val="D3A858"/>
              </a:solidFill>
              <a:latin typeface="ZapfHumnst BT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04800" y="1752600"/>
            <a:ext cx="845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MERSETA-LOGO-CMY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67600" y="228600"/>
            <a:ext cx="1371600" cy="1371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64770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LEADERS IN CLOSING THE SKILLS GAP</a:t>
            </a:r>
            <a:endParaRPr lang="en-ZA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689" y="2286000"/>
            <a:ext cx="5791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ZA" sz="1050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endParaRPr lang="en-ZA" sz="1050" dirty="0">
              <a:latin typeface="Candara" panose="020E0502030303020204" pitchFamily="34" charset="0"/>
            </a:endParaRPr>
          </a:p>
          <a:p>
            <a:r>
              <a:rPr lang="en-ZA" sz="2000" dirty="0">
                <a:solidFill>
                  <a:schemeClr val="bg1"/>
                </a:solidFill>
                <a:latin typeface="Candara" panose="020E0502030303020204" pitchFamily="34" charset="0"/>
              </a:rPr>
              <a:t> </a:t>
            </a:r>
            <a:r>
              <a:rPr lang="en-ZA" sz="20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Diversified Career Development</a:t>
            </a:r>
          </a:p>
          <a:p>
            <a:r>
              <a:rPr lang="en-ZA" sz="20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Framework</a:t>
            </a:r>
            <a:r>
              <a:rPr lang="en-ZA" sz="20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 </a:t>
            </a:r>
            <a:endParaRPr lang="en-ZA" sz="2000" b="1" i="1" dirty="0">
              <a:solidFill>
                <a:schemeClr val="bg1"/>
              </a:solidFill>
              <a:cs typeface="Arabic Typesetting" panose="03020402040406030203" pitchFamily="66" charset="-78"/>
            </a:endParaRPr>
          </a:p>
          <a:p>
            <a:endParaRPr lang="en-ZA" sz="2000" b="1" i="1" dirty="0" smtClean="0">
              <a:solidFill>
                <a:schemeClr val="bg1"/>
              </a:solidFill>
              <a:cs typeface="Arabic Typesetting" panose="03020402040406030203" pitchFamily="66" charset="-78"/>
            </a:endParaRPr>
          </a:p>
          <a:p>
            <a:endParaRPr lang="en-ZA" sz="1100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endParaRPr lang="en-US" sz="1100" dirty="0" smtClean="0">
              <a:latin typeface="Candara" panose="020E0502030303020204" pitchFamily="34" charset="0"/>
            </a:endParaRPr>
          </a:p>
          <a:p>
            <a:endParaRPr lang="en-ZA" sz="1100" dirty="0">
              <a:latin typeface="Candara" panose="020E0502030303020204" pitchFamily="34" charset="0"/>
            </a:endParaRPr>
          </a:p>
          <a:p>
            <a:r>
              <a:rPr lang="en-ZA" sz="16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Thursday 15 February 2018</a:t>
            </a:r>
          </a:p>
          <a:p>
            <a:r>
              <a:rPr lang="en-ZA" sz="1600" b="1" dirty="0" err="1" smtClean="0">
                <a:solidFill>
                  <a:schemeClr val="bg1"/>
                </a:solidFill>
                <a:latin typeface="Candara" panose="020E0502030303020204" pitchFamily="34" charset="0"/>
              </a:rPr>
              <a:t>Protea</a:t>
            </a:r>
            <a:r>
              <a:rPr lang="en-ZA" sz="16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 Hotel</a:t>
            </a:r>
          </a:p>
          <a:p>
            <a:r>
              <a:rPr lang="en-ZA" sz="16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OR </a:t>
            </a:r>
            <a:r>
              <a:rPr lang="en-ZA" sz="1600" b="1" dirty="0" err="1" smtClean="0">
                <a:solidFill>
                  <a:schemeClr val="bg1"/>
                </a:solidFill>
                <a:latin typeface="Candara" panose="020E0502030303020204" pitchFamily="34" charset="0"/>
              </a:rPr>
              <a:t>Thambo</a:t>
            </a:r>
            <a:endParaRPr lang="en-ZA" sz="1600" b="1" i="1" dirty="0">
              <a:solidFill>
                <a:schemeClr val="bg1"/>
              </a:solidFill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139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 txBox="1">
            <a:spLocks/>
          </p:cNvSpPr>
          <p:nvPr/>
        </p:nvSpPr>
        <p:spPr>
          <a:xfrm>
            <a:off x="152400" y="2133600"/>
            <a:ext cx="8229600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2400" i="1" dirty="0" smtClean="0"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ZA" sz="2400" i="1" dirty="0">
              <a:cs typeface="Arial" panose="020B0604020202020204" pitchFamily="34" charset="0"/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381000" y="228600"/>
            <a:ext cx="7162800" cy="1173162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ct val="20000"/>
              </a:spcBef>
            </a:pPr>
            <a:r>
              <a:rPr lang="en-ZA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 The need for an expanded Career Development Approach (1)</a:t>
            </a:r>
            <a:endParaRPr lang="en-ZA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2438400"/>
            <a:ext cx="7696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The critical need for the merSETA to engage in effective Career Development Programmes emerged at the 2017</a:t>
            </a:r>
            <a:r>
              <a:rPr lang="en-US" b="1" dirty="0" smtClean="0"/>
              <a:t> Inter Chamber Conference </a:t>
            </a:r>
            <a:r>
              <a:rPr lang="en-US" dirty="0" smtClean="0"/>
              <a:t>and also at the 2017 </a:t>
            </a:r>
            <a:r>
              <a:rPr lang="en-US" b="1" dirty="0" smtClean="0"/>
              <a:t>AA Strategy Session</a:t>
            </a:r>
            <a:r>
              <a:rPr lang="en-US" dirty="0" smtClean="0"/>
              <a:t>.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The disruptive impact of Industry 4.0 on the work of work and the lives of workers, necessitates the development of </a:t>
            </a:r>
            <a:r>
              <a:rPr lang="en-US" b="1" dirty="0" smtClean="0"/>
              <a:t>effective career development services and tools </a:t>
            </a:r>
            <a:r>
              <a:rPr lang="en-US" dirty="0" smtClean="0"/>
              <a:t>that deal with the </a:t>
            </a:r>
            <a:r>
              <a:rPr lang="en-US" b="1" dirty="0" smtClean="0"/>
              <a:t>career choices of youth as well </a:t>
            </a:r>
            <a:r>
              <a:rPr lang="en-US" dirty="0" smtClean="0"/>
              <a:t>as multiple </a:t>
            </a:r>
            <a:r>
              <a:rPr lang="en-US" b="1" dirty="0" smtClean="0"/>
              <a:t>career transitions of adults</a:t>
            </a:r>
            <a:r>
              <a:rPr lang="en-US" dirty="0" smtClean="0"/>
              <a:t>.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266124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 txBox="1">
            <a:spLocks/>
          </p:cNvSpPr>
          <p:nvPr/>
        </p:nvSpPr>
        <p:spPr>
          <a:xfrm>
            <a:off x="152400" y="2133600"/>
            <a:ext cx="8229600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2400" i="1" dirty="0" smtClean="0"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ZA" sz="2400" i="1" dirty="0">
              <a:cs typeface="Arial" panose="020B0604020202020204" pitchFamily="34" charset="0"/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381000" y="228600"/>
            <a:ext cx="7162800" cy="1173162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ct val="20000"/>
              </a:spcBef>
            </a:pPr>
            <a:r>
              <a:rPr lang="en-ZA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 The need for an expanded Career Development Approach (2)</a:t>
            </a:r>
            <a:endParaRPr lang="en-ZA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905000"/>
            <a:ext cx="7696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 the new world of work a SETAs can no longer afford to merely attend “</a:t>
            </a:r>
            <a:r>
              <a:rPr lang="en-US" b="1" dirty="0" smtClean="0"/>
              <a:t>Youth</a:t>
            </a:r>
            <a:r>
              <a:rPr lang="en-US" dirty="0" smtClean="0"/>
              <a:t> Career Expo Events” of </a:t>
            </a:r>
            <a:r>
              <a:rPr lang="en-US" b="1" dirty="0" smtClean="0"/>
              <a:t>Basic and Higher Education departments</a:t>
            </a:r>
            <a:r>
              <a:rPr lang="en-US" dirty="0" smtClean="0"/>
              <a:t>.  This work must continue but the focus of SETAs must expand to include Career Development initiatives, services and tools for </a:t>
            </a:r>
            <a:r>
              <a:rPr lang="en-US" b="1" dirty="0" smtClean="0"/>
              <a:t>adults </a:t>
            </a:r>
            <a:r>
              <a:rPr lang="en-US" dirty="0" smtClean="0"/>
              <a:t>as well as </a:t>
            </a:r>
            <a:r>
              <a:rPr lang="en-US" b="1" dirty="0" smtClean="0"/>
              <a:t>employers</a:t>
            </a:r>
            <a:r>
              <a:rPr lang="en-US" dirty="0" smtClean="0"/>
              <a:t> within the MER-Sector.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Through a more </a:t>
            </a:r>
            <a:r>
              <a:rPr lang="en-US" b="1" dirty="0" smtClean="0"/>
              <a:t>technological </a:t>
            </a:r>
            <a:r>
              <a:rPr lang="en-US" dirty="0" smtClean="0"/>
              <a:t>approach the reach can be increased and the </a:t>
            </a:r>
            <a:r>
              <a:rPr lang="en-US" b="1" dirty="0" smtClean="0"/>
              <a:t>new generation </a:t>
            </a:r>
            <a:r>
              <a:rPr lang="en-US" dirty="0" smtClean="0"/>
              <a:t>can be excited.  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A growing number of Scientific Research is showing evidence that an </a:t>
            </a:r>
            <a:r>
              <a:rPr lang="en-US" b="1" dirty="0" smtClean="0"/>
              <a:t>indigenous approach to career development </a:t>
            </a:r>
            <a:r>
              <a:rPr lang="en-US" dirty="0" smtClean="0"/>
              <a:t>produce better results in developing countries such as South Africa.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266124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 txBox="1">
            <a:spLocks/>
          </p:cNvSpPr>
          <p:nvPr/>
        </p:nvSpPr>
        <p:spPr>
          <a:xfrm>
            <a:off x="152400" y="2133600"/>
            <a:ext cx="8229600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2400" i="1" dirty="0" smtClean="0"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ZA" sz="2400" i="1" dirty="0">
              <a:cs typeface="Arial" panose="020B0604020202020204" pitchFamily="34" charset="0"/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381000" y="228600"/>
            <a:ext cx="7162800" cy="1173162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ct val="20000"/>
              </a:spcBef>
            </a:pPr>
            <a:r>
              <a:rPr lang="en-ZA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 merSETA Diversified Career Development Framework</a:t>
            </a:r>
            <a:endParaRPr lang="en-ZA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905000"/>
            <a:ext cx="7696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Project 1: Career Development Tools for youth and adults</a:t>
            </a:r>
          </a:p>
          <a:p>
            <a:endParaRPr lang="en-US" dirty="0" smtClean="0"/>
          </a:p>
          <a:p>
            <a:pPr lvl="1">
              <a:buSzPct val="80000"/>
              <a:buFont typeface="Courier New" pitchFamily="49" charset="0"/>
              <a:buChar char="o"/>
            </a:pPr>
            <a:r>
              <a:rPr lang="en-US" dirty="0" smtClean="0"/>
              <a:t> </a:t>
            </a:r>
            <a:r>
              <a:rPr lang="en-US" i="1" dirty="0" smtClean="0"/>
              <a:t>Traditional</a:t>
            </a:r>
            <a:r>
              <a:rPr lang="en-US" dirty="0" smtClean="0"/>
              <a:t>: online assessments, trade guides, career portals, career expos    and skills competitions</a:t>
            </a:r>
          </a:p>
          <a:p>
            <a:pPr lvl="1">
              <a:buSzPct val="80000"/>
              <a:buFont typeface="Courier New" pitchFamily="49" charset="0"/>
              <a:buChar char="o"/>
            </a:pP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i="1" dirty="0" smtClean="0"/>
              <a:t>New Generation</a:t>
            </a:r>
            <a:r>
              <a:rPr lang="en-US" dirty="0" smtClean="0"/>
              <a:t>: virtual and augmented reality workplace tours, skills simulators, gaming, social networking groups and virtual career guidance &amp; mentors</a:t>
            </a:r>
          </a:p>
          <a:p>
            <a:pPr lvl="1">
              <a:buSzPct val="80000"/>
              <a:buFont typeface="Courier New" pitchFamily="49" charset="0"/>
              <a:buChar char="o"/>
            </a:pPr>
            <a:endParaRPr lang="en-US" dirty="0" smtClean="0"/>
          </a:p>
          <a:p>
            <a:pPr>
              <a:buSzPct val="80000"/>
            </a:pPr>
            <a:r>
              <a:rPr lang="en-US" b="1" dirty="0" smtClean="0"/>
              <a:t>Project 2: Career Information </a:t>
            </a:r>
          </a:p>
          <a:p>
            <a:pPr>
              <a:buSzPct val="80000"/>
            </a:pPr>
            <a:endParaRPr lang="en-US" dirty="0" smtClean="0"/>
          </a:p>
          <a:p>
            <a:pPr lvl="1">
              <a:buSzPct val="80000"/>
              <a:buFont typeface="Courier New" pitchFamily="49" charset="0"/>
              <a:buChar char="o"/>
            </a:pPr>
            <a:r>
              <a:rPr lang="en-US" dirty="0" smtClean="0"/>
              <a:t> </a:t>
            </a:r>
            <a:r>
              <a:rPr lang="en-US" i="1" dirty="0" smtClean="0"/>
              <a:t>Current Jobs</a:t>
            </a:r>
          </a:p>
          <a:p>
            <a:pPr lvl="1">
              <a:buSzPct val="80000"/>
              <a:buFont typeface="Courier New" pitchFamily="49" charset="0"/>
              <a:buChar char="o"/>
            </a:pPr>
            <a:r>
              <a:rPr lang="en-US" i="1" dirty="0" smtClean="0"/>
              <a:t> </a:t>
            </a:r>
            <a:r>
              <a:rPr lang="en-US" i="1" dirty="0" smtClean="0"/>
              <a:t>Jobs of the Future</a:t>
            </a:r>
          </a:p>
          <a:p>
            <a:pPr lvl="1">
              <a:buSzPct val="80000"/>
              <a:buFont typeface="Courier New" pitchFamily="49" charset="0"/>
              <a:buChar char="o"/>
            </a:pPr>
            <a:endParaRPr lang="en-US" dirty="0" smtClean="0"/>
          </a:p>
          <a:p>
            <a:pPr>
              <a:buSzPct val="80000"/>
              <a:buFont typeface="Courier New" pitchFamily="49" charset="0"/>
              <a:buChar char="o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266124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 txBox="1">
            <a:spLocks/>
          </p:cNvSpPr>
          <p:nvPr/>
        </p:nvSpPr>
        <p:spPr>
          <a:xfrm>
            <a:off x="152400" y="2133600"/>
            <a:ext cx="8229600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2400" i="1" dirty="0" smtClean="0"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ZA" sz="2400" i="1" dirty="0">
              <a:cs typeface="Arial" panose="020B0604020202020204" pitchFamily="34" charset="0"/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381000" y="228600"/>
            <a:ext cx="7162800" cy="1173162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ct val="20000"/>
              </a:spcBef>
            </a:pPr>
            <a:r>
              <a:rPr lang="en-ZA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 merSETA Diversified Career Development Framework (2)</a:t>
            </a:r>
            <a:endParaRPr lang="en-ZA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905000"/>
            <a:ext cx="7696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</a:p>
          <a:p>
            <a:r>
              <a:rPr lang="en-US" dirty="0" smtClean="0"/>
              <a:t> </a:t>
            </a:r>
          </a:p>
          <a:p>
            <a:r>
              <a:rPr lang="en-US" b="1" dirty="0" smtClean="0"/>
              <a:t>Project 3: Indigenous Career Development Services for youth and adults </a:t>
            </a:r>
          </a:p>
          <a:p>
            <a:endParaRPr lang="en-US" dirty="0" smtClean="0"/>
          </a:p>
          <a:p>
            <a:pPr lvl="1">
              <a:buSzPct val="80000"/>
            </a:pPr>
            <a:r>
              <a:rPr lang="en-US" dirty="0" smtClean="0"/>
              <a:t> </a:t>
            </a:r>
            <a:r>
              <a:rPr lang="en-US" dirty="0" smtClean="0"/>
              <a:t>A practical feasibility study within the 5 chambers aimed at piloting Indigenous Career Management Skills that fosters career adaptability and employability. </a:t>
            </a:r>
          </a:p>
          <a:p>
            <a:pPr lvl="1">
              <a:buSzPct val="80000"/>
            </a:pPr>
            <a:endParaRPr lang="en-US" b="1" dirty="0" smtClean="0"/>
          </a:p>
          <a:p>
            <a:pPr>
              <a:buSzPct val="80000"/>
            </a:pPr>
            <a:r>
              <a:rPr lang="en-US" b="1" dirty="0" smtClean="0"/>
              <a:t>Project 4: Quality Improvement of Career Development</a:t>
            </a:r>
          </a:p>
          <a:p>
            <a:pPr>
              <a:buSzPct val="80000"/>
            </a:pPr>
            <a:endParaRPr lang="en-US" b="1" dirty="0" smtClean="0"/>
          </a:p>
          <a:p>
            <a:pPr lvl="2">
              <a:buSzPct val="80000"/>
              <a:buFont typeface="Courier New" pitchFamily="49" charset="0"/>
              <a:buChar char="o"/>
            </a:pPr>
            <a:r>
              <a:rPr lang="en-US" b="1" dirty="0" smtClean="0"/>
              <a:t>  </a:t>
            </a:r>
            <a:r>
              <a:rPr lang="en-US" dirty="0" smtClean="0"/>
              <a:t>RPL Mechanism for entry level Career Development Practitioners</a:t>
            </a:r>
          </a:p>
          <a:p>
            <a:pPr lvl="2">
              <a:buSzPct val="80000"/>
              <a:buFont typeface="Courier New" pitchFamily="49" charset="0"/>
              <a:buChar char="o"/>
            </a:pPr>
            <a:r>
              <a:rPr lang="en-US" b="1" dirty="0" smtClean="0"/>
              <a:t>  </a:t>
            </a:r>
            <a:r>
              <a:rPr lang="en-US" dirty="0" smtClean="0"/>
              <a:t>Africa Peer-Review Career Development Research Journal</a:t>
            </a:r>
          </a:p>
          <a:p>
            <a:pPr lvl="2">
              <a:buSzPct val="80000"/>
              <a:buFont typeface="Courier New" pitchFamily="49" charset="0"/>
              <a:buChar char="o"/>
            </a:pPr>
            <a:r>
              <a:rPr lang="en-US" dirty="0" smtClean="0"/>
              <a:t>  Annual South African Career Development Practitioner Congress  </a:t>
            </a:r>
          </a:p>
          <a:p>
            <a:pPr>
              <a:buSzPct val="80000"/>
            </a:pPr>
            <a:endParaRPr lang="en-US" b="1" dirty="0" smtClean="0"/>
          </a:p>
          <a:p>
            <a:pPr>
              <a:buSzPct val="80000"/>
            </a:pPr>
            <a:r>
              <a:rPr lang="en-US" b="1" dirty="0" smtClean="0"/>
              <a:t>	</a:t>
            </a:r>
            <a:endParaRPr lang="en-US" dirty="0" smtClean="0"/>
          </a:p>
          <a:p>
            <a:pPr>
              <a:buSzPct val="80000"/>
              <a:buFont typeface="Courier New" pitchFamily="49" charset="0"/>
              <a:buChar char="o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266124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 txBox="1">
            <a:spLocks/>
          </p:cNvSpPr>
          <p:nvPr/>
        </p:nvSpPr>
        <p:spPr>
          <a:xfrm>
            <a:off x="152400" y="2133600"/>
            <a:ext cx="8229600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2400" i="1" dirty="0" smtClean="0"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ZA" sz="2400" i="1" dirty="0">
              <a:cs typeface="Arial" panose="020B0604020202020204" pitchFamily="34" charset="0"/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381000" y="228600"/>
            <a:ext cx="7162800" cy="1173162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ct val="20000"/>
              </a:spcBef>
            </a:pPr>
            <a:r>
              <a:rPr lang="en-ZA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 merSETA Career DVD</a:t>
            </a:r>
            <a:endParaRPr lang="en-ZA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905000"/>
            <a:ext cx="7696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</a:p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SzPct val="80000"/>
              <a:buFont typeface="Courier New" pitchFamily="49" charset="0"/>
              <a:buChar char="o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26612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2" y="304800"/>
            <a:ext cx="8229600" cy="1981201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en-ZA" sz="6600" b="1" dirty="0" smtClean="0">
                <a:solidFill>
                  <a:srgbClr val="D3A858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THANK YOU</a:t>
            </a:r>
            <a:endParaRPr lang="en-ZA" sz="6600" b="1" dirty="0">
              <a:solidFill>
                <a:srgbClr val="D3A858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087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B74D1329197340A61CD8749EFCAC95" ma:contentTypeVersion="0" ma:contentTypeDescription="Create a new document." ma:contentTypeScope="" ma:versionID="78ab6c66b5b1997ffa512c2bc67491b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B84C26D-847C-4FC6-AB25-F924F07752AE}"/>
</file>

<file path=customXml/itemProps2.xml><?xml version="1.0" encoding="utf-8"?>
<ds:datastoreItem xmlns:ds="http://schemas.openxmlformats.org/officeDocument/2006/customXml" ds:itemID="{EF8023D9-9D52-45AA-BD89-9EDCBDEB5B0F}"/>
</file>

<file path=customXml/itemProps3.xml><?xml version="1.0" encoding="utf-8"?>
<ds:datastoreItem xmlns:ds="http://schemas.openxmlformats.org/officeDocument/2006/customXml" ds:itemID="{918A5E5C-F3AD-4A2B-8179-CD302647D589}"/>
</file>

<file path=docProps/app.xml><?xml version="1.0" encoding="utf-8"?>
<Properties xmlns="http://schemas.openxmlformats.org/officeDocument/2006/extended-properties" xmlns:vt="http://schemas.openxmlformats.org/officeDocument/2006/docPropsVTypes">
  <TotalTime>1366</TotalTime>
  <Words>386</Words>
  <Application>Microsoft Office PowerPoint</Application>
  <PresentationFormat>On-screen Show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Ericsson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Terrance Percy Mokgosi</dc:creator>
  <cp:lastModifiedBy>EVanderlinde</cp:lastModifiedBy>
  <cp:revision>95</cp:revision>
  <dcterms:created xsi:type="dcterms:W3CDTF">2015-09-15T08:49:30Z</dcterms:created>
  <dcterms:modified xsi:type="dcterms:W3CDTF">2018-02-14T18:10:54Z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0x0101007BB74D1329197340A61CD8749EFCAC95</vt:lpwstr>
  </property>
</Properties>
</file>