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1"/>
  </p:handoutMasterIdLst>
  <p:sldIdLst>
    <p:sldId id="256" r:id="rId2"/>
    <p:sldId id="257" r:id="rId3"/>
    <p:sldId id="295" r:id="rId4"/>
    <p:sldId id="292" r:id="rId5"/>
    <p:sldId id="280" r:id="rId6"/>
    <p:sldId id="302" r:id="rId7"/>
    <p:sldId id="279" r:id="rId8"/>
    <p:sldId id="303" r:id="rId9"/>
    <p:sldId id="296" r:id="rId10"/>
    <p:sldId id="281" r:id="rId11"/>
    <p:sldId id="297" r:id="rId12"/>
    <p:sldId id="298" r:id="rId13"/>
    <p:sldId id="304" r:id="rId14"/>
    <p:sldId id="299" r:id="rId15"/>
    <p:sldId id="300" r:id="rId16"/>
    <p:sldId id="305" r:id="rId17"/>
    <p:sldId id="301" r:id="rId18"/>
    <p:sldId id="306" r:id="rId19"/>
    <p:sldId id="291" r:id="rId20"/>
  </p:sldIdLst>
  <p:sldSz cx="9144000" cy="6858000" type="screen4x3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3ACFEC-616C-4B2E-93CE-ABFA90448775}" type="datetimeFigureOut">
              <a:rPr lang="en-US"/>
              <a:pPr>
                <a:defRPr/>
              </a:pPr>
              <a:t>4/23/2013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5F1AE4-6256-4C03-9F95-4429699FDE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18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AU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3E7566-B04C-4BA9-BF49-89AFBC66AD9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9937-6807-40C4-9A63-24A8A3565638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A4E2-4DC1-4D2E-B34B-0438ECA120CD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8A2AD-60B1-4A96-A21C-4EEEC5EFB9C6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D9669-8948-46ED-9E26-70BD4FE555B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A098-FE0F-41B8-930E-A3D7E5C6C6A6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8F9C1-FAD4-42A3-9165-B9D1DA62A495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1074-C32F-466D-BAD8-B40D49A1F9ED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C6D9-D766-477A-9855-2C00282273C1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431A2-F8E7-4CD2-99FA-192897C29DAD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1AF77-6F83-40A7-B4D3-4A127D9A086E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Garamond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latin typeface="Garamond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fld id="{52886851-B37B-45A6-9783-AF840FFBE43C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flagsof.net/wp-content/uploads/2009/08/India12-300x300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google.com.au/imgres?imgurl=http://www.clker.com/cliparts/S/p/I/2/s/E/reseller-world-map.svg&amp;imgrefurl=http://www.clker.com/clipart-reseller-world-map.html&amp;usg=__Y6wUDc5BTL2cnxkop-14hXQI4Oc=&amp;h=323&amp;w=631&amp;sz=1079&amp;hl=en&amp;start=16&amp;zoom=1&amp;tbnid=4IwiENizIxY4OM:&amp;tbnh=70&amp;tbnw=137&amp;ei=ClukUM_WLs-fiAfusoGoAw&amp;prev=/search?q=map+of+world&amp;hl=en&amp;sa=X&amp;rls=com.microsoft:en-au&amp;biw=1261&amp;bih=768&amp;ie=UTF-8&amp;tbs=itp:clipart&amp;tbm=isch&amp;prmd=imvnsa&amp;itbs=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brennan@csu.edu.au" TargetMode="External"/><Relationship Id="rId2" Type="http://schemas.openxmlformats.org/officeDocument/2006/relationships/hyperlink" Target="mailto:e.smith@ballarat.edu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youth.gc.ca/img/jeunesse-youth/commun-common/sa_ag/sa_ag_600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z="3200" dirty="0" smtClean="0"/>
              <a:t>Globalising the apprenticeship concept: </a:t>
            </a:r>
            <a:r>
              <a:rPr lang="en-AU" sz="3200" dirty="0"/>
              <a:t>How far can apprenticeship systems be compared across countries and what can be gained?</a:t>
            </a:r>
            <a:endParaRPr lang="en-AU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400" b="1" dirty="0" smtClean="0"/>
              <a:t>Professor Erica Smith, University of Ballarat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AU" sz="1800" dirty="0" smtClean="0"/>
              <a:t>Associate Professor Ros Brennan Kemmis, Charles Sturt University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AU" sz="1600" b="1" i="1" dirty="0" smtClean="0"/>
              <a:t>INAP 5</a:t>
            </a:r>
            <a:r>
              <a:rPr lang="en-AU" sz="1600" b="1" i="1" baseline="30000" dirty="0" smtClean="0"/>
              <a:t>th</a:t>
            </a:r>
            <a:r>
              <a:rPr lang="en-AU" sz="1600" b="1" i="1" dirty="0" smtClean="0"/>
              <a:t> International conference </a:t>
            </a:r>
            <a:r>
              <a:rPr lang="en-US" sz="1600" b="1" i="1" dirty="0"/>
              <a:t>Johannesburg, 23 April 2013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AU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Cross-case analysis: nature of systems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Size (3.7% of workforce in Germany and Australia versus 0.3% in US);</a:t>
            </a:r>
          </a:p>
          <a:p>
            <a:r>
              <a:rPr lang="en-AU" sz="2800" dirty="0" smtClean="0"/>
              <a:t>Policy focus on apprenticeship;</a:t>
            </a:r>
          </a:p>
          <a:p>
            <a:r>
              <a:rPr lang="en-AU" sz="2800" dirty="0" smtClean="0"/>
              <a:t>Presence of informal and/or alternative systems;</a:t>
            </a:r>
          </a:p>
          <a:p>
            <a:r>
              <a:rPr lang="en-AU" sz="2800" dirty="0" smtClean="0"/>
              <a:t>Rate of change: incremental  (Germany) versus major overhaul (UK);</a:t>
            </a:r>
          </a:p>
          <a:p>
            <a:r>
              <a:rPr lang="en-AU" sz="2800" dirty="0" smtClean="0"/>
              <a:t>Relative status of apprenticeship and of TVET in general.</a:t>
            </a:r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Principles for a model system: Participation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Apprenticeships available in all industries and a range of occupations (eg those undertaken by women as well as men, in rural as well as urban occupations);</a:t>
            </a:r>
          </a:p>
          <a:p>
            <a:r>
              <a:rPr lang="en-AU" sz="2000" dirty="0" smtClean="0"/>
              <a:t>Open to people of all ages and people with disabilities;</a:t>
            </a:r>
          </a:p>
          <a:p>
            <a:r>
              <a:rPr lang="en-AU" sz="2000" dirty="0" smtClean="0"/>
              <a:t>Clear pathways for school-leavers and also for those without entry qualifications;</a:t>
            </a:r>
          </a:p>
          <a:p>
            <a:r>
              <a:rPr lang="en-AU" sz="2000" dirty="0" smtClean="0"/>
              <a:t>Pathways from off-the-job programs </a:t>
            </a:r>
            <a:r>
              <a:rPr lang="en-AU" sz="2000" dirty="0" err="1" smtClean="0"/>
              <a:t>eg</a:t>
            </a:r>
            <a:r>
              <a:rPr lang="en-AU" sz="2000" dirty="0" smtClean="0"/>
              <a:t> </a:t>
            </a:r>
          </a:p>
          <a:p>
            <a:r>
              <a:rPr lang="en-AU" sz="2000" dirty="0" smtClean="0"/>
              <a:t>pre-apprenticeships;</a:t>
            </a:r>
          </a:p>
          <a:p>
            <a:r>
              <a:rPr lang="en-AU" sz="2000" dirty="0" smtClean="0"/>
              <a:t>Pathways beyond apprenticeship into</a:t>
            </a:r>
          </a:p>
          <a:p>
            <a:pPr marL="0" indent="0">
              <a:buNone/>
            </a:pPr>
            <a:r>
              <a:rPr lang="en-AU" sz="2000" dirty="0" smtClean="0"/>
              <a:t> higher education &amp; higher level employment</a:t>
            </a:r>
            <a:r>
              <a:rPr lang="en-AU" sz="2400" dirty="0" smtClean="0"/>
              <a:t>.  </a:t>
            </a:r>
          </a:p>
          <a:p>
            <a:endParaRPr lang="en-AU" sz="2400" dirty="0"/>
          </a:p>
        </p:txBody>
      </p:sp>
      <p:pic>
        <p:nvPicPr>
          <p:cNvPr id="4" name="Picture 6" descr="apprenticeship 2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437420"/>
            <a:ext cx="264318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Principles for a model system: Government structures and social partners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Government policy addresses employment </a:t>
            </a:r>
            <a:r>
              <a:rPr lang="en-AU" sz="2400" u="sng" dirty="0" smtClean="0"/>
              <a:t>and </a:t>
            </a:r>
            <a:r>
              <a:rPr lang="en-AU" sz="2400" dirty="0" smtClean="0"/>
              <a:t>training issues;</a:t>
            </a:r>
          </a:p>
          <a:p>
            <a:r>
              <a:rPr lang="en-AU" sz="2400" dirty="0" smtClean="0"/>
              <a:t>Relative responsibilities of different levels of government clearly defined</a:t>
            </a:r>
          </a:p>
          <a:p>
            <a:r>
              <a:rPr lang="en-AU" sz="2400" dirty="0" smtClean="0"/>
              <a:t>Rigorous qualifications that are regularly updated</a:t>
            </a:r>
          </a:p>
          <a:p>
            <a:r>
              <a:rPr lang="en-AU" sz="2400" dirty="0" smtClean="0"/>
              <a:t>A systematic process for adding new qualifications</a:t>
            </a:r>
          </a:p>
          <a:p>
            <a:r>
              <a:rPr lang="en-AU" sz="2400" dirty="0" smtClean="0"/>
              <a:t>Good data systems</a:t>
            </a:r>
          </a:p>
          <a:p>
            <a:r>
              <a:rPr lang="en-AU" sz="2400" dirty="0" smtClean="0"/>
              <a:t>All major social partners represented at all levels of the system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 measures for success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dirty="0" smtClean="0"/>
              <a:t>Arranged under four headings:</a:t>
            </a:r>
          </a:p>
          <a:p>
            <a:r>
              <a:rPr lang="en-AU" sz="2400" dirty="0" smtClean="0"/>
              <a:t>Engagement (</a:t>
            </a:r>
            <a:r>
              <a:rPr lang="en-AU" sz="2400" dirty="0" err="1" smtClean="0"/>
              <a:t>eg</a:t>
            </a:r>
            <a:r>
              <a:rPr lang="en-AU" sz="2400" dirty="0" smtClean="0"/>
              <a:t> proportion of employers with apprentice);</a:t>
            </a:r>
            <a:endParaRPr lang="en-AU" sz="2400" dirty="0" smtClean="0"/>
          </a:p>
          <a:p>
            <a:r>
              <a:rPr lang="en-AU" sz="2400" dirty="0" smtClean="0"/>
              <a:t>Quality (</a:t>
            </a:r>
            <a:r>
              <a:rPr lang="en-AU" sz="2400" dirty="0" err="1" smtClean="0"/>
              <a:t>eg</a:t>
            </a:r>
            <a:r>
              <a:rPr lang="en-AU" sz="2400" dirty="0" smtClean="0"/>
              <a:t> industry and student satisfaction with training);</a:t>
            </a:r>
            <a:endParaRPr lang="en-AU" sz="2400" dirty="0" smtClean="0"/>
          </a:p>
          <a:p>
            <a:r>
              <a:rPr lang="en-AU" sz="2400" dirty="0" smtClean="0"/>
              <a:t>Public policy (</a:t>
            </a:r>
            <a:r>
              <a:rPr lang="en-AU" sz="2400" dirty="0" err="1" smtClean="0"/>
              <a:t>eg</a:t>
            </a:r>
            <a:r>
              <a:rPr lang="en-AU" sz="2400" dirty="0" smtClean="0"/>
              <a:t> value for financial investment in the system, reduction in youth unemployment);</a:t>
            </a:r>
          </a:p>
          <a:p>
            <a:r>
              <a:rPr lang="en-AU" sz="2400" dirty="0" smtClean="0"/>
              <a:t>Outcomes (</a:t>
            </a:r>
            <a:r>
              <a:rPr lang="en-AU" sz="2400" dirty="0" err="1" smtClean="0"/>
              <a:t>eg</a:t>
            </a:r>
            <a:r>
              <a:rPr lang="en-AU" sz="2400" dirty="0" smtClean="0"/>
              <a:t> proportion of apprentices retained to permanent employment);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335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Expansion risks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Potential quality problems;</a:t>
            </a:r>
          </a:p>
          <a:p>
            <a:r>
              <a:rPr lang="en-AU" sz="2800" dirty="0" smtClean="0"/>
              <a:t>Employers may not be aware of responsibilities;</a:t>
            </a:r>
          </a:p>
          <a:p>
            <a:r>
              <a:rPr lang="en-AU" sz="2800" dirty="0" smtClean="0"/>
              <a:t>Completion rates may be low at first;</a:t>
            </a:r>
          </a:p>
          <a:p>
            <a:r>
              <a:rPr lang="en-AU" sz="2800" dirty="0" smtClean="0"/>
              <a:t>Establishment in new occupations could lead to low-quality curriculum;</a:t>
            </a:r>
          </a:p>
          <a:p>
            <a:r>
              <a:rPr lang="en-AU" sz="2800" dirty="0" smtClean="0"/>
              <a:t>Temptation to establish ‘</a:t>
            </a:r>
            <a:r>
              <a:rPr lang="en-AU" sz="2800" dirty="0" smtClean="0"/>
              <a:t>differently-badged’ systems</a:t>
            </a:r>
            <a:r>
              <a:rPr lang="en-AU" sz="2800" dirty="0" smtClean="0"/>
              <a:t>;</a:t>
            </a:r>
          </a:p>
          <a:p>
            <a:r>
              <a:rPr lang="en-AU" sz="2800" dirty="0" smtClean="0"/>
              <a:t>Inadequate buy-in from stakeholders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Complexity: a common problem</a:t>
            </a:r>
            <a:br>
              <a:rPr lang="en-AU" sz="3600" dirty="0" smtClean="0"/>
            </a:br>
            <a:r>
              <a:rPr lang="en-AU" sz="3600" dirty="0" smtClean="0"/>
              <a:t>Common simplification strategies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Harmonisation across jurisdictions (states and provinces) to enhance mobility and provide consistency;</a:t>
            </a:r>
          </a:p>
          <a:p>
            <a:r>
              <a:rPr lang="en-AU" dirty="0" smtClean="0"/>
              <a:t>Consistency of contract periods</a:t>
            </a:r>
          </a:p>
          <a:p>
            <a:r>
              <a:rPr lang="en-AU" dirty="0" smtClean="0"/>
              <a:t>Removal of parallel systems - or at least better communication among them.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Outcomes of the project (1): Change</a:t>
            </a:r>
            <a:endParaRPr lang="en-AU" dirty="0"/>
          </a:p>
        </p:txBody>
      </p:sp>
      <p:pic>
        <p:nvPicPr>
          <p:cNvPr id="4" name="Content Placeholder 3" descr="http://www.flagsof.net/wp-content/uploads/2009/08/India12-300x300.png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214422"/>
            <a:ext cx="1872208" cy="1926546"/>
          </a:xfrm>
        </p:spPr>
      </p:pic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3923928" y="1340769"/>
            <a:ext cx="4762872" cy="1584175"/>
          </a:xfrm>
        </p:spPr>
        <p:txBody>
          <a:bodyPr/>
          <a:lstStyle/>
          <a:p>
            <a:pPr indent="0">
              <a:buNone/>
            </a:pPr>
            <a:r>
              <a:rPr lang="en-AU" sz="2000" dirty="0" smtClean="0"/>
              <a:t>Establishment of small high-level working party by DGET, Ministry of Labour and Employment, based on the options paper.</a:t>
            </a:r>
            <a:endParaRPr lang="en-AU" sz="2000" dirty="0"/>
          </a:p>
        </p:txBody>
      </p:sp>
      <p:sp>
        <p:nvSpPr>
          <p:cNvPr id="5" name="Rectangle 4"/>
          <p:cNvSpPr/>
          <p:nvPr/>
        </p:nvSpPr>
        <p:spPr>
          <a:xfrm>
            <a:off x="3347864" y="3356992"/>
            <a:ext cx="45102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sz="2000" dirty="0" smtClean="0"/>
              <a:t>Parts of report used by ILO Geneva to feed into G20 meeting on youth unemployment – September  2012.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Possible World Bank pilot projects 2013 </a:t>
            </a:r>
          </a:p>
        </p:txBody>
      </p:sp>
      <p:pic>
        <p:nvPicPr>
          <p:cNvPr id="6" name="Picture 2" descr="http://t2.gstatic.com/images?q=tbn:ANd9GcRjW8ikgWwphR6i2UkJhCGqh7t327rmi1UwDH7fCXfd86sd0gTXnc6H0T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06" y="3280254"/>
            <a:ext cx="2228334" cy="113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esmith\AppData\Local\Microsoft\Windows\Temporary Internet Files\Content.IE5\G3KJX6C2\MP90040377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77664"/>
            <a:ext cx="2016224" cy="134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3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Outcomes of the project (2): New insights</a:t>
            </a:r>
            <a:endParaRPr lang="en-AU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framework for examining apprenticeship systems;</a:t>
            </a:r>
          </a:p>
          <a:p>
            <a:r>
              <a:rPr lang="en-AU" dirty="0" smtClean="0"/>
              <a:t>The framework provides a focus on training which is (oddly) often neglected;</a:t>
            </a:r>
          </a:p>
          <a:p>
            <a:r>
              <a:rPr lang="en-AU" dirty="0" smtClean="0"/>
              <a:t>The framework pays particular attention to expansion strategies and risks.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/>
              <a:t>Outcomes of the project </a:t>
            </a:r>
            <a:r>
              <a:rPr lang="en-AU" sz="4000" dirty="0" smtClean="0"/>
              <a:t>(</a:t>
            </a:r>
            <a:r>
              <a:rPr lang="en-AU" sz="4000" dirty="0"/>
              <a:t>3</a:t>
            </a:r>
            <a:r>
              <a:rPr lang="en-AU" sz="4000" dirty="0" smtClean="0"/>
              <a:t>): Methodological  </a:t>
            </a:r>
            <a:r>
              <a:rPr lang="en-AU" sz="4000" dirty="0"/>
              <a:t>insights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Use of country experts on the whole successful as misconceptions avoided -however was a large logistical exercise;</a:t>
            </a:r>
          </a:p>
          <a:p>
            <a:r>
              <a:rPr lang="en-AU" sz="2400" dirty="0" smtClean="0"/>
              <a:t>Structured case study format was not applicable to all countries and all items, and needed to be flexible;</a:t>
            </a:r>
          </a:p>
          <a:p>
            <a:r>
              <a:rPr lang="en-AU" sz="2400" dirty="0" smtClean="0"/>
              <a:t>More up-front discussion would have been helpful with Indian stakeholders (needed to go back to country experts and add in some items afterwards).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6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Erica Smith </a:t>
            </a:r>
            <a:r>
              <a:rPr lang="en-AU" dirty="0" smtClean="0">
                <a:hlinkClick r:id="rId2"/>
              </a:rPr>
              <a:t>e.smith@ballarat.edu.au</a:t>
            </a:r>
            <a:endParaRPr lang="en-AU" dirty="0" smtClean="0"/>
          </a:p>
          <a:p>
            <a:r>
              <a:rPr lang="en-AU" dirty="0" smtClean="0"/>
              <a:t>Ros Brennan Kemmis </a:t>
            </a:r>
            <a:r>
              <a:rPr lang="en-AU" dirty="0" err="1" smtClean="0">
                <a:hlinkClick r:id="rId3"/>
              </a:rPr>
              <a:t>rbrennan@csu.edu.au</a:t>
            </a:r>
            <a:endParaRPr lang="en-AU" dirty="0" smtClean="0"/>
          </a:p>
          <a:p>
            <a:endParaRPr lang="en-AU" b="1" i="1" dirty="0" smtClean="0"/>
          </a:p>
          <a:p>
            <a:r>
              <a:rPr lang="en-AU" b="1" i="1" dirty="0" smtClean="0"/>
              <a:t>The reports will be published by </a:t>
            </a:r>
            <a:r>
              <a:rPr lang="en-AU" b="1" i="1" smtClean="0"/>
              <a:t>ILO soon!</a:t>
            </a:r>
            <a:endParaRPr lang="en-AU" b="1" i="1" dirty="0" smtClean="0"/>
          </a:p>
          <a:p>
            <a:endParaRPr lang="en-A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The project brief: ILO &amp; World Bank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2400" dirty="0" smtClean="0"/>
              <a:t>To review international good practice in apprenticeships and workplace learning in a range of countries;</a:t>
            </a:r>
          </a:p>
          <a:p>
            <a:pPr eaLnBrk="1" hangingPunct="1"/>
            <a:r>
              <a:rPr lang="en-AU" sz="2400" dirty="0" smtClean="0"/>
              <a:t>To identify success factors to develop recommendations and key principles for a ‘model’ apprenticeship system;</a:t>
            </a:r>
          </a:p>
          <a:p>
            <a:pPr eaLnBrk="1" hangingPunct="1"/>
            <a:r>
              <a:rPr lang="en-AU" sz="2400" dirty="0" smtClean="0"/>
              <a:t>To review recent reports and literature on the formal apprenticeship system in India;</a:t>
            </a:r>
          </a:p>
          <a:p>
            <a:pPr eaLnBrk="1" hangingPunct="1"/>
            <a:r>
              <a:rPr lang="en-AU" sz="2400" dirty="0" smtClean="0"/>
              <a:t>To recommend options for future development of the Indian apprenticeship system </a:t>
            </a:r>
          </a:p>
          <a:p>
            <a:pPr eaLnBrk="1" hangingPunct="1"/>
            <a:endParaRPr lang="en-AU" sz="2400" dirty="0" smtClean="0"/>
          </a:p>
          <a:p>
            <a:pPr eaLnBrk="1" hangingPunct="1"/>
            <a:r>
              <a:rPr lang="en-AU" sz="2200" i="1" dirty="0" smtClean="0"/>
              <a:t>Indian system very small for population, in a limited range of occupations, and in an economy that is mostly informal.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apprenticeships for?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Skill development</a:t>
            </a:r>
          </a:p>
          <a:p>
            <a:r>
              <a:rPr lang="en-AU" dirty="0" smtClean="0"/>
              <a:t>A means of safe transition of young people from school to the full-time labour market</a:t>
            </a:r>
          </a:p>
          <a:p>
            <a:r>
              <a:rPr lang="en-AU" dirty="0" smtClean="0"/>
              <a:t>Becoming much more popular as a potential policy tool </a:t>
            </a:r>
            <a:r>
              <a:rPr lang="en-AU" dirty="0" smtClean="0"/>
              <a:t>post-GFC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The project’s method: 1. International learnings on apprenticeship</a:t>
            </a:r>
            <a:endParaRPr lang="en-AU" sz="3600" dirty="0"/>
          </a:p>
        </p:txBody>
      </p:sp>
      <p:pic>
        <p:nvPicPr>
          <p:cNvPr id="4" name="Picture 3" descr="http://montereybayareanews.com/wp-content/uploads/2012/08/production-line-W-282x3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4191" y="1420841"/>
            <a:ext cx="2412609" cy="257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8458"/>
            <a:ext cx="5816991" cy="3426923"/>
          </a:xfrm>
        </p:spPr>
        <p:txBody>
          <a:bodyPr>
            <a:normAutofit fontScale="92500" lnSpcReduction="10000"/>
          </a:bodyPr>
          <a:lstStyle/>
          <a:p>
            <a:r>
              <a:rPr lang="en-AU" sz="2000" b="1" dirty="0" smtClean="0"/>
              <a:t>Country case studies </a:t>
            </a:r>
            <a:r>
              <a:rPr lang="en-AU" sz="2000" dirty="0" smtClean="0"/>
              <a:t>on 11 countries’ apprenticeship systems, written to a specified format by a team of country experts, validated by in-country academic and government experts; </a:t>
            </a:r>
          </a:p>
          <a:p>
            <a:r>
              <a:rPr lang="en-AU" sz="2000" b="1" dirty="0" smtClean="0"/>
              <a:t>Cross case analysis </a:t>
            </a:r>
            <a:r>
              <a:rPr lang="en-AU" sz="2000" dirty="0" smtClean="0"/>
              <a:t>of the country case studies including a summary of the issues, strengths and weaknesses;</a:t>
            </a:r>
          </a:p>
          <a:p>
            <a:r>
              <a:rPr lang="en-AU" sz="2000" dirty="0" smtClean="0"/>
              <a:t>Development of a </a:t>
            </a:r>
            <a:r>
              <a:rPr lang="en-AU" sz="2000" b="1" dirty="0" smtClean="0"/>
              <a:t>framework for a model apprenticeship system</a:t>
            </a:r>
            <a:r>
              <a:rPr lang="en-AU" sz="2000" dirty="0" smtClean="0"/>
              <a:t>, including the identification of key features grouped under the headings engagement, quality, outcomes, and public policy  implications. </a:t>
            </a:r>
          </a:p>
          <a:p>
            <a:endParaRPr lang="en-AU" sz="2000" b="0" dirty="0"/>
          </a:p>
        </p:txBody>
      </p:sp>
      <p:pic>
        <p:nvPicPr>
          <p:cNvPr id="6" name="Picture 5" descr="http://www.sparksite.co.uk/client_assets/entry_sandbox/hair_and_beauty/hair-beaut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5544" y="3812344"/>
            <a:ext cx="1913209" cy="257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youth.gc.ca/img/jeunesse-youth/commun-common/sa_ag/sa_ag_600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4374" y="4652926"/>
            <a:ext cx="2644727" cy="1738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dirty="0" smtClean="0"/>
              <a:t>The countries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AU" sz="2800" dirty="0" smtClean="0"/>
              <a:t> More developed economies:</a:t>
            </a:r>
          </a:p>
          <a:p>
            <a:r>
              <a:rPr lang="en-AU" sz="2800" dirty="0" smtClean="0"/>
              <a:t>Australia, Canada, England, France, Germany, United States</a:t>
            </a:r>
          </a:p>
          <a:p>
            <a:pPr>
              <a:buFont typeface="Wingdings" pitchFamily="2" charset="2"/>
              <a:buNone/>
            </a:pPr>
            <a:r>
              <a:rPr lang="en-AU" sz="2800" dirty="0" smtClean="0"/>
              <a:t>Less developed economies:</a:t>
            </a:r>
          </a:p>
          <a:p>
            <a:r>
              <a:rPr lang="en-AU" sz="2800" dirty="0" smtClean="0"/>
              <a:t>Egypt, Indonesia, South Africa, Turkey</a:t>
            </a:r>
          </a:p>
          <a:p>
            <a:pPr>
              <a:buFont typeface="Wingdings" pitchFamily="2" charset="2"/>
              <a:buNone/>
            </a:pPr>
            <a:r>
              <a:rPr lang="en-AU" sz="2800" dirty="0" smtClean="0"/>
              <a:t>An Indian case study for comparison purposes</a:t>
            </a:r>
          </a:p>
          <a:p>
            <a:pPr>
              <a:spcBef>
                <a:spcPts val="800"/>
              </a:spcBef>
              <a:buNone/>
            </a:pPr>
            <a:r>
              <a:rPr lang="en-AU" sz="2000" dirty="0" smtClean="0"/>
              <a:t>Country experts: </a:t>
            </a:r>
            <a:r>
              <a:rPr lang="en-AU" sz="2000" dirty="0"/>
              <a:t>Linda Miller, </a:t>
            </a:r>
            <a:r>
              <a:rPr lang="en-AU" sz="2000" dirty="0" err="1"/>
              <a:t>AbouBakr</a:t>
            </a:r>
            <a:r>
              <a:rPr lang="en-AU" sz="2000" dirty="0"/>
              <a:t> </a:t>
            </a:r>
            <a:r>
              <a:rPr lang="en-AU" sz="2000" dirty="0" err="1"/>
              <a:t>Abdeen</a:t>
            </a:r>
            <a:r>
              <a:rPr lang="en-AU" sz="2000" dirty="0"/>
              <a:t> </a:t>
            </a:r>
            <a:r>
              <a:rPr lang="en-AU" sz="2000" dirty="0" err="1"/>
              <a:t>Badawi</a:t>
            </a:r>
            <a:r>
              <a:rPr lang="en-AU" sz="2000" dirty="0"/>
              <a:t>, </a:t>
            </a:r>
            <a:r>
              <a:rPr lang="en-AU" sz="2000" dirty="0" err="1"/>
              <a:t>M’hamed</a:t>
            </a:r>
            <a:r>
              <a:rPr lang="en-AU" sz="2000" dirty="0"/>
              <a:t> </a:t>
            </a:r>
            <a:r>
              <a:rPr lang="en-AU" sz="2000" dirty="0" err="1"/>
              <a:t>Dif</a:t>
            </a:r>
            <a:r>
              <a:rPr lang="en-AU" sz="2000" dirty="0"/>
              <a:t>,  Andreas </a:t>
            </a:r>
            <a:r>
              <a:rPr lang="en-AU" sz="2000" dirty="0" err="1"/>
              <a:t>Saniter</a:t>
            </a:r>
            <a:r>
              <a:rPr lang="en-AU" sz="2000" dirty="0"/>
              <a:t>,  </a:t>
            </a:r>
            <a:r>
              <a:rPr lang="en-AU" sz="2000" dirty="0" err="1"/>
              <a:t>Ludger</a:t>
            </a:r>
            <a:r>
              <a:rPr lang="en-AU" sz="2000" dirty="0"/>
              <a:t> </a:t>
            </a:r>
            <a:r>
              <a:rPr lang="en-AU" sz="2000" dirty="0" err="1"/>
              <a:t>Deitmer</a:t>
            </a:r>
            <a:r>
              <a:rPr lang="en-AU" sz="2000" dirty="0"/>
              <a:t>,  </a:t>
            </a:r>
            <a:r>
              <a:rPr lang="en-AU" sz="2000" dirty="0" err="1"/>
              <a:t>Bibhuti</a:t>
            </a:r>
            <a:r>
              <a:rPr lang="en-AU" sz="2000" dirty="0"/>
              <a:t> Roy, Nicolas </a:t>
            </a:r>
            <a:r>
              <a:rPr lang="en-AU" sz="2000" dirty="0" err="1"/>
              <a:t>Serriere</a:t>
            </a:r>
            <a:r>
              <a:rPr lang="en-AU" sz="2000" dirty="0"/>
              <a:t>,  </a:t>
            </a:r>
            <a:r>
              <a:rPr lang="en-AU" sz="2000" dirty="0" err="1" smtClean="0"/>
              <a:t>Salim</a:t>
            </a:r>
            <a:r>
              <a:rPr lang="en-AU" sz="2000" dirty="0" smtClean="0"/>
              <a:t> </a:t>
            </a:r>
            <a:r>
              <a:rPr lang="en-AU" sz="2000" dirty="0" err="1"/>
              <a:t>Akoojee</a:t>
            </a:r>
            <a:r>
              <a:rPr lang="en-AU" sz="2000" dirty="0"/>
              <a:t>,  </a:t>
            </a:r>
            <a:r>
              <a:rPr lang="en-AU" sz="2000" dirty="0" err="1"/>
              <a:t>Özlem</a:t>
            </a:r>
            <a:r>
              <a:rPr lang="en-AU" sz="2000" dirty="0"/>
              <a:t> </a:t>
            </a:r>
            <a:r>
              <a:rPr lang="en-AU" sz="2000" dirty="0" err="1"/>
              <a:t>Ünlühisarcıklı</a:t>
            </a:r>
            <a:r>
              <a:rPr lang="en-AU" sz="2000" dirty="0"/>
              <a:t>, Robert </a:t>
            </a:r>
            <a:r>
              <a:rPr lang="en-AU" sz="2000" dirty="0" err="1"/>
              <a:t>Lerman</a:t>
            </a:r>
            <a:r>
              <a:rPr lang="en-AU" dirty="0"/>
              <a:t>.</a:t>
            </a:r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Cross-case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Agreed international frameworks for describing and analysing apprenticeships </a:t>
            </a:r>
            <a:r>
              <a:rPr lang="en-AU" sz="2400" dirty="0" err="1" smtClean="0"/>
              <a:t>eg</a:t>
            </a:r>
            <a:r>
              <a:rPr lang="en-AU" sz="2400" dirty="0" smtClean="0"/>
              <a:t> INAP Memorandum  2012, European Commission 2012</a:t>
            </a:r>
          </a:p>
          <a:p>
            <a:r>
              <a:rPr lang="en-AU" sz="2400" dirty="0" smtClean="0"/>
              <a:t>Systemic and ‘life cycle’ (Smith, </a:t>
            </a:r>
            <a:r>
              <a:rPr lang="en-AU" sz="2400" dirty="0" err="1" smtClean="0"/>
              <a:t>Comyn</a:t>
            </a:r>
            <a:r>
              <a:rPr lang="en-AU" sz="2400" dirty="0" smtClean="0"/>
              <a:t> &amp; Brennan </a:t>
            </a:r>
            <a:r>
              <a:rPr lang="en-AU" sz="2400" dirty="0" err="1" smtClean="0"/>
              <a:t>Kemmis</a:t>
            </a:r>
            <a:r>
              <a:rPr lang="en-AU" sz="2400" dirty="0" smtClean="0"/>
              <a:t>, 2009) issues used for thematic analysis</a:t>
            </a:r>
          </a:p>
          <a:p>
            <a:r>
              <a:rPr lang="en-AU" sz="2400" dirty="0" smtClean="0"/>
              <a:t>Data reduced further to identify the features of a model apprenticeship </a:t>
            </a:r>
            <a:r>
              <a:rPr lang="en-AU" sz="2400" dirty="0" smtClean="0"/>
              <a:t>system</a:t>
            </a:r>
          </a:p>
          <a:p>
            <a:r>
              <a:rPr lang="en-AU" sz="2400" dirty="0" smtClean="0"/>
              <a:t>Analysis fed back to country experts for comments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318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Method 2. Possible application to India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 overview of the Indian system, developments and challenges, using thematic analysis of recent Indian government and stakeholder papers and phone interviews with four key stakeholders;</a:t>
            </a:r>
          </a:p>
          <a:p>
            <a:r>
              <a:rPr lang="en-AU" dirty="0" smtClean="0"/>
              <a:t>The preparation of an options paper for India;</a:t>
            </a:r>
          </a:p>
          <a:p>
            <a:r>
              <a:rPr lang="en-AU" dirty="0" smtClean="0"/>
              <a:t>A workshop of 80 senior stakeholders New Delhi September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Options for India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955369"/>
              </p:ext>
            </p:extLst>
          </p:nvPr>
        </p:nvGraphicFramePr>
        <p:xfrm>
          <a:off x="1043608" y="1700808"/>
          <a:ext cx="6953870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873736" imgH="3328100" progId="Word.Document.12">
                  <p:embed/>
                </p:oleObj>
              </mc:Choice>
              <mc:Fallback>
                <p:oleObj name="Document" r:id="rId3" imgW="5873736" imgH="3328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700808"/>
                        <a:ext cx="6953870" cy="4032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90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Overall 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Apprenticeships are contextually and historically bound;</a:t>
            </a:r>
          </a:p>
          <a:p>
            <a:r>
              <a:rPr lang="en-AU" dirty="0" smtClean="0"/>
              <a:t>Features do not necessarily gather in bundles;</a:t>
            </a:r>
          </a:p>
          <a:p>
            <a:r>
              <a:rPr lang="en-AU" dirty="0" smtClean="0"/>
              <a:t>It is therefore appropriate to consider individual features from a range of countries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E8C8B91920A44DBF3F0A67226E2E8A" ma:contentTypeVersion="0" ma:contentTypeDescription="Create a new document." ma:contentTypeScope="" ma:versionID="32a06368a62bdd1d0701d79f74e648e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881437-6B3A-4239-942B-A69B03C9CD91}"/>
</file>

<file path=customXml/itemProps2.xml><?xml version="1.0" encoding="utf-8"?>
<ds:datastoreItem xmlns:ds="http://schemas.openxmlformats.org/officeDocument/2006/customXml" ds:itemID="{8D51BF4A-180B-4C66-95FC-66947CDFED83}"/>
</file>

<file path=customXml/itemProps3.xml><?xml version="1.0" encoding="utf-8"?>
<ds:datastoreItem xmlns:ds="http://schemas.openxmlformats.org/officeDocument/2006/customXml" ds:itemID="{3AAE29B4-2287-455D-8ED9-5235F104E221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308</TotalTime>
  <Words>921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Edge</vt:lpstr>
      <vt:lpstr>Document</vt:lpstr>
      <vt:lpstr>Globalising the apprenticeship concept: How far can apprenticeship systems be compared across countries and what can be gained?</vt:lpstr>
      <vt:lpstr>The project brief: ILO &amp; World Bank</vt:lpstr>
      <vt:lpstr>What are apprenticeships for?</vt:lpstr>
      <vt:lpstr>The project’s method: 1. International learnings on apprenticeship</vt:lpstr>
      <vt:lpstr>The countries</vt:lpstr>
      <vt:lpstr>Cross-case analysis</vt:lpstr>
      <vt:lpstr>Method 2. Possible application to India</vt:lpstr>
      <vt:lpstr>Options for India</vt:lpstr>
      <vt:lpstr>Overall conclusion</vt:lpstr>
      <vt:lpstr>Cross-case analysis: nature of systems</vt:lpstr>
      <vt:lpstr>Principles for a model system: Participation</vt:lpstr>
      <vt:lpstr>Principles for a model system: Government structures and social partners</vt:lpstr>
      <vt:lpstr>Potential measures for success</vt:lpstr>
      <vt:lpstr>Expansion risks</vt:lpstr>
      <vt:lpstr>Complexity: a common problem Common simplification strategies</vt:lpstr>
      <vt:lpstr>Outcomes of the project (1): Change</vt:lpstr>
      <vt:lpstr>Outcomes of the project (2): New insights</vt:lpstr>
      <vt:lpstr>Outcomes of the project (3): Methodological  insights</vt:lpstr>
      <vt:lpstr>Contacts</vt:lpstr>
    </vt:vector>
  </TitlesOfParts>
  <Company>University of Ballarat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Rediscovering apprenticeships</dc:title>
  <dc:creator>University of Ballarat</dc:creator>
  <cp:lastModifiedBy>University of Ballarat</cp:lastModifiedBy>
  <cp:revision>54</cp:revision>
  <dcterms:created xsi:type="dcterms:W3CDTF">2010-12-15T12:17:04Z</dcterms:created>
  <dcterms:modified xsi:type="dcterms:W3CDTF">2013-04-23T05:33:26Z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0x0101006CE8C8B91920A44DBF3F0A67226E2E8A</vt:lpwstr>
  </property>
</Properties>
</file>