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94" r:id="rId4"/>
    <p:sldId id="285" r:id="rId5"/>
    <p:sldId id="287" r:id="rId6"/>
    <p:sldId id="288" r:id="rId7"/>
    <p:sldId id="295" r:id="rId8"/>
    <p:sldId id="291" r:id="rId9"/>
    <p:sldId id="292" r:id="rId10"/>
    <p:sldId id="293" r:id="rId11"/>
    <p:sldId id="290" r:id="rId12"/>
    <p:sldId id="272" r:id="rId13"/>
  </p:sldIdLst>
  <p:sldSz cx="9144000" cy="6858000" type="screen4x3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78C1E"/>
    <a:srgbClr val="CC006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107" d="100"/>
          <a:sy n="107" d="100"/>
        </p:scale>
        <p:origin x="1200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53178" y="165470"/>
            <a:ext cx="3021189" cy="2482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604238" y="413676"/>
            <a:ext cx="2945659" cy="248206"/>
          </a:xfrm>
          <a:prstGeom prst="rect">
            <a:avLst/>
          </a:prstGeom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ea typeface="Arial" pitchFamily="-107" charset="0"/>
                <a:cs typeface="Arial" pitchFamily="-107" charset="0"/>
              </a:defRPr>
            </a:lvl1pPr>
          </a:lstStyle>
          <a:p>
            <a:pPr>
              <a:defRPr/>
            </a:pPr>
            <a:fld id="{74E204D0-30C4-A345-BEAB-1AC88E9357CF}" type="datetime1">
              <a:rPr lang="en-US"/>
              <a:pPr>
                <a:defRPr/>
              </a:pPr>
              <a:t>4/23/2013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758373" y="9431814"/>
            <a:ext cx="1812713" cy="3292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75530" y="165470"/>
            <a:ext cx="377649" cy="24820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ea typeface="Arial" pitchFamily="-107" charset="0"/>
                <a:cs typeface="Arial" pitchFamily="-107" charset="0"/>
              </a:defRPr>
            </a:lvl1pPr>
          </a:lstStyle>
          <a:p>
            <a:pPr>
              <a:defRPr/>
            </a:pPr>
            <a:fld id="{A6C2BAFF-F9F5-2149-B02D-E7424DFC8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57174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92150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06357" y="4715907"/>
            <a:ext cx="5211551" cy="446770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/>
            <a:r>
              <a:rPr lang="nl-NL" noProof="0" dirty="0" smtClean="0"/>
              <a:t>Click to </a:t>
            </a:r>
            <a:r>
              <a:rPr lang="nl-NL" noProof="0" dirty="0" err="1" smtClean="0"/>
              <a:t>edit</a:t>
            </a:r>
            <a:r>
              <a:rPr lang="nl-NL" noProof="0" dirty="0" smtClean="0"/>
              <a:t> </a:t>
            </a:r>
            <a:r>
              <a:rPr lang="nl-NL" noProof="0" dirty="0" err="1" smtClean="0"/>
              <a:t>Master</a:t>
            </a:r>
            <a:r>
              <a:rPr lang="nl-NL" noProof="0" dirty="0" smtClean="0"/>
              <a:t> </a:t>
            </a:r>
            <a:r>
              <a:rPr lang="nl-NL" noProof="0" dirty="0" err="1" smtClean="0"/>
              <a:t>text</a:t>
            </a:r>
            <a:r>
              <a:rPr lang="nl-NL" noProof="0" dirty="0" smtClean="0"/>
              <a:t> </a:t>
            </a:r>
            <a:r>
              <a:rPr lang="nl-NL" noProof="0" dirty="0" err="1" smtClean="0"/>
              <a:t>styles</a:t>
            </a:r>
            <a:endParaRPr lang="nl-NL" noProof="0" dirty="0" smtClean="0"/>
          </a:p>
          <a:p>
            <a:pPr lvl="1"/>
            <a:r>
              <a:rPr lang="nl-NL" noProof="0" dirty="0" err="1" smtClean="0"/>
              <a:t>Second</a:t>
            </a:r>
            <a:r>
              <a:rPr lang="nl-NL" noProof="0" dirty="0" smtClean="0"/>
              <a:t> level</a:t>
            </a:r>
          </a:p>
          <a:p>
            <a:pPr lvl="2"/>
            <a:r>
              <a:rPr lang="nl-NL" noProof="0" dirty="0" err="1" smtClean="0"/>
              <a:t>Third</a:t>
            </a:r>
            <a:r>
              <a:rPr lang="nl-NL" noProof="0" dirty="0" smtClean="0"/>
              <a:t> level</a:t>
            </a:r>
          </a:p>
          <a:p>
            <a:pPr lvl="3"/>
            <a:r>
              <a:rPr lang="nl-NL" noProof="0" dirty="0" err="1" smtClean="0"/>
              <a:t>Fourth</a:t>
            </a:r>
            <a:r>
              <a:rPr lang="nl-NL" noProof="0" dirty="0" smtClean="0"/>
              <a:t> level</a:t>
            </a:r>
          </a:p>
          <a:p>
            <a:pPr lvl="4"/>
            <a:r>
              <a:rPr lang="nl-NL" noProof="0" dirty="0" err="1" smtClean="0"/>
              <a:t>Fifth</a:t>
            </a:r>
            <a:r>
              <a:rPr lang="nl-NL" noProof="0" dirty="0" smtClean="0"/>
              <a:t> level</a:t>
            </a:r>
            <a:endParaRPr lang="en-US" noProof="0" dirty="0"/>
          </a:p>
        </p:txBody>
      </p:sp>
      <p:sp>
        <p:nvSpPr>
          <p:cNvPr id="8" name="Header Placeholder 1"/>
          <p:cNvSpPr>
            <a:spLocks noGrp="1"/>
          </p:cNvSpPr>
          <p:nvPr>
            <p:ph type="hdr" sz="quarter"/>
          </p:nvPr>
        </p:nvSpPr>
        <p:spPr>
          <a:xfrm>
            <a:off x="453178" y="165470"/>
            <a:ext cx="3021189" cy="2482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Date Placeholder 2"/>
          <p:cNvSpPr>
            <a:spLocks noGrp="1"/>
          </p:cNvSpPr>
          <p:nvPr>
            <p:ph type="dt" sz="quarter" idx="1"/>
          </p:nvPr>
        </p:nvSpPr>
        <p:spPr>
          <a:xfrm>
            <a:off x="604238" y="413676"/>
            <a:ext cx="2945659" cy="248206"/>
          </a:xfrm>
          <a:prstGeom prst="rect">
            <a:avLst/>
          </a:prstGeom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ea typeface="Arial" pitchFamily="-107" charset="0"/>
                <a:cs typeface="Arial" pitchFamily="-107" charset="0"/>
              </a:defRPr>
            </a:lvl1pPr>
          </a:lstStyle>
          <a:p>
            <a:pPr>
              <a:defRPr/>
            </a:pPr>
            <a:fld id="{D0800E17-8285-8146-8ED5-0E8A38FD411F}" type="datetime1">
              <a:rPr lang="en-US"/>
              <a:pPr>
                <a:defRPr/>
              </a:pPr>
              <a:t>4/23/2013</a:t>
            </a:fld>
            <a:endParaRPr 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4"/>
          </p:nvPr>
        </p:nvSpPr>
        <p:spPr>
          <a:xfrm>
            <a:off x="4758373" y="9431814"/>
            <a:ext cx="1812713" cy="3292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75530" y="165470"/>
            <a:ext cx="377649" cy="24820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ea typeface="Arial" pitchFamily="-107" charset="0"/>
                <a:cs typeface="Arial" pitchFamily="-107" charset="0"/>
              </a:defRPr>
            </a:lvl1pPr>
          </a:lstStyle>
          <a:p>
            <a:pPr>
              <a:defRPr/>
            </a:pPr>
            <a:fld id="{7A98B38C-7172-2747-9715-FB51BC87CF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995261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ts val="600"/>
      </a:spcAft>
      <a:buFont typeface="Lucida Grande" pitchFamily="-107" charset="0"/>
      <a:defRPr sz="900" b="1" kern="1200">
        <a:solidFill>
          <a:schemeClr val="tx1"/>
        </a:solidFill>
        <a:latin typeface="Arial"/>
        <a:ea typeface="ＭＳ Ｐゴシック" pitchFamily="-107" charset="-128"/>
        <a:cs typeface="Arial"/>
      </a:defRPr>
    </a:lvl1pPr>
    <a:lvl2pPr marL="185738" algn="l" defTabSz="457200" rtl="0" eaLnBrk="0" fontAlgn="base" hangingPunct="0">
      <a:spcBef>
        <a:spcPct val="30000"/>
      </a:spcBef>
      <a:spcAft>
        <a:spcPts val="600"/>
      </a:spcAft>
      <a:buFont typeface="Lucida Grande" pitchFamily="-107" charset="0"/>
      <a:defRPr sz="900" kern="1200">
        <a:solidFill>
          <a:schemeClr val="tx1"/>
        </a:solidFill>
        <a:latin typeface="Arial"/>
        <a:ea typeface="ＭＳ Ｐゴシック" pitchFamily="-107" charset="-128"/>
        <a:cs typeface="Arial"/>
      </a:defRPr>
    </a:lvl2pPr>
    <a:lvl3pPr marL="358775" algn="l" defTabSz="457200" rtl="0" eaLnBrk="0" fontAlgn="base" hangingPunct="0">
      <a:spcBef>
        <a:spcPct val="30000"/>
      </a:spcBef>
      <a:spcAft>
        <a:spcPts val="600"/>
      </a:spcAft>
      <a:buFont typeface="Lucida Grande" pitchFamily="-107" charset="0"/>
      <a:buChar char="-"/>
      <a:defRPr sz="900" kern="1200">
        <a:solidFill>
          <a:schemeClr val="tx1"/>
        </a:solidFill>
        <a:latin typeface="Arial"/>
        <a:ea typeface="ＭＳ Ｐゴシック" pitchFamily="-107" charset="-128"/>
        <a:cs typeface="Arial"/>
      </a:defRPr>
    </a:lvl3pPr>
    <a:lvl4pPr marL="539750" algn="l" defTabSz="457200" rtl="0" eaLnBrk="0" fontAlgn="base" hangingPunct="0">
      <a:spcBef>
        <a:spcPct val="30000"/>
      </a:spcBef>
      <a:spcAft>
        <a:spcPts val="600"/>
      </a:spcAft>
      <a:buFont typeface="Lucida Grande" pitchFamily="-107" charset="0"/>
      <a:defRPr sz="900" kern="1200">
        <a:solidFill>
          <a:schemeClr val="tx1"/>
        </a:solidFill>
        <a:latin typeface="Arial"/>
        <a:ea typeface="ＭＳ Ｐゴシック" pitchFamily="-107" charset="-128"/>
        <a:cs typeface="Arial"/>
      </a:defRPr>
    </a:lvl4pPr>
    <a:lvl5pPr marL="719138" algn="l" defTabSz="457200" rtl="0" eaLnBrk="0" fontAlgn="base" hangingPunct="0">
      <a:spcBef>
        <a:spcPct val="30000"/>
      </a:spcBef>
      <a:spcAft>
        <a:spcPts val="600"/>
      </a:spcAft>
      <a:buFont typeface="Lucida Grande" pitchFamily="-107" charset="0"/>
      <a:defRPr sz="700" kern="1200">
        <a:solidFill>
          <a:srgbClr val="CC006B"/>
        </a:solidFill>
        <a:latin typeface="Arial"/>
        <a:ea typeface="ＭＳ Ｐゴシック" pitchFamily="-107" charset="-128"/>
        <a:cs typeface="Arial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98B38C-7172-2747-9715-FB51BC87CFB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INH_ppt_schetsbeel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606425" y="862013"/>
            <a:ext cx="8537575" cy="599598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12" descr="Inholland_Hogeschool_Magenta.pd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663" y="862013"/>
            <a:ext cx="2159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3"/>
          <p:cNvSpPr txBox="1">
            <a:spLocks/>
          </p:cNvSpPr>
          <p:nvPr/>
        </p:nvSpPr>
        <p:spPr>
          <a:xfrm>
            <a:off x="1568450" y="1714500"/>
            <a:ext cx="7118350" cy="415925"/>
          </a:xfrm>
          <a:prstGeom prst="rect">
            <a:avLst/>
          </a:prstGeom>
        </p:spPr>
        <p:txBody>
          <a:bodyPr>
            <a:prstTxWarp prst="textNoShape">
              <a:avLst/>
            </a:prstTxWarp>
          </a:bodyPr>
          <a:lstStyle/>
          <a:p>
            <a:pPr defTabSz="914400"/>
            <a:r>
              <a:rPr lang="en-US" sz="1600" b="1">
                <a:solidFill>
                  <a:schemeClr val="bg2"/>
                </a:solidFill>
                <a:ea typeface="Arial" pitchFamily="-107" charset="0"/>
                <a:cs typeface="Arial" pitchFamily="-107" charset="0"/>
              </a:rPr>
              <a:t>Onderwijs, leren en levensbeschouwing</a:t>
            </a:r>
          </a:p>
        </p:txBody>
      </p:sp>
      <p:pic>
        <p:nvPicPr>
          <p:cNvPr id="9" name="Picture 14" descr="Inholland_Hogeschool_Magenta.pd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663" y="862013"/>
            <a:ext cx="2159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4" descr="Inholland_Hogeschool_Magenta.pdf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01663" y="862013"/>
            <a:ext cx="2159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176000" y="4572000"/>
            <a:ext cx="4510800" cy="1235075"/>
          </a:xfrm>
          <a:prstGeom prst="rect">
            <a:avLst/>
          </a:prstGeom>
        </p:spPr>
        <p:txBody>
          <a:bodyPr lIns="0" bIns="0" anchor="b">
            <a:noAutofit/>
          </a:bodyPr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2pPr>
            <a:lvl3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3pPr>
            <a:lvl4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4pPr>
            <a:lvl5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nl-NL" dirty="0" smtClean="0"/>
              <a:t>Click to </a:t>
            </a:r>
            <a:r>
              <a:rPr lang="nl-NL" dirty="0" err="1" smtClean="0"/>
              <a:t>edit</a:t>
            </a:r>
            <a:r>
              <a:rPr lang="nl-NL" dirty="0" smtClean="0"/>
              <a:t> </a:t>
            </a:r>
            <a:r>
              <a:rPr lang="nl-NL" dirty="0" err="1" smtClean="0"/>
              <a:t>Master</a:t>
            </a:r>
            <a:r>
              <a:rPr lang="nl-NL" dirty="0" smtClean="0"/>
              <a:t> </a:t>
            </a:r>
            <a:r>
              <a:rPr lang="nl-NL" dirty="0" err="1" smtClean="0"/>
              <a:t>text</a:t>
            </a:r>
            <a:r>
              <a:rPr lang="nl-NL" dirty="0" smtClean="0"/>
              <a:t> </a:t>
            </a:r>
            <a:r>
              <a:rPr lang="nl-NL" dirty="0" err="1" smtClean="0"/>
              <a:t>styles</a:t>
            </a:r>
            <a:endParaRPr lang="nl-NL" dirty="0" smtClean="0"/>
          </a:p>
          <a:p>
            <a:pPr lvl="1"/>
            <a:r>
              <a:rPr lang="nl-NL" dirty="0" err="1" smtClean="0"/>
              <a:t>Second</a:t>
            </a:r>
            <a:r>
              <a:rPr lang="nl-NL" dirty="0" smtClean="0"/>
              <a:t> level</a:t>
            </a:r>
          </a:p>
          <a:p>
            <a:pPr lvl="2"/>
            <a:r>
              <a:rPr lang="nl-NL" dirty="0" err="1" smtClean="0"/>
              <a:t>Third</a:t>
            </a:r>
            <a:r>
              <a:rPr lang="nl-NL" dirty="0" smtClean="0"/>
              <a:t>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4400" y="2041200"/>
            <a:ext cx="6872400" cy="1310400"/>
          </a:xfrm>
        </p:spPr>
        <p:txBody>
          <a:bodyPr/>
          <a:lstStyle>
            <a:lvl1pPr>
              <a:defRPr sz="4000">
                <a:solidFill>
                  <a:schemeClr val="bg2"/>
                </a:solidFill>
              </a:defRPr>
            </a:lvl1pPr>
          </a:lstStyle>
          <a:p>
            <a:r>
              <a:rPr lang="nl-NL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1200" y="3351600"/>
            <a:ext cx="6285600" cy="12204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200" b="0" i="0" baseline="0">
                <a:solidFill>
                  <a:schemeClr val="bg1"/>
                </a:solidFill>
                <a:latin typeface="Arial Narrow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oofdstu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27100" y="430213"/>
            <a:ext cx="8216900" cy="642778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11" descr="Inholland_Monogram_P_Magenta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76200"/>
            <a:ext cx="569912" cy="5683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6" name="Picture 12" descr="Inholland_Monogram_P_Magenta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76200"/>
            <a:ext cx="569912" cy="5683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7" name="Picture 12" descr="Inholland_Monogram_P_Magenta.pd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79388" y="76200"/>
            <a:ext cx="569912" cy="5683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292400"/>
            <a:ext cx="7714800" cy="1224000"/>
          </a:xfrm>
        </p:spPr>
        <p:txBody>
          <a:bodyPr/>
          <a:lstStyle>
            <a:lvl1pPr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414800" y="2610001"/>
            <a:ext cx="7444800" cy="3181199"/>
          </a:xfrm>
          <a:prstGeom prst="rect">
            <a:avLst/>
          </a:prstGeom>
        </p:spPr>
        <p:txBody>
          <a:bodyPr>
            <a:normAutofit/>
          </a:bodyPr>
          <a:lstStyle>
            <a:lvl2pPr marL="0" indent="0">
              <a:defRPr sz="3200" baseline="0"/>
            </a:lvl2pPr>
          </a:lstStyle>
          <a:p>
            <a:pPr lvl="1"/>
            <a:r>
              <a:rPr lang="nl-NL" dirty="0" smtClean="0"/>
              <a:t>Click to </a:t>
            </a:r>
            <a:r>
              <a:rPr lang="nl-NL" dirty="0" err="1" smtClean="0"/>
              <a:t>edit</a:t>
            </a:r>
            <a:r>
              <a:rPr lang="nl-NL" dirty="0" smtClean="0"/>
              <a:t> </a:t>
            </a:r>
            <a:r>
              <a:rPr lang="nl-NL" dirty="0" err="1" smtClean="0"/>
              <a:t>Master</a:t>
            </a:r>
            <a:r>
              <a:rPr lang="nl-NL" dirty="0" smtClean="0"/>
              <a:t> </a:t>
            </a:r>
            <a:r>
              <a:rPr lang="nl-NL" dirty="0" err="1" smtClean="0"/>
              <a:t>text</a:t>
            </a:r>
            <a:r>
              <a:rPr lang="nl-NL" dirty="0" smtClean="0"/>
              <a:t> </a:t>
            </a:r>
            <a:r>
              <a:rPr lang="nl-NL" dirty="0" err="1" smtClean="0"/>
              <a:t>styles</a:t>
            </a:r>
            <a:endParaRPr lang="nl-NL" dirty="0" smtClean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96EF522-E213-864A-A298-A06D5754A5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i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" name="Picture 11" descr="inholland-hogeschool-wit-1200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2251075"/>
            <a:ext cx="4321175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13" descr="inholland-hogeschool-wit-1200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2251075"/>
            <a:ext cx="4321175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13" descr="inholland-hogeschool-wit-1200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2251075"/>
            <a:ext cx="4321175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2"/>
                </a:solidFill>
              </a:defRPr>
            </a:lvl1pPr>
          </a:lstStyle>
          <a:p>
            <a:r>
              <a:rPr lang="nl-NL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414800" y="2030412"/>
            <a:ext cx="7444800" cy="4103987"/>
          </a:xfrm>
          <a:prstGeom prst="rect">
            <a:avLst/>
          </a:prstGeom>
        </p:spPr>
        <p:txBody>
          <a:bodyPr>
            <a:normAutofit/>
          </a:bodyPr>
          <a:lstStyle>
            <a:lvl2pPr marL="0" indent="-342000">
              <a:spcBef>
                <a:spcPts val="400"/>
              </a:spcBef>
              <a:spcAft>
                <a:spcPts val="600"/>
              </a:spcAft>
              <a:buClr>
                <a:schemeClr val="bg2"/>
              </a:buClr>
              <a:buFont typeface="+mj-lt"/>
              <a:buAutoNum type="arabicPeriod"/>
              <a:defRPr sz="2000"/>
            </a:lvl2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FCB09-451C-FE4C-A16A-0B87A219B2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414800" y="2030400"/>
            <a:ext cx="7444800" cy="4096800"/>
          </a:xfrm>
        </p:spPr>
        <p:txBody>
          <a:bodyPr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F687D-1E2F-0C46-BA86-87A191C793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ee kaders (vergelijkin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259600" y="2030413"/>
            <a:ext cx="3600450" cy="4095750"/>
          </a:xfrm>
          <a:prstGeom prst="rect">
            <a:avLst/>
          </a:prstGeom>
        </p:spPr>
        <p:txBody>
          <a:bodyPr/>
          <a:lstStyle>
            <a:lvl2pPr marL="270000" indent="-270000">
              <a:buFont typeface="Lucida Grande"/>
              <a:buChar char="-"/>
              <a:defRPr/>
            </a:lvl2pPr>
            <a:lvl3pPr marL="270000" indent="-270000">
              <a:buFont typeface="Lucida Grande"/>
              <a:buChar char="-"/>
              <a:defRPr/>
            </a:lvl3pPr>
            <a:lvl4pPr marL="270000" indent="-270000">
              <a:buFont typeface="Lucida Grande"/>
              <a:buChar char="-"/>
              <a:defRPr/>
            </a:lvl4pPr>
            <a:lvl5pPr marL="270000" indent="-270000">
              <a:buFont typeface="Lucida Grande"/>
              <a:buChar char="-"/>
              <a:defRPr/>
            </a:lvl5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414800" y="2030413"/>
            <a:ext cx="3600000" cy="4095750"/>
          </a:xfrm>
          <a:prstGeom prst="rect">
            <a:avLst/>
          </a:prstGeom>
        </p:spPr>
        <p:txBody>
          <a:bodyPr/>
          <a:lstStyle>
            <a:lvl2pPr marL="270000" indent="-270000">
              <a:buFont typeface="Lucida Grande"/>
              <a:buChar char="-"/>
              <a:defRPr/>
            </a:lvl2pPr>
            <a:lvl3pPr marL="270000" indent="-270000">
              <a:buFont typeface="Lucida Grande"/>
              <a:buChar char="-"/>
              <a:defRPr/>
            </a:lvl3pPr>
            <a:lvl4pPr marL="270000" indent="-270000">
              <a:buFont typeface="Lucida Grande"/>
              <a:buChar char="-"/>
              <a:defRPr/>
            </a:lvl4pPr>
            <a:lvl5pPr marL="270000" indent="-270000">
              <a:buFont typeface="Lucida Grande"/>
              <a:buChar char="-"/>
              <a:defRPr/>
            </a:lvl5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306638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84317CC-8F88-504B-BB29-BB41C882A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 en plaa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44588" y="641350"/>
            <a:ext cx="7715250" cy="1223963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3400" b="1" dirty="0">
              <a:solidFill>
                <a:schemeClr val="bg1"/>
              </a:solidFill>
              <a:latin typeface="Arial Narrow"/>
              <a:ea typeface="+mj-ea"/>
              <a:cs typeface="Arial Narrow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144588" y="641350"/>
            <a:ext cx="7715250" cy="1223963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3400" b="1" dirty="0">
              <a:solidFill>
                <a:schemeClr val="bg1"/>
              </a:solidFill>
              <a:latin typeface="Arial Narrow"/>
              <a:ea typeface="+mj-ea"/>
              <a:cs typeface="Arial Narrow"/>
            </a:endParaRP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1144588" y="641350"/>
            <a:ext cx="7715250" cy="1223963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3400" b="1" dirty="0">
              <a:solidFill>
                <a:schemeClr val="bg1"/>
              </a:solidFill>
              <a:latin typeface="Arial Narrow"/>
              <a:ea typeface="+mj-ea"/>
              <a:cs typeface="Arial Narrow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9600" y="2030400"/>
            <a:ext cx="3600000" cy="4095763"/>
          </a:xfrm>
          <a:prstGeom prst="rect">
            <a:avLst/>
          </a:prstGeom>
        </p:spPr>
        <p:txBody>
          <a:bodyPr>
            <a:normAutofit/>
          </a:bodyPr>
          <a:lstStyle>
            <a:lvl1pPr marL="0">
              <a:buFont typeface="Lucida Grande"/>
              <a:buNone/>
              <a:defRPr sz="2800"/>
            </a:lvl1pPr>
            <a:lvl2pPr marL="90000" indent="-277200">
              <a:buClr>
                <a:schemeClr val="bg2"/>
              </a:buClr>
              <a:buFont typeface="Arial"/>
              <a:buNone/>
              <a:defRPr sz="2400" baseline="0"/>
            </a:lvl2pPr>
            <a:lvl3pPr marL="90000" indent="-277200">
              <a:buClr>
                <a:schemeClr val="bg2"/>
              </a:buClr>
              <a:buFont typeface="Wingdings" charset="2"/>
              <a:buAutoNum type="arabicPlain"/>
              <a:defRPr sz="2000"/>
            </a:lvl3pPr>
            <a:lvl4pPr marL="90000" indent="-277200">
              <a:buClr>
                <a:schemeClr val="bg2"/>
              </a:buClr>
              <a:buFont typeface="Wingdings" charset="2"/>
              <a:buAutoNum type="arabicPlain"/>
              <a:defRPr sz="1800"/>
            </a:lvl4pPr>
            <a:lvl5pPr marL="90000" indent="-277200">
              <a:buClr>
                <a:schemeClr val="bg2"/>
              </a:buClr>
              <a:buFont typeface="Wingdings" charset="2"/>
              <a:buAutoNum type="arabicPlain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428863" y="2030413"/>
            <a:ext cx="3600337" cy="4095750"/>
          </a:xfrm>
          <a:prstGeom prst="rect">
            <a:avLst/>
          </a:prstGeom>
        </p:spPr>
        <p:txBody>
          <a:bodyPr/>
          <a:lstStyle>
            <a:lvl2pPr marL="270000" indent="-270000">
              <a:buFont typeface="Lucida Grande"/>
              <a:buChar char="-"/>
              <a:defRPr/>
            </a:lvl2pPr>
            <a:lvl3pPr marL="270000" indent="-270000">
              <a:buFont typeface="Lucida Grande"/>
              <a:buChar char="-"/>
              <a:defRPr/>
            </a:lvl3pPr>
            <a:lvl4pPr marL="270000" indent="-270000">
              <a:buFont typeface="Lucida Grande"/>
              <a:buChar char="-"/>
              <a:defRPr/>
            </a:lvl4pPr>
            <a:lvl5pPr marL="270000" indent="-270000">
              <a:buFont typeface="Lucida Grande"/>
              <a:buChar char="-"/>
              <a:defRPr/>
            </a:lvl5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6553200" y="6356350"/>
            <a:ext cx="2306638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6A4062-6CF2-1B4D-94D5-7A88C31A7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laatje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14800" y="2030400"/>
            <a:ext cx="3600000" cy="4095763"/>
          </a:xfrm>
          <a:prstGeom prst="rect">
            <a:avLst/>
          </a:prstGeom>
        </p:spPr>
        <p:txBody>
          <a:bodyPr/>
          <a:lstStyle>
            <a:lvl1pPr marL="0">
              <a:buFont typeface="Lucida Grande"/>
              <a:buNone/>
              <a:defRPr sz="2800"/>
            </a:lvl1pPr>
            <a:lvl2pPr marL="90000" indent="-277200">
              <a:buClr>
                <a:schemeClr val="bg2"/>
              </a:buClr>
              <a:buFont typeface="Arial"/>
              <a:buNone/>
              <a:defRPr sz="2400" baseline="0"/>
            </a:lvl2pPr>
            <a:lvl3pPr marL="90000" indent="-277200">
              <a:buClr>
                <a:schemeClr val="bg2"/>
              </a:buClr>
              <a:buFont typeface="Wingdings" charset="2"/>
              <a:buAutoNum type="arabicPlain"/>
              <a:defRPr sz="2000"/>
            </a:lvl3pPr>
            <a:lvl4pPr marL="90000" indent="-277200">
              <a:buClr>
                <a:schemeClr val="bg2"/>
              </a:buClr>
              <a:buFont typeface="Wingdings" charset="2"/>
              <a:buAutoNum type="arabicPlain"/>
              <a:defRPr sz="1800"/>
            </a:lvl4pPr>
            <a:lvl5pPr marL="90000" indent="-277200">
              <a:buClr>
                <a:schemeClr val="bg2"/>
              </a:buClr>
              <a:buFont typeface="Wingdings" charset="2"/>
              <a:buAutoNum type="arabicPlain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259263" y="2030413"/>
            <a:ext cx="3600337" cy="4095750"/>
          </a:xfrm>
          <a:prstGeom prst="rect">
            <a:avLst/>
          </a:prstGeom>
        </p:spPr>
        <p:txBody>
          <a:bodyPr/>
          <a:lstStyle>
            <a:lvl1pPr>
              <a:buFont typeface="Arial"/>
              <a:buNone/>
              <a:defRPr b="0">
                <a:solidFill>
                  <a:schemeClr val="bg1"/>
                </a:solidFill>
                <a:latin typeface="+mn-lt"/>
              </a:defRPr>
            </a:lvl1pPr>
            <a:lvl2pPr marL="0" indent="0">
              <a:buFont typeface="Lucida Grande"/>
              <a:buNone/>
              <a:defRPr b="0" baseline="0">
                <a:solidFill>
                  <a:schemeClr val="bg1"/>
                </a:solidFill>
                <a:latin typeface="+mn-lt"/>
              </a:defRPr>
            </a:lvl2pPr>
            <a:lvl3pPr marL="270000" indent="-270000">
              <a:buFont typeface="Lucida Grande"/>
              <a:buNone/>
              <a:defRPr b="0">
                <a:solidFill>
                  <a:schemeClr val="bg1"/>
                </a:solidFill>
                <a:latin typeface="+mn-lt"/>
              </a:defRPr>
            </a:lvl3pPr>
            <a:lvl4pPr marL="270000" indent="-270000">
              <a:buFont typeface="Lucida Grande"/>
              <a:buNone/>
              <a:defRPr b="0">
                <a:solidFill>
                  <a:schemeClr val="bg1"/>
                </a:solidFill>
                <a:latin typeface="+mn-lt"/>
              </a:defRPr>
            </a:lvl4pPr>
            <a:lvl5pPr marL="270000" indent="-270000">
              <a:buFont typeface="Lucida Grande"/>
              <a:buNone/>
              <a:defRPr b="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6553200" y="6356350"/>
            <a:ext cx="2306638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A8E6E7-9246-6948-B68C-A145582CEC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/>
          </p:nvPr>
        </p:nvSpPr>
        <p:spPr>
          <a:xfrm>
            <a:off x="1414225" y="2030413"/>
            <a:ext cx="7445375" cy="4095750"/>
          </a:xfrm>
        </p:spPr>
        <p:txBody>
          <a:bodyPr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306638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19FAAF-496F-9644-B45B-D7E550382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97253-8544-3A42-B6C5-2982FC3E92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D9762-B020-694A-9890-DBECCBAA64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7100" y="430213"/>
            <a:ext cx="8216900" cy="642778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144588" y="641350"/>
            <a:ext cx="771525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Click to </a:t>
            </a:r>
            <a:r>
              <a:rPr lang="nl-NL" dirty="0" err="1"/>
              <a:t>edit</a:t>
            </a:r>
            <a:r>
              <a:rPr lang="nl-NL" dirty="0"/>
              <a:t> </a:t>
            </a:r>
            <a:r>
              <a:rPr lang="nl-NL" dirty="0" err="1"/>
              <a:t>Master</a:t>
            </a:r>
            <a:r>
              <a:rPr lang="nl-NL" dirty="0"/>
              <a:t> </a:t>
            </a:r>
            <a:r>
              <a:rPr lang="nl-NL" dirty="0" err="1"/>
              <a:t>title</a:t>
            </a:r>
            <a:r>
              <a:rPr lang="nl-NL" dirty="0"/>
              <a:t> </a:t>
            </a:r>
            <a:r>
              <a:rPr lang="nl-NL" dirty="0" err="1"/>
              <a:t>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2623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4DE50C2-7A1B-5446-ABF5-1565B11570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9" name="Picture 7" descr="Inholland_Monogram_P_Wit.pdf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79388" y="76200"/>
            <a:ext cx="569912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14463" y="2030413"/>
            <a:ext cx="7445375" cy="406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Niveau één (Koppen)</a:t>
            </a:r>
          </a:p>
          <a:p>
            <a:pPr lvl="1"/>
            <a:r>
              <a:rPr lang="en-US"/>
              <a:t>Niveau twee (Bodytekst)</a:t>
            </a:r>
          </a:p>
          <a:p>
            <a:pPr lvl="2"/>
            <a:r>
              <a:rPr lang="en-US"/>
              <a:t>Niveau drie (Opsomming)</a:t>
            </a:r>
          </a:p>
          <a:p>
            <a:pPr lvl="3"/>
            <a:r>
              <a:rPr lang="en-US"/>
              <a:t>Niveau vier</a:t>
            </a:r>
          </a:p>
          <a:p>
            <a:pPr lvl="4"/>
            <a:r>
              <a:rPr lang="en-US"/>
              <a:t>Niveau vijf (Noot)</a:t>
            </a:r>
          </a:p>
        </p:txBody>
      </p:sp>
      <p:pic>
        <p:nvPicPr>
          <p:cNvPr id="1031" name="Picture 10" descr="Inholland_Monogram_P_Wit.pdf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79388" y="76200"/>
            <a:ext cx="569912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0" descr="Inholland_Monogram_P_Wit.pdf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179388" y="76200"/>
            <a:ext cx="569912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457200" rtl="0" fontAlgn="base">
        <a:spcBef>
          <a:spcPct val="0"/>
        </a:spcBef>
        <a:spcAft>
          <a:spcPct val="0"/>
        </a:spcAft>
        <a:defRPr sz="3400" b="1" kern="1200">
          <a:solidFill>
            <a:schemeClr val="bg1"/>
          </a:solidFill>
          <a:latin typeface="Arial Narrow"/>
          <a:ea typeface="ＭＳ Ｐゴシック" pitchFamily="-107" charset="-128"/>
          <a:cs typeface="Arial Narrow"/>
        </a:defRPr>
      </a:lvl1pPr>
      <a:lvl2pPr algn="l" defTabSz="457200" rtl="0" fontAlgn="base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Arial Narrow" pitchFamily="-107" charset="0"/>
          <a:ea typeface="ＭＳ Ｐゴシック" pitchFamily="-107" charset="-128"/>
        </a:defRPr>
      </a:lvl2pPr>
      <a:lvl3pPr algn="l" defTabSz="457200" rtl="0" fontAlgn="base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Arial Narrow" pitchFamily="-107" charset="0"/>
          <a:ea typeface="ＭＳ Ｐゴシック" pitchFamily="-107" charset="-128"/>
        </a:defRPr>
      </a:lvl3pPr>
      <a:lvl4pPr algn="l" defTabSz="457200" rtl="0" fontAlgn="base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Arial Narrow" pitchFamily="-107" charset="0"/>
          <a:ea typeface="ＭＳ Ｐゴシック" pitchFamily="-107" charset="-128"/>
        </a:defRPr>
      </a:lvl4pPr>
      <a:lvl5pPr algn="l" defTabSz="457200" rtl="0" fontAlgn="base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Arial Narrow" pitchFamily="-107" charset="0"/>
          <a:ea typeface="ＭＳ Ｐゴシック" pitchFamily="-107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Arial Narrow" pitchFamily="-107" charset="0"/>
          <a:ea typeface="ＭＳ Ｐゴシック" pitchFamily="-107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Arial Narrow" pitchFamily="-107" charset="0"/>
          <a:ea typeface="ＭＳ Ｐゴシック" pitchFamily="-107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Arial Narrow" pitchFamily="-107" charset="0"/>
          <a:ea typeface="ＭＳ Ｐゴシック" pitchFamily="-107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Arial Narrow" pitchFamily="-107" charset="0"/>
          <a:ea typeface="ＭＳ Ｐゴシック" pitchFamily="-107" charset="-128"/>
        </a:defRPr>
      </a:lvl9pPr>
    </p:titleStyle>
    <p:bodyStyle>
      <a:lvl1pPr algn="l" defTabSz="457200" rtl="0" fontAlgn="base">
        <a:spcBef>
          <a:spcPct val="20000"/>
        </a:spcBef>
        <a:spcAft>
          <a:spcPct val="0"/>
        </a:spcAft>
        <a:defRPr sz="2800" b="1" kern="1200">
          <a:solidFill>
            <a:schemeClr val="bg2"/>
          </a:solidFill>
          <a:latin typeface="Arial (Body)"/>
          <a:ea typeface="ＭＳ Ｐゴシック" pitchFamily="-107" charset="-128"/>
          <a:cs typeface="Arial (Body)"/>
        </a:defRPr>
      </a:lvl1pPr>
      <a:lvl2pPr marL="358775" indent="-179388" algn="l" defTabSz="457200" rtl="0" fontAlgn="base">
        <a:spcBef>
          <a:spcPct val="20000"/>
        </a:spcBef>
        <a:spcAft>
          <a:spcPct val="0"/>
        </a:spcAft>
        <a:buSzPct val="100000"/>
        <a:defRPr sz="2400" kern="1200">
          <a:solidFill>
            <a:schemeClr val="bg1"/>
          </a:solidFill>
          <a:latin typeface="Arial (Body)"/>
          <a:ea typeface="ＭＳ Ｐゴシック" pitchFamily="-107" charset="-128"/>
          <a:cs typeface="Arial (Body)"/>
        </a:defRPr>
      </a:lvl2pPr>
      <a:lvl3pPr marL="628650" indent="-269875" algn="l" defTabSz="457200" rtl="0" fontAlgn="base">
        <a:spcBef>
          <a:spcPct val="20000"/>
        </a:spcBef>
        <a:spcAft>
          <a:spcPct val="0"/>
        </a:spcAft>
        <a:buSzPct val="100000"/>
        <a:buFont typeface="Lucida Grande" pitchFamily="-107" charset="0"/>
        <a:buChar char="-"/>
        <a:defRPr sz="2400" kern="1200">
          <a:solidFill>
            <a:schemeClr val="bg1"/>
          </a:solidFill>
          <a:latin typeface="Arial (Body)"/>
          <a:ea typeface="ＭＳ Ｐゴシック" pitchFamily="-107" charset="-128"/>
          <a:cs typeface="Arial (Body)"/>
        </a:defRPr>
      </a:lvl3pPr>
      <a:lvl4pPr marL="719138" indent="269875" algn="l" defTabSz="457200" rtl="0" fontAlgn="base">
        <a:spcBef>
          <a:spcPct val="20000"/>
        </a:spcBef>
        <a:spcAft>
          <a:spcPct val="0"/>
        </a:spcAft>
        <a:buSzPct val="100000"/>
        <a:buChar char="–"/>
        <a:defRPr sz="2000" kern="1200">
          <a:solidFill>
            <a:schemeClr val="bg1"/>
          </a:solidFill>
          <a:latin typeface="Arial (Body)"/>
          <a:ea typeface="ＭＳ Ｐゴシック" pitchFamily="-107" charset="-128"/>
          <a:cs typeface="Arial (Body)"/>
        </a:defRPr>
      </a:lvl4pPr>
      <a:lvl5pPr marL="989013" algn="l" defTabSz="457200" rtl="0" fontAlgn="base">
        <a:spcBef>
          <a:spcPct val="20000"/>
        </a:spcBef>
        <a:spcAft>
          <a:spcPct val="0"/>
        </a:spcAft>
        <a:buSzPct val="100000"/>
        <a:defRPr sz="1600" kern="1200">
          <a:solidFill>
            <a:schemeClr val="bg2"/>
          </a:solidFill>
          <a:latin typeface="Arial (Body)"/>
          <a:ea typeface="ＭＳ Ｐゴシック" pitchFamily="-107" charset="-128"/>
          <a:cs typeface="Arial (Body)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923929" y="4653136"/>
            <a:ext cx="4762872" cy="1708398"/>
          </a:xfrm>
        </p:spPr>
        <p:txBody>
          <a:bodyPr/>
          <a:lstStyle/>
          <a:p>
            <a:r>
              <a:rPr lang="en-US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Jeroen Onstenk</a:t>
            </a:r>
          </a:p>
          <a:p>
            <a:endParaRPr lang="en-US" dirty="0">
              <a:latin typeface="Arial" pitchFamily="-107" charset="0"/>
              <a:ea typeface="Arial" pitchFamily="-107" charset="0"/>
              <a:cs typeface="Arial" pitchFamily="-107" charset="0"/>
            </a:endParaRPr>
          </a:p>
          <a:p>
            <a:r>
              <a:rPr lang="nl-NL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INAP  Johannesburg, 23-24 april 2013</a:t>
            </a:r>
            <a:endParaRPr lang="de-DE" dirty="0" smtClean="0">
              <a:ea typeface="Futura Condensed" charset="0"/>
              <a:cs typeface="Futura Condensed" charset="0"/>
            </a:endParaRPr>
          </a:p>
        </p:txBody>
      </p:sp>
      <p:sp>
        <p:nvSpPr>
          <p:cNvPr id="15363" name="Title 4"/>
          <p:cNvSpPr>
            <a:spLocks noGrp="1"/>
          </p:cNvSpPr>
          <p:nvPr>
            <p:ph type="ctrTitle"/>
          </p:nvPr>
        </p:nvSpPr>
        <p:spPr>
          <a:xfrm>
            <a:off x="1547665" y="2041525"/>
            <a:ext cx="7139136" cy="1309688"/>
          </a:xfrm>
        </p:spPr>
        <p:txBody>
          <a:bodyPr/>
          <a:lstStyle/>
          <a:p>
            <a:pPr hangingPunct="0"/>
            <a:r>
              <a:rPr lang="en-GB" dirty="0"/>
              <a:t>Improving the quality of apprenticeships as learning environment</a:t>
            </a:r>
            <a:r>
              <a:rPr lang="nl-NL" dirty="0"/>
              <a:t/>
            </a:r>
            <a:br>
              <a:rPr lang="nl-NL" dirty="0"/>
            </a:br>
            <a:r>
              <a:rPr lang="en-GB" dirty="0"/>
              <a:t> </a:t>
            </a:r>
            <a:endParaRPr lang="nl-NL" dirty="0"/>
          </a:p>
        </p:txBody>
      </p:sp>
      <p:sp>
        <p:nvSpPr>
          <p:cNvPr id="15365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077200" y="6356350"/>
            <a:ext cx="10668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24A06C-DFEB-6E43-BCC7-B927197D3201}" type="slidenum">
              <a:rPr lang="en-US">
                <a:ea typeface="ＭＳ Ｐゴシック" pitchFamily="-107" charset="-128"/>
                <a:cs typeface="ＭＳ Ｐゴシック" pitchFamily="-107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4588" y="641351"/>
            <a:ext cx="7715250" cy="627410"/>
          </a:xfrm>
        </p:spPr>
        <p:txBody>
          <a:bodyPr/>
          <a:lstStyle/>
          <a:p>
            <a:r>
              <a:rPr lang="en-US" dirty="0" smtClean="0"/>
              <a:t>Knowledge </a:t>
            </a:r>
            <a:r>
              <a:rPr lang="en-US" dirty="0"/>
              <a:t>intensity of </a:t>
            </a:r>
            <a:r>
              <a:rPr lang="en-US" dirty="0" err="1"/>
              <a:t>wbl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1331640" y="1412776"/>
            <a:ext cx="7445375" cy="4095750"/>
          </a:xfrm>
        </p:spPr>
        <p:txBody>
          <a:bodyPr/>
          <a:lstStyle/>
          <a:p>
            <a:pPr marL="342900" indent="-342900" hangingPunct="0">
              <a:buFont typeface="Arial" pitchFamily="34" charset="0"/>
              <a:buChar char="•"/>
            </a:pPr>
            <a:r>
              <a:rPr lang="en-US" sz="2000" b="0" dirty="0" smtClean="0">
                <a:solidFill>
                  <a:schemeClr val="bg1"/>
                </a:solidFill>
              </a:rPr>
              <a:t>Can nurse apprentices enhance </a:t>
            </a:r>
            <a:r>
              <a:rPr lang="en-US" sz="2000" b="0" dirty="0">
                <a:solidFill>
                  <a:schemeClr val="bg1"/>
                </a:solidFill>
              </a:rPr>
              <a:t>theoretical knowledge and </a:t>
            </a:r>
            <a:r>
              <a:rPr lang="en-US" sz="2000" b="0" dirty="0" smtClean="0">
                <a:solidFill>
                  <a:schemeClr val="bg1"/>
                </a:solidFill>
              </a:rPr>
              <a:t>link that to </a:t>
            </a:r>
            <a:r>
              <a:rPr lang="en-US" sz="2000" b="0" dirty="0">
                <a:solidFill>
                  <a:schemeClr val="bg1"/>
                </a:solidFill>
              </a:rPr>
              <a:t>observations in the professional practice so that </a:t>
            </a:r>
            <a:r>
              <a:rPr lang="en-US" sz="2000" b="0" dirty="0" smtClean="0">
                <a:solidFill>
                  <a:schemeClr val="bg1"/>
                </a:solidFill>
              </a:rPr>
              <a:t>develop integrated </a:t>
            </a:r>
            <a:r>
              <a:rPr lang="en-US" sz="2000" b="0" dirty="0">
                <a:solidFill>
                  <a:schemeClr val="bg1"/>
                </a:solidFill>
              </a:rPr>
              <a:t>professional knowledge. </a:t>
            </a:r>
            <a:endParaRPr lang="en-US" sz="2000" b="0" dirty="0" smtClean="0">
              <a:solidFill>
                <a:schemeClr val="bg1"/>
              </a:solidFill>
            </a:endParaRPr>
          </a:p>
          <a:p>
            <a:pPr marL="342900" indent="-342900" hangingPunct="0">
              <a:buFont typeface="Arial" pitchFamily="34" charset="0"/>
              <a:buChar char="•"/>
            </a:pPr>
            <a:r>
              <a:rPr lang="en-US" sz="2000" b="0" dirty="0" smtClean="0">
                <a:solidFill>
                  <a:schemeClr val="bg1"/>
                </a:solidFill>
              </a:rPr>
              <a:t>Pupils </a:t>
            </a:r>
            <a:r>
              <a:rPr lang="en-US" sz="2000" b="0" dirty="0">
                <a:solidFill>
                  <a:schemeClr val="bg1"/>
                </a:solidFill>
              </a:rPr>
              <a:t>should be encouraged </a:t>
            </a:r>
            <a:r>
              <a:rPr lang="en-US" sz="2000" b="0" dirty="0" smtClean="0">
                <a:solidFill>
                  <a:schemeClr val="bg1"/>
                </a:solidFill>
              </a:rPr>
              <a:t>in </a:t>
            </a:r>
            <a:r>
              <a:rPr lang="en-US" sz="2000" b="0" dirty="0">
                <a:solidFill>
                  <a:schemeClr val="bg1"/>
                </a:solidFill>
              </a:rPr>
              <a:t>instruction situations to give meaning to </a:t>
            </a:r>
            <a:r>
              <a:rPr lang="en-US" sz="2000" b="0" dirty="0" smtClean="0">
                <a:solidFill>
                  <a:schemeClr val="bg1"/>
                </a:solidFill>
              </a:rPr>
              <a:t>work experiences</a:t>
            </a:r>
            <a:r>
              <a:rPr lang="en-US" sz="2000" b="0" dirty="0">
                <a:solidFill>
                  <a:schemeClr val="bg1"/>
                </a:solidFill>
              </a:rPr>
              <a:t>, for example, by means of reflection allowing the ' new ' knowledge to </a:t>
            </a:r>
            <a:r>
              <a:rPr lang="en-US" sz="2000" b="0" dirty="0" smtClean="0">
                <a:solidFill>
                  <a:schemeClr val="bg1"/>
                </a:solidFill>
              </a:rPr>
              <a:t>connect to the </a:t>
            </a:r>
            <a:r>
              <a:rPr lang="en-US" sz="2000" b="0" dirty="0">
                <a:solidFill>
                  <a:schemeClr val="bg1"/>
                </a:solidFill>
              </a:rPr>
              <a:t>already existing knowledge </a:t>
            </a:r>
            <a:endParaRPr lang="en-US" sz="2000" b="0" dirty="0" smtClean="0">
              <a:solidFill>
                <a:schemeClr val="bg1"/>
              </a:solidFill>
            </a:endParaRPr>
          </a:p>
          <a:p>
            <a:pPr marL="342900" indent="-342900" hangingPunct="0">
              <a:buFont typeface="Arial" pitchFamily="34" charset="0"/>
              <a:buChar char="•"/>
            </a:pPr>
            <a:r>
              <a:rPr lang="en-US" sz="2000" b="0" dirty="0" smtClean="0">
                <a:solidFill>
                  <a:schemeClr val="bg1"/>
                </a:solidFill>
              </a:rPr>
              <a:t>It </a:t>
            </a:r>
            <a:r>
              <a:rPr lang="en-US" sz="2000" b="0" dirty="0">
                <a:solidFill>
                  <a:schemeClr val="bg1"/>
                </a:solidFill>
              </a:rPr>
              <a:t>is a task of the trainers to </a:t>
            </a:r>
            <a:r>
              <a:rPr lang="en-US" sz="2000" b="0" dirty="0" smtClean="0">
                <a:solidFill>
                  <a:schemeClr val="bg1"/>
                </a:solidFill>
              </a:rPr>
              <a:t>help students in </a:t>
            </a:r>
            <a:r>
              <a:rPr lang="en-US" sz="2000" b="0" dirty="0">
                <a:solidFill>
                  <a:schemeClr val="bg1"/>
                </a:solidFill>
              </a:rPr>
              <a:t>the professional situation </a:t>
            </a:r>
            <a:r>
              <a:rPr lang="en-US" sz="2000" b="0" dirty="0" smtClean="0">
                <a:solidFill>
                  <a:schemeClr val="bg1"/>
                </a:solidFill>
              </a:rPr>
              <a:t>to develop (implicit</a:t>
            </a:r>
            <a:r>
              <a:rPr lang="en-US" sz="2000" b="0" dirty="0">
                <a:solidFill>
                  <a:schemeClr val="bg1"/>
                </a:solidFill>
              </a:rPr>
              <a:t>) knowledge </a:t>
            </a:r>
            <a:r>
              <a:rPr lang="en-US" sz="2000" b="0" dirty="0" smtClean="0">
                <a:solidFill>
                  <a:schemeClr val="bg1"/>
                </a:solidFill>
              </a:rPr>
              <a:t>from </a:t>
            </a:r>
            <a:r>
              <a:rPr lang="en-US" sz="2000" b="0" dirty="0">
                <a:solidFill>
                  <a:schemeClr val="bg1"/>
                </a:solidFill>
              </a:rPr>
              <a:t>experiences from professional practice but also in learning the </a:t>
            </a:r>
            <a:r>
              <a:rPr lang="en-US" sz="2000" b="0" dirty="0" smtClean="0">
                <a:solidFill>
                  <a:schemeClr val="bg1"/>
                </a:solidFill>
              </a:rPr>
              <a:t>content and scope of </a:t>
            </a:r>
            <a:r>
              <a:rPr lang="en-US" sz="2000" b="0" dirty="0">
                <a:solidFill>
                  <a:schemeClr val="bg1"/>
                </a:solidFill>
              </a:rPr>
              <a:t>(scientific) knowledge </a:t>
            </a:r>
            <a:r>
              <a:rPr lang="en-US" sz="2000" b="0" dirty="0" smtClean="0">
                <a:solidFill>
                  <a:schemeClr val="bg1"/>
                </a:solidFill>
              </a:rPr>
              <a:t>relevant in nursing, using sources of theoretical </a:t>
            </a:r>
            <a:r>
              <a:rPr lang="en-US" sz="2000" b="0" dirty="0">
                <a:solidFill>
                  <a:schemeClr val="bg1"/>
                </a:solidFill>
              </a:rPr>
              <a:t>knowledge </a:t>
            </a:r>
            <a:r>
              <a:rPr lang="en-US" sz="2000" b="0" dirty="0" smtClean="0">
                <a:solidFill>
                  <a:schemeClr val="bg1"/>
                </a:solidFill>
              </a:rPr>
              <a:t>widely </a:t>
            </a:r>
            <a:r>
              <a:rPr lang="en-US" sz="2000" b="0" dirty="0">
                <a:solidFill>
                  <a:schemeClr val="bg1"/>
                </a:solidFill>
              </a:rPr>
              <a:t>available in the hospital</a:t>
            </a:r>
            <a:r>
              <a:rPr lang="en-US" sz="2000" b="0" dirty="0" smtClean="0">
                <a:solidFill>
                  <a:schemeClr val="bg1"/>
                </a:solidFill>
              </a:rPr>
              <a:t>. </a:t>
            </a:r>
          </a:p>
          <a:p>
            <a:pPr marL="342900" indent="-342900" hangingPunct="0">
              <a:buFont typeface="Arial" pitchFamily="34" charset="0"/>
              <a:buChar char="•"/>
            </a:pPr>
            <a:r>
              <a:rPr lang="en-US" sz="2000" b="0" dirty="0" smtClean="0">
                <a:solidFill>
                  <a:schemeClr val="bg1"/>
                </a:solidFill>
              </a:rPr>
              <a:t>Design instructional </a:t>
            </a:r>
            <a:r>
              <a:rPr lang="en-US" sz="2000" b="0" dirty="0">
                <a:solidFill>
                  <a:schemeClr val="bg1"/>
                </a:solidFill>
              </a:rPr>
              <a:t>processes </a:t>
            </a:r>
            <a:r>
              <a:rPr lang="en-US" sz="2000" b="0" dirty="0" smtClean="0">
                <a:solidFill>
                  <a:schemeClr val="bg1"/>
                </a:solidFill>
              </a:rPr>
              <a:t>in </a:t>
            </a:r>
            <a:r>
              <a:rPr lang="en-US" sz="2000" b="0" dirty="0">
                <a:solidFill>
                  <a:schemeClr val="bg1"/>
                </a:solidFill>
              </a:rPr>
              <a:t>sub-processes and integrative learning situations.</a:t>
            </a:r>
            <a:endParaRPr lang="nl-NL" sz="2000" b="0" dirty="0">
              <a:solidFill>
                <a:schemeClr val="bg1"/>
              </a:solidFill>
            </a:endParaRPr>
          </a:p>
          <a:p>
            <a:r>
              <a:rPr lang="en-US" dirty="0"/>
              <a:t> </a:t>
            </a:r>
            <a:endParaRPr lang="nl-NL" dirty="0"/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8C19FAAF-496F-9644-B45B-D7E5503826F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06353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>
          <a:xfrm>
            <a:off x="1043608" y="383921"/>
            <a:ext cx="7200800" cy="369887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nl-NL" dirty="0" smtClean="0"/>
          </a:p>
        </p:txBody>
      </p:sp>
      <p:sp>
        <p:nvSpPr>
          <p:cNvPr id="14339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971600" y="1052736"/>
            <a:ext cx="8172400" cy="5544616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400" b="0" dirty="0" smtClean="0">
                <a:solidFill>
                  <a:schemeClr val="bg1"/>
                </a:solidFill>
              </a:rPr>
              <a:t>T</a:t>
            </a:r>
            <a:r>
              <a:rPr lang="en-US" sz="2400" b="0" dirty="0" smtClean="0">
                <a:solidFill>
                  <a:schemeClr val="bg1"/>
                </a:solidFill>
              </a:rPr>
              <a:t>he quality of (hybrid) work learning settings can be improved in several </a:t>
            </a:r>
            <a:r>
              <a:rPr lang="en-US" sz="2400" b="0" dirty="0" smtClean="0">
                <a:solidFill>
                  <a:schemeClr val="bg1"/>
                </a:solidFill>
              </a:rPr>
              <a:t>ways </a:t>
            </a:r>
            <a:endParaRPr lang="nl-NL" sz="2400" b="0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2400" b="0" dirty="0" smtClean="0">
                <a:solidFill>
                  <a:schemeClr val="bg1"/>
                </a:solidFill>
              </a:rPr>
              <a:t>Access 		(</a:t>
            </a:r>
            <a:r>
              <a:rPr lang="en-US" sz="2000" b="0" dirty="0" smtClean="0">
                <a:solidFill>
                  <a:schemeClr val="bg1"/>
                </a:solidFill>
              </a:rPr>
              <a:t>Growing </a:t>
            </a:r>
            <a:r>
              <a:rPr lang="en-US" sz="2000" b="0" dirty="0" smtClean="0">
                <a:solidFill>
                  <a:schemeClr val="bg1"/>
                </a:solidFill>
              </a:rPr>
              <a:t>number; weaker/ ‘seeking’ students; 						Alternation; Preparation</a:t>
            </a:r>
            <a:endParaRPr lang="en-US" sz="2400" b="0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2400" b="0" dirty="0" smtClean="0">
                <a:solidFill>
                  <a:schemeClr val="bg1"/>
                </a:solidFill>
              </a:rPr>
              <a:t>Content  		</a:t>
            </a:r>
            <a:r>
              <a:rPr lang="en-US" sz="2000" b="0" dirty="0" smtClean="0">
                <a:solidFill>
                  <a:schemeClr val="bg1"/>
                </a:solidFill>
              </a:rPr>
              <a:t>Realistic tasks; Complexity? </a:t>
            </a:r>
          </a:p>
          <a:p>
            <a:pPr>
              <a:lnSpc>
                <a:spcPct val="120000"/>
              </a:lnSpc>
            </a:pPr>
            <a:r>
              <a:rPr lang="en-US" sz="2000" b="0" dirty="0" smtClean="0">
                <a:solidFill>
                  <a:schemeClr val="bg1"/>
                </a:solidFill>
              </a:rPr>
              <a:t>Knowledge</a:t>
            </a:r>
            <a:r>
              <a:rPr lang="en-US" sz="2000" b="0" dirty="0" smtClean="0">
                <a:solidFill>
                  <a:schemeClr val="bg1"/>
                </a:solidFill>
              </a:rPr>
              <a:t>		</a:t>
            </a:r>
            <a:r>
              <a:rPr lang="en-US" sz="2000" b="0" dirty="0" smtClean="0">
                <a:solidFill>
                  <a:schemeClr val="bg1"/>
                </a:solidFill>
              </a:rPr>
              <a:t>Connection </a:t>
            </a:r>
            <a:r>
              <a:rPr lang="en-US" sz="2000" b="0" dirty="0" smtClean="0">
                <a:solidFill>
                  <a:schemeClr val="bg1"/>
                </a:solidFill>
              </a:rPr>
              <a:t>to theory: using and connecting 							knowledge sources from school and work </a:t>
            </a:r>
          </a:p>
          <a:p>
            <a:pPr>
              <a:lnSpc>
                <a:spcPct val="120000"/>
              </a:lnSpc>
            </a:pPr>
            <a:r>
              <a:rPr lang="en-US" sz="2400" b="0" dirty="0" smtClean="0">
                <a:solidFill>
                  <a:schemeClr val="bg1"/>
                </a:solidFill>
              </a:rPr>
              <a:t>Guidance 	</a:t>
            </a:r>
            <a:r>
              <a:rPr lang="en-US" sz="2000" b="0" dirty="0" smtClean="0">
                <a:solidFill>
                  <a:schemeClr val="bg1"/>
                </a:solidFill>
              </a:rPr>
              <a:t>Planning; feedback; tailor made; ‘delayed 							time’ ; integrated learning process</a:t>
            </a:r>
            <a:endParaRPr lang="en-US" sz="2400" b="0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2400" b="0" dirty="0">
                <a:solidFill>
                  <a:schemeClr val="bg1"/>
                </a:solidFill>
              </a:rPr>
              <a:t>Assessment</a:t>
            </a:r>
            <a:r>
              <a:rPr lang="en-US" sz="2000" b="0" dirty="0" smtClean="0">
                <a:solidFill>
                  <a:schemeClr val="bg1"/>
                </a:solidFill>
              </a:rPr>
              <a:t>	Aligning judgments</a:t>
            </a:r>
          </a:p>
          <a:p>
            <a:pPr>
              <a:lnSpc>
                <a:spcPct val="120000"/>
              </a:lnSpc>
            </a:pPr>
            <a:r>
              <a:rPr lang="en-US" sz="2000" b="0" dirty="0">
                <a:solidFill>
                  <a:schemeClr val="bg1"/>
                </a:solidFill>
              </a:rPr>
              <a:t>	</a:t>
            </a:r>
            <a:r>
              <a:rPr lang="en-US" sz="2000" b="0" dirty="0" smtClean="0">
                <a:solidFill>
                  <a:schemeClr val="bg1"/>
                </a:solidFill>
              </a:rPr>
              <a:t>			School- work	</a:t>
            </a:r>
            <a:endParaRPr lang="en-US" sz="1600" b="0" dirty="0" smtClean="0"/>
          </a:p>
          <a:p>
            <a:pPr>
              <a:lnSpc>
                <a:spcPct val="120000"/>
              </a:lnSpc>
            </a:pPr>
            <a:endParaRPr lang="en-US" sz="1600" b="0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="" xmlns:p14="http://schemas.microsoft.com/office/powerpoint/2010/main" val="133016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Content Placeholder 8" descr="menigte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33685"/>
          <a:stretch>
            <a:fillRect/>
          </a:stretch>
        </p:blipFill>
        <p:spPr>
          <a:xfrm>
            <a:off x="5851130" y="641350"/>
            <a:ext cx="2974677" cy="2982751"/>
          </a:xfrm>
        </p:spPr>
      </p:pic>
      <p:sp>
        <p:nvSpPr>
          <p:cNvPr id="19459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428750" y="4005063"/>
            <a:ext cx="5519514" cy="864097"/>
          </a:xfrm>
        </p:spPr>
        <p:txBody>
          <a:bodyPr/>
          <a:lstStyle/>
          <a:p>
            <a:r>
              <a:rPr lang="en-US" sz="2400" b="0" dirty="0" smtClean="0">
                <a:solidFill>
                  <a:schemeClr val="bg1"/>
                </a:solidFill>
                <a:latin typeface="Arial (Body)" charset="0"/>
              </a:rPr>
              <a:t>jeroen.onstenk@inholland.nl</a:t>
            </a:r>
          </a:p>
          <a:p>
            <a:r>
              <a:rPr lang="en-US" dirty="0" smtClean="0">
                <a:latin typeface="Arial (Headings)" charset="0"/>
                <a:ea typeface="Arial (Headings)" charset="0"/>
                <a:cs typeface="Arial (Headings)" charset="0"/>
              </a:rPr>
              <a:t/>
            </a:r>
            <a:br>
              <a:rPr lang="en-US" dirty="0" smtClean="0">
                <a:latin typeface="Arial (Headings)" charset="0"/>
                <a:ea typeface="Arial (Headings)" charset="0"/>
                <a:cs typeface="Arial (Headings)" charset="0"/>
              </a:rPr>
            </a:br>
            <a:endParaRPr lang="en-US" sz="2400" b="0" dirty="0">
              <a:solidFill>
                <a:schemeClr val="bg1"/>
              </a:solidFill>
              <a:latin typeface="Arial (Body)" charset="0"/>
            </a:endParaRPr>
          </a:p>
        </p:txBody>
      </p:sp>
      <p:sp>
        <p:nvSpPr>
          <p:cNvPr id="19460" name="Title 5"/>
          <p:cNvSpPr>
            <a:spLocks noGrp="1"/>
          </p:cNvSpPr>
          <p:nvPr>
            <p:ph type="title"/>
          </p:nvPr>
        </p:nvSpPr>
        <p:spPr>
          <a:xfrm>
            <a:off x="1144588" y="641351"/>
            <a:ext cx="7715250" cy="915442"/>
          </a:xfrm>
        </p:spPr>
        <p:txBody>
          <a:bodyPr/>
          <a:lstStyle/>
          <a:p>
            <a:r>
              <a:rPr lang="en-US" dirty="0" smtClean="0">
                <a:latin typeface="Arial Narrow" pitchFamily="-107" charset="0"/>
              </a:rPr>
              <a:t>Thank you!</a:t>
            </a:r>
          </a:p>
        </p:txBody>
      </p:sp>
      <p:sp>
        <p:nvSpPr>
          <p:cNvPr id="2" name="Slide Number Placeholder 2"/>
          <p:cNvSpPr>
            <a:spLocks noGrp="1"/>
          </p:cNvSpPr>
          <p:nvPr>
            <p:ph type="sldNum" sz="quarter" idx="1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2B84B8-CCC1-3C48-898B-660BC9A0DC81}" type="slidenum">
              <a:rPr lang="en-US">
                <a:solidFill>
                  <a:srgbClr val="B02A30"/>
                </a:solidFill>
                <a:ea typeface="ＭＳ Ｐゴシック" pitchFamily="-107" charset="-128"/>
                <a:cs typeface="ＭＳ Ｐゴシック" pitchFamily="-107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>
              <a:solidFill>
                <a:srgbClr val="B02A30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464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itchFamily="-107" charset="0"/>
              </a:rPr>
              <a:t>Content</a:t>
            </a:r>
          </a:p>
        </p:txBody>
      </p:sp>
      <p:sp>
        <p:nvSpPr>
          <p:cNvPr id="16387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414463" y="2030413"/>
            <a:ext cx="7445375" cy="4103687"/>
          </a:xfrm>
        </p:spPr>
        <p:txBody>
          <a:bodyPr/>
          <a:lstStyle/>
          <a:p>
            <a:pPr lvl="1" indent="-341313">
              <a:buFontTx/>
              <a:buAutoNum type="arabicPeriod"/>
            </a:pPr>
            <a:r>
              <a:rPr lang="en-US" dirty="0" smtClean="0">
                <a:latin typeface="Arial (Body)" charset="0"/>
              </a:rPr>
              <a:t>Design of hybrid </a:t>
            </a:r>
            <a:r>
              <a:rPr lang="en-US" dirty="0" err="1" smtClean="0">
                <a:latin typeface="Arial (Body)" charset="0"/>
              </a:rPr>
              <a:t>wbl</a:t>
            </a:r>
            <a:r>
              <a:rPr lang="en-US" dirty="0" smtClean="0">
                <a:latin typeface="Arial (Body)" charset="0"/>
              </a:rPr>
              <a:t> learning environments</a:t>
            </a:r>
          </a:p>
          <a:p>
            <a:pPr lvl="1" indent="-341313">
              <a:buFontTx/>
              <a:buAutoNum type="arabicPeriod"/>
            </a:pPr>
            <a:r>
              <a:rPr lang="en-US" dirty="0" smtClean="0">
                <a:latin typeface="Arial (Body)" charset="0"/>
              </a:rPr>
              <a:t>Learning departments</a:t>
            </a:r>
          </a:p>
          <a:p>
            <a:pPr lvl="1" indent="-341313">
              <a:buFontTx/>
              <a:buAutoNum type="arabicPeriod"/>
            </a:pPr>
            <a:r>
              <a:rPr lang="en-US" dirty="0" smtClean="0">
                <a:latin typeface="Arial (Body)" charset="0"/>
              </a:rPr>
              <a:t>Improving guidance and assessment</a:t>
            </a:r>
          </a:p>
          <a:p>
            <a:pPr lvl="1" indent="-341313">
              <a:buFontTx/>
              <a:buAutoNum type="arabicPeriod"/>
            </a:pPr>
            <a:r>
              <a:rPr lang="en-US" dirty="0" smtClean="0">
                <a:latin typeface="Arial (Body)" charset="0"/>
              </a:rPr>
              <a:t>Develop knowledge intensity</a:t>
            </a:r>
          </a:p>
          <a:p>
            <a:pPr lvl="1" indent="-341313">
              <a:buFontTx/>
              <a:buAutoNum type="arabicPeriod"/>
            </a:pPr>
            <a:r>
              <a:rPr lang="en-US" dirty="0" smtClean="0">
                <a:latin typeface="Arial (Body)" charset="0"/>
              </a:rPr>
              <a:t>Conclusions</a:t>
            </a:r>
          </a:p>
        </p:txBody>
      </p:sp>
      <p:sp>
        <p:nvSpPr>
          <p:cNvPr id="2" name="Slide Number Placeholder 2"/>
          <p:cNvSpPr>
            <a:spLocks noGrp="1"/>
          </p:cNvSpPr>
          <p:nvPr>
            <p:ph type="sldNum" sz="quarter" idx="1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EF38A9-A136-BE43-B515-ABA1248A383A}" type="slidenum">
              <a:rPr lang="en-US">
                <a:ea typeface="ＭＳ Ｐゴシック" pitchFamily="-107" charset="-128"/>
                <a:cs typeface="ＭＳ Ｐゴシック" pitchFamily="-107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369094"/>
            <a:ext cx="6286500" cy="738188"/>
          </a:xfrm>
        </p:spPr>
        <p:txBody>
          <a:bodyPr/>
          <a:lstStyle/>
          <a:p>
            <a:r>
              <a:rPr lang="en-GB" sz="3200" dirty="0" smtClean="0"/>
              <a:t>Dutch VET system</a:t>
            </a:r>
            <a:endParaRPr lang="nl-NL" sz="320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15616" y="1041400"/>
            <a:ext cx="7772400" cy="5267920"/>
          </a:xfrm>
          <a:prstGeom prst="rect">
            <a:avLst/>
          </a:prstGeom>
        </p:spPr>
        <p:txBody>
          <a:bodyPr/>
          <a:lstStyle/>
          <a:p>
            <a:pPr marL="0" indent="0" algn="just">
              <a:lnSpc>
                <a:spcPct val="140000"/>
              </a:lnSpc>
            </a:pPr>
            <a:r>
              <a:rPr lang="en-GB" sz="1600" dirty="0" smtClean="0">
                <a:solidFill>
                  <a:schemeClr val="bg1"/>
                </a:solidFill>
              </a:rPr>
              <a:t>Secondary (general) education </a:t>
            </a:r>
          </a:p>
          <a:p>
            <a:pPr marL="0" indent="0" algn="just">
              <a:lnSpc>
                <a:spcPct val="140000"/>
              </a:lnSpc>
            </a:pPr>
            <a:r>
              <a:rPr lang="en-GB" sz="1800" dirty="0" smtClean="0">
                <a:solidFill>
                  <a:schemeClr val="bg1"/>
                </a:solidFill>
              </a:rPr>
              <a:t>	</a:t>
            </a:r>
            <a:r>
              <a:rPr lang="en-GB" sz="1800" b="0" dirty="0" err="1" smtClean="0">
                <a:solidFill>
                  <a:schemeClr val="bg1"/>
                </a:solidFill>
              </a:rPr>
              <a:t>vmbo</a:t>
            </a:r>
            <a:r>
              <a:rPr lang="en-GB" sz="1800" b="0" dirty="0" smtClean="0">
                <a:solidFill>
                  <a:schemeClr val="bg1"/>
                </a:solidFill>
              </a:rPr>
              <a:t> (</a:t>
            </a:r>
            <a:r>
              <a:rPr lang="en-GB" sz="1800" b="0" dirty="0" err="1" smtClean="0">
                <a:solidFill>
                  <a:schemeClr val="bg1"/>
                </a:solidFill>
              </a:rPr>
              <a:t>Prevoc</a:t>
            </a:r>
            <a:r>
              <a:rPr lang="en-GB" sz="1800" b="0" dirty="0" smtClean="0">
                <a:solidFill>
                  <a:schemeClr val="bg1"/>
                </a:solidFill>
              </a:rPr>
              <a:t>)(Five levels/tracks); </a:t>
            </a:r>
          </a:p>
          <a:p>
            <a:pPr marL="0" indent="0" algn="just">
              <a:lnSpc>
                <a:spcPct val="140000"/>
              </a:lnSpc>
            </a:pPr>
            <a:r>
              <a:rPr lang="en-GB" sz="1800" b="0" dirty="0" smtClean="0">
                <a:solidFill>
                  <a:schemeClr val="bg1"/>
                </a:solidFill>
              </a:rPr>
              <a:t>	4 years (2y gen.; 2y voc)	age12 -16</a:t>
            </a:r>
          </a:p>
          <a:p>
            <a:pPr marL="0" indent="0" algn="just">
              <a:lnSpc>
                <a:spcPct val="140000"/>
              </a:lnSpc>
            </a:pPr>
            <a:r>
              <a:rPr lang="en-GB" sz="1600" dirty="0" smtClean="0">
                <a:solidFill>
                  <a:schemeClr val="bg1"/>
                </a:solidFill>
              </a:rPr>
              <a:t>Secondary vocational education (</a:t>
            </a:r>
            <a:r>
              <a:rPr lang="en-GB" sz="1600" dirty="0" err="1" smtClean="0">
                <a:solidFill>
                  <a:schemeClr val="bg1"/>
                </a:solidFill>
              </a:rPr>
              <a:t>mbo</a:t>
            </a:r>
            <a:r>
              <a:rPr lang="en-GB" sz="1600" dirty="0" smtClean="0">
                <a:solidFill>
                  <a:schemeClr val="bg1"/>
                </a:solidFill>
              </a:rPr>
              <a:t>)</a:t>
            </a:r>
          </a:p>
          <a:p>
            <a:pPr marL="0" indent="0">
              <a:lnSpc>
                <a:spcPct val="140000"/>
              </a:lnSpc>
            </a:pPr>
            <a:r>
              <a:rPr lang="en-GB" sz="1800" dirty="0" smtClean="0">
                <a:solidFill>
                  <a:schemeClr val="bg1"/>
                </a:solidFill>
              </a:rPr>
              <a:t>	</a:t>
            </a:r>
            <a:r>
              <a:rPr lang="en-GB" sz="1800" b="0" dirty="0" smtClean="0">
                <a:solidFill>
                  <a:schemeClr val="bg1"/>
                </a:solidFill>
              </a:rPr>
              <a:t>4 levels ; 1 to 4 years; 	age 16/17 – 20/21 (mainly adults in 									apprenticeship)</a:t>
            </a:r>
          </a:p>
          <a:p>
            <a:pPr marL="0" indent="0">
              <a:lnSpc>
                <a:spcPct val="140000"/>
              </a:lnSpc>
            </a:pPr>
            <a:r>
              <a:rPr lang="en-GB" sz="1800" b="0" dirty="0" smtClean="0">
                <a:solidFill>
                  <a:schemeClr val="bg1"/>
                </a:solidFill>
              </a:rPr>
              <a:t>	School based (with extended practical learning) or Apprenticeship 	(with one/two day school)</a:t>
            </a:r>
          </a:p>
          <a:p>
            <a:pPr marL="0" indent="0">
              <a:lnSpc>
                <a:spcPct val="140000"/>
              </a:lnSpc>
            </a:pPr>
            <a:r>
              <a:rPr lang="en-GB" sz="1600" dirty="0" smtClean="0">
                <a:solidFill>
                  <a:schemeClr val="bg1"/>
                </a:solidFill>
              </a:rPr>
              <a:t>Secondary general education</a:t>
            </a:r>
            <a:r>
              <a:rPr lang="en-GB" sz="1800" b="0" dirty="0" smtClean="0">
                <a:solidFill>
                  <a:schemeClr val="bg1"/>
                </a:solidFill>
              </a:rPr>
              <a:t> (</a:t>
            </a:r>
            <a:r>
              <a:rPr lang="en-GB" sz="1800" b="0" dirty="0" err="1" smtClean="0">
                <a:solidFill>
                  <a:schemeClr val="bg1"/>
                </a:solidFill>
              </a:rPr>
              <a:t>havo</a:t>
            </a:r>
            <a:r>
              <a:rPr lang="en-GB" sz="1800" b="0" dirty="0" smtClean="0">
                <a:solidFill>
                  <a:schemeClr val="bg1"/>
                </a:solidFill>
              </a:rPr>
              <a:t>/</a:t>
            </a:r>
            <a:r>
              <a:rPr lang="en-GB" sz="1800" b="0" dirty="0" err="1" smtClean="0">
                <a:solidFill>
                  <a:schemeClr val="bg1"/>
                </a:solidFill>
              </a:rPr>
              <a:t>vwo</a:t>
            </a:r>
            <a:r>
              <a:rPr lang="en-GB" sz="1800" b="0" dirty="0" smtClean="0">
                <a:solidFill>
                  <a:schemeClr val="bg1"/>
                </a:solidFill>
              </a:rPr>
              <a:t>)</a:t>
            </a:r>
          </a:p>
          <a:p>
            <a:pPr marL="0" indent="0">
              <a:lnSpc>
                <a:spcPct val="140000"/>
              </a:lnSpc>
            </a:pPr>
            <a:r>
              <a:rPr lang="en-GB" sz="1800" b="0" dirty="0" smtClean="0">
                <a:solidFill>
                  <a:schemeClr val="bg1"/>
                </a:solidFill>
              </a:rPr>
              <a:t>	higher (pre-HVE): 		5 years (age 12 – 17)</a:t>
            </a:r>
          </a:p>
          <a:p>
            <a:pPr marL="0" indent="0">
              <a:lnSpc>
                <a:spcPct val="140000"/>
              </a:lnSpc>
            </a:pPr>
            <a:r>
              <a:rPr lang="en-GB" sz="1800" b="0" dirty="0" smtClean="0">
                <a:solidFill>
                  <a:schemeClr val="bg1"/>
                </a:solidFill>
              </a:rPr>
              <a:t>	pre-scientific (university): 	6 years (age 12 – 18)</a:t>
            </a:r>
          </a:p>
          <a:p>
            <a:pPr marL="0" indent="0">
              <a:lnSpc>
                <a:spcPct val="140000"/>
              </a:lnSpc>
            </a:pPr>
            <a:r>
              <a:rPr lang="en-GB" sz="1600" dirty="0" smtClean="0">
                <a:solidFill>
                  <a:schemeClr val="bg1"/>
                </a:solidFill>
              </a:rPr>
              <a:t>Higher Vocational/professional  Education (University of applied sciences) </a:t>
            </a:r>
          </a:p>
          <a:p>
            <a:pPr marL="0" indent="0">
              <a:lnSpc>
                <a:spcPct val="140000"/>
              </a:lnSpc>
            </a:pPr>
            <a:r>
              <a:rPr lang="en-GB" sz="1800" b="0" dirty="0" smtClean="0">
                <a:solidFill>
                  <a:schemeClr val="bg1"/>
                </a:solidFill>
              </a:rPr>
              <a:t>	2 (Ass. Degree) or 4 (Bachelor) years (age: 17 onwards) </a:t>
            </a:r>
          </a:p>
          <a:p>
            <a:pPr marL="0" indent="0" algn="just">
              <a:lnSpc>
                <a:spcPct val="140000"/>
              </a:lnSpc>
            </a:pPr>
            <a:r>
              <a:rPr lang="en-GB" sz="1800" b="0" dirty="0" smtClean="0">
                <a:solidFill>
                  <a:schemeClr val="bg1"/>
                </a:solidFill>
              </a:rPr>
              <a:t>		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>
          <a:xfrm>
            <a:off x="1187624" y="593724"/>
            <a:ext cx="7272808" cy="603027"/>
          </a:xfrm>
        </p:spPr>
        <p:txBody>
          <a:bodyPr/>
          <a:lstStyle/>
          <a:p>
            <a:r>
              <a:rPr lang="nl-NL" dirty="0" err="1" smtClean="0"/>
              <a:t>Hybrid</a:t>
            </a:r>
            <a:r>
              <a:rPr lang="nl-NL" dirty="0" smtClean="0"/>
              <a:t> WBL: ’ </a:t>
            </a:r>
            <a:r>
              <a:rPr lang="nl-NL" dirty="0" err="1" smtClean="0"/>
              <a:t>integrated</a:t>
            </a:r>
            <a:r>
              <a:rPr lang="nl-NL" dirty="0" smtClean="0"/>
              <a:t> </a:t>
            </a:r>
            <a:r>
              <a:rPr lang="nl-NL" dirty="0" err="1" smtClean="0"/>
              <a:t>practice</a:t>
            </a:r>
            <a:r>
              <a:rPr lang="nl-NL" dirty="0" smtClean="0"/>
              <a:t> </a:t>
            </a:r>
            <a:r>
              <a:rPr lang="nl-NL" dirty="0" err="1" smtClean="0"/>
              <a:t>centres</a:t>
            </a:r>
            <a:r>
              <a:rPr lang="nl-NL" dirty="0" smtClean="0"/>
              <a:t>’</a:t>
            </a:r>
          </a:p>
        </p:txBody>
      </p:sp>
      <p:sp>
        <p:nvSpPr>
          <p:cNvPr id="8195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919666" y="1484785"/>
            <a:ext cx="8239125" cy="5373216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000" b="0" dirty="0" smtClean="0"/>
              <a:t>Hybrid work learning settings concept based on several ideas and guidelines for WPL and cooperation between school and workplace from the literature, </a:t>
            </a:r>
            <a:r>
              <a:rPr lang="en-US" sz="2000" b="0" dirty="0" err="1" smtClean="0"/>
              <a:t>e.g</a:t>
            </a:r>
            <a:r>
              <a:rPr lang="en-US" sz="2000" b="0" dirty="0" smtClean="0"/>
              <a:t>:</a:t>
            </a:r>
            <a:endParaRPr lang="nl-NL" sz="2000" b="0" dirty="0" smtClean="0"/>
          </a:p>
          <a:p>
            <a:pPr lvl="1">
              <a:lnSpc>
                <a:spcPct val="120000"/>
              </a:lnSpc>
            </a:pPr>
            <a:r>
              <a:rPr lang="en-US" sz="2000" b="0" dirty="0" smtClean="0">
                <a:solidFill>
                  <a:schemeClr val="bg1"/>
                </a:solidFill>
              </a:rPr>
              <a:t>Bridging gap theory-practice by having school teachers visit workplace for lessons and guidance</a:t>
            </a:r>
            <a:endParaRPr lang="nl-NL" sz="2000" b="0" dirty="0" smtClean="0">
              <a:solidFill>
                <a:schemeClr val="bg1"/>
              </a:solidFill>
            </a:endParaRPr>
          </a:p>
          <a:p>
            <a:pPr lvl="1">
              <a:lnSpc>
                <a:spcPct val="120000"/>
              </a:lnSpc>
            </a:pPr>
            <a:r>
              <a:rPr lang="en-US" sz="2000" b="0" dirty="0" smtClean="0">
                <a:solidFill>
                  <a:schemeClr val="bg1"/>
                </a:solidFill>
              </a:rPr>
              <a:t>Students frequently reflect on their learning – also related to theory; feedback by workplace mentors</a:t>
            </a:r>
            <a:endParaRPr lang="nl-NL" sz="2000" b="0" dirty="0" smtClean="0">
              <a:solidFill>
                <a:schemeClr val="bg1"/>
              </a:solidFill>
            </a:endParaRPr>
          </a:p>
          <a:p>
            <a:pPr lvl="1">
              <a:lnSpc>
                <a:spcPct val="120000"/>
              </a:lnSpc>
            </a:pPr>
            <a:r>
              <a:rPr lang="en-US" sz="2000" b="0" dirty="0" smtClean="0">
                <a:solidFill>
                  <a:schemeClr val="bg1"/>
                </a:solidFill>
              </a:rPr>
              <a:t>Guidance adjusted to students’ specific motivation and cognitive level</a:t>
            </a:r>
          </a:p>
          <a:p>
            <a:pPr lvl="1">
              <a:lnSpc>
                <a:spcPct val="120000"/>
              </a:lnSpc>
            </a:pPr>
            <a:r>
              <a:rPr lang="en-US" sz="2000" b="0" dirty="0" smtClean="0">
                <a:solidFill>
                  <a:schemeClr val="bg1"/>
                </a:solidFill>
              </a:rPr>
              <a:t>Co-</a:t>
            </a:r>
            <a:r>
              <a:rPr lang="en-US" sz="2000" b="0" dirty="0" err="1" smtClean="0">
                <a:solidFill>
                  <a:schemeClr val="bg1"/>
                </a:solidFill>
              </a:rPr>
              <a:t>makership</a:t>
            </a:r>
            <a:r>
              <a:rPr lang="en-US" sz="2000" b="0" dirty="0" smtClean="0">
                <a:solidFill>
                  <a:schemeClr val="bg1"/>
                </a:solidFill>
              </a:rPr>
              <a:t> school-companies; school in the lead</a:t>
            </a:r>
            <a:endParaRPr lang="nl-NL" sz="2000" b="0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endParaRPr lang="nl-NL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266455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>
          <a:xfrm>
            <a:off x="1043608" y="519906"/>
            <a:ext cx="5364162" cy="369887"/>
          </a:xfrm>
        </p:spPr>
        <p:txBody>
          <a:bodyPr/>
          <a:lstStyle/>
          <a:p>
            <a:r>
              <a:rPr lang="nl-NL" dirty="0" smtClean="0"/>
              <a:t>Design </a:t>
            </a:r>
            <a:r>
              <a:rPr lang="nl-NL" dirty="0" err="1" smtClean="0"/>
              <a:t>principles</a:t>
            </a:r>
            <a:r>
              <a:rPr lang="nl-NL" dirty="0" smtClean="0"/>
              <a:t> 1: Content</a:t>
            </a:r>
          </a:p>
        </p:txBody>
      </p:sp>
      <p:sp>
        <p:nvSpPr>
          <p:cNvPr id="10243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1043608" y="1196752"/>
            <a:ext cx="8353425" cy="5956300"/>
          </a:xfrm>
          <a:prstGeom prst="rect">
            <a:avLst/>
          </a:prstGeom>
        </p:spPr>
        <p:txBody>
          <a:bodyPr/>
          <a:lstStyle/>
          <a:p>
            <a:pPr>
              <a:buFontTx/>
              <a:buChar char="•"/>
            </a:pPr>
            <a:r>
              <a:rPr lang="nl-NL" sz="2400" b="0" dirty="0" smtClean="0"/>
              <a:t>Relevant </a:t>
            </a:r>
            <a:r>
              <a:rPr lang="nl-NL" sz="2400" b="0" dirty="0" err="1" smtClean="0"/>
              <a:t>for</a:t>
            </a:r>
            <a:r>
              <a:rPr lang="nl-NL" sz="2400" b="0" dirty="0" smtClean="0"/>
              <a:t> </a:t>
            </a:r>
            <a:r>
              <a:rPr lang="nl-NL" sz="2400" b="0" dirty="0" err="1" smtClean="0"/>
              <a:t>and</a:t>
            </a:r>
            <a:r>
              <a:rPr lang="nl-NL" sz="2400" b="0" dirty="0" smtClean="0"/>
              <a:t> </a:t>
            </a:r>
            <a:r>
              <a:rPr lang="nl-NL" sz="2400" b="0" dirty="0" err="1" smtClean="0"/>
              <a:t>representative</a:t>
            </a:r>
            <a:r>
              <a:rPr lang="nl-NL" sz="2400" b="0" dirty="0" smtClean="0"/>
              <a:t> of </a:t>
            </a:r>
            <a:r>
              <a:rPr lang="nl-NL" sz="2400" b="0" dirty="0" err="1" smtClean="0"/>
              <a:t>vocational</a:t>
            </a:r>
            <a:r>
              <a:rPr lang="nl-NL" sz="2400" b="0" dirty="0" smtClean="0"/>
              <a:t> </a:t>
            </a:r>
            <a:r>
              <a:rPr lang="nl-NL" sz="2400" b="0" dirty="0" err="1" smtClean="0"/>
              <a:t>practice</a:t>
            </a:r>
            <a:endParaRPr lang="nl-NL" sz="2400" b="0" dirty="0" smtClean="0"/>
          </a:p>
          <a:p>
            <a:pPr lvl="1"/>
            <a:r>
              <a:rPr lang="nl-NL" sz="2400" b="0" dirty="0" smtClean="0">
                <a:solidFill>
                  <a:schemeClr val="bg1"/>
                </a:solidFill>
              </a:rPr>
              <a:t>Up-to-date</a:t>
            </a:r>
            <a:r>
              <a:rPr lang="nl-NL" sz="2400" b="0" u="sng" dirty="0" smtClean="0">
                <a:solidFill>
                  <a:schemeClr val="bg1"/>
                </a:solidFill>
              </a:rPr>
              <a:t> </a:t>
            </a:r>
            <a:r>
              <a:rPr lang="nl-NL" sz="2400" b="0" dirty="0" err="1" smtClean="0">
                <a:solidFill>
                  <a:schemeClr val="bg1"/>
                </a:solidFill>
              </a:rPr>
              <a:t>and</a:t>
            </a:r>
            <a:r>
              <a:rPr lang="nl-NL" sz="2400" b="0" dirty="0" smtClean="0">
                <a:solidFill>
                  <a:schemeClr val="bg1"/>
                </a:solidFill>
              </a:rPr>
              <a:t> context </a:t>
            </a:r>
            <a:r>
              <a:rPr lang="nl-NL" sz="2400" b="0" dirty="0" err="1" smtClean="0">
                <a:solidFill>
                  <a:schemeClr val="bg1"/>
                </a:solidFill>
              </a:rPr>
              <a:t>rich</a:t>
            </a:r>
            <a:endParaRPr lang="nl-NL" sz="2400" b="0" dirty="0" smtClean="0">
              <a:solidFill>
                <a:schemeClr val="bg1"/>
              </a:solidFill>
            </a:endParaRPr>
          </a:p>
          <a:p>
            <a:pPr lvl="1"/>
            <a:r>
              <a:rPr lang="nl-NL" sz="2400" b="0" dirty="0" smtClean="0">
                <a:solidFill>
                  <a:schemeClr val="bg1"/>
                </a:solidFill>
              </a:rPr>
              <a:t>Real complete </a:t>
            </a:r>
            <a:r>
              <a:rPr lang="nl-NL" sz="2400" b="0" dirty="0" err="1" smtClean="0">
                <a:solidFill>
                  <a:schemeClr val="bg1"/>
                </a:solidFill>
              </a:rPr>
              <a:t>products</a:t>
            </a:r>
            <a:r>
              <a:rPr lang="nl-NL" sz="2400" b="0" dirty="0" smtClean="0">
                <a:solidFill>
                  <a:schemeClr val="bg1"/>
                </a:solidFill>
              </a:rPr>
              <a:t> / </a:t>
            </a:r>
            <a:r>
              <a:rPr lang="nl-NL" sz="2400" b="0" dirty="0" err="1" smtClean="0">
                <a:solidFill>
                  <a:schemeClr val="bg1"/>
                </a:solidFill>
              </a:rPr>
              <a:t>results</a:t>
            </a:r>
            <a:endParaRPr lang="nl-NL" sz="2400" b="0" dirty="0" smtClean="0">
              <a:solidFill>
                <a:schemeClr val="bg1"/>
              </a:solidFill>
            </a:endParaRPr>
          </a:p>
          <a:p>
            <a:pPr lvl="1"/>
            <a:r>
              <a:rPr lang="nl-NL" sz="2400" b="0" dirty="0" smtClean="0">
                <a:solidFill>
                  <a:schemeClr val="bg1"/>
                </a:solidFill>
              </a:rPr>
              <a:t>Real </a:t>
            </a:r>
            <a:r>
              <a:rPr lang="nl-NL" sz="2400" b="0" dirty="0" err="1" smtClean="0">
                <a:solidFill>
                  <a:schemeClr val="bg1"/>
                </a:solidFill>
              </a:rPr>
              <a:t>interests</a:t>
            </a:r>
            <a:r>
              <a:rPr lang="nl-NL" sz="2400" b="0" dirty="0" smtClean="0">
                <a:solidFill>
                  <a:schemeClr val="bg1"/>
                </a:solidFill>
              </a:rPr>
              <a:t> customer </a:t>
            </a:r>
          </a:p>
          <a:p>
            <a:pPr>
              <a:buFontTx/>
              <a:buChar char="•"/>
            </a:pPr>
            <a:endParaRPr lang="nl-NL" sz="2400" b="0" dirty="0" smtClean="0"/>
          </a:p>
          <a:p>
            <a:pPr>
              <a:buFontTx/>
              <a:buChar char="•"/>
            </a:pPr>
            <a:r>
              <a:rPr lang="nl-NL" sz="2400" b="0" dirty="0" err="1" smtClean="0"/>
              <a:t>Complexity</a:t>
            </a:r>
            <a:r>
              <a:rPr lang="nl-NL" sz="2400" b="0" dirty="0" smtClean="0"/>
              <a:t> of </a:t>
            </a:r>
            <a:r>
              <a:rPr lang="nl-NL" sz="2400" b="0" dirty="0" err="1" smtClean="0"/>
              <a:t>tasks</a:t>
            </a:r>
            <a:r>
              <a:rPr lang="nl-NL" sz="2400" b="0" dirty="0" smtClean="0"/>
              <a:t> (</a:t>
            </a:r>
            <a:r>
              <a:rPr lang="nl-NL" sz="2400" b="0" dirty="0" err="1" smtClean="0"/>
              <a:t>qualification</a:t>
            </a:r>
            <a:r>
              <a:rPr lang="nl-NL" sz="2400" b="0" dirty="0" smtClean="0"/>
              <a:t> level)</a:t>
            </a:r>
          </a:p>
          <a:p>
            <a:pPr lvl="1"/>
            <a:r>
              <a:rPr lang="nl-NL" sz="2400" b="0" dirty="0" smtClean="0">
                <a:solidFill>
                  <a:schemeClr val="bg1"/>
                </a:solidFill>
              </a:rPr>
              <a:t>‘</a:t>
            </a:r>
            <a:r>
              <a:rPr lang="nl-NL" sz="2400" b="0" dirty="0" err="1" smtClean="0">
                <a:solidFill>
                  <a:schemeClr val="bg1"/>
                </a:solidFill>
              </a:rPr>
              <a:t>ill-defined</a:t>
            </a:r>
            <a:r>
              <a:rPr lang="nl-NL" sz="2400" b="0" dirty="0" smtClean="0">
                <a:solidFill>
                  <a:schemeClr val="bg1"/>
                </a:solidFill>
              </a:rPr>
              <a:t>’</a:t>
            </a:r>
          </a:p>
          <a:p>
            <a:pPr lvl="1"/>
            <a:r>
              <a:rPr lang="nl-NL" sz="2400" b="0" dirty="0" err="1" smtClean="0">
                <a:solidFill>
                  <a:schemeClr val="bg1"/>
                </a:solidFill>
              </a:rPr>
              <a:t>Opportunities</a:t>
            </a:r>
            <a:r>
              <a:rPr lang="nl-NL" sz="2400" b="0" dirty="0" smtClean="0">
                <a:solidFill>
                  <a:schemeClr val="bg1"/>
                </a:solidFill>
              </a:rPr>
              <a:t> </a:t>
            </a:r>
            <a:r>
              <a:rPr lang="nl-NL" sz="2400" b="0" dirty="0" err="1" smtClean="0">
                <a:solidFill>
                  <a:schemeClr val="bg1"/>
                </a:solidFill>
              </a:rPr>
              <a:t>for</a:t>
            </a:r>
            <a:r>
              <a:rPr lang="nl-NL" sz="2400" b="0" dirty="0" smtClean="0">
                <a:solidFill>
                  <a:schemeClr val="bg1"/>
                </a:solidFill>
              </a:rPr>
              <a:t> cooperation</a:t>
            </a:r>
          </a:p>
          <a:p>
            <a:pPr lvl="1"/>
            <a:r>
              <a:rPr lang="nl-NL" sz="2400" b="0" dirty="0" err="1" smtClean="0">
                <a:solidFill>
                  <a:schemeClr val="bg1"/>
                </a:solidFill>
              </a:rPr>
              <a:t>Opportunities</a:t>
            </a:r>
            <a:r>
              <a:rPr lang="nl-NL" sz="2400" b="0" dirty="0" smtClean="0">
                <a:solidFill>
                  <a:schemeClr val="bg1"/>
                </a:solidFill>
              </a:rPr>
              <a:t> </a:t>
            </a:r>
            <a:r>
              <a:rPr lang="nl-NL" sz="2400" b="0" dirty="0" err="1" smtClean="0">
                <a:solidFill>
                  <a:schemeClr val="bg1"/>
                </a:solidFill>
              </a:rPr>
              <a:t>for</a:t>
            </a:r>
            <a:r>
              <a:rPr lang="nl-NL" sz="2400" b="0" dirty="0" smtClean="0">
                <a:solidFill>
                  <a:schemeClr val="bg1"/>
                </a:solidFill>
              </a:rPr>
              <a:t> </a:t>
            </a:r>
            <a:r>
              <a:rPr lang="nl-NL" sz="2400" b="0" dirty="0" err="1" smtClean="0">
                <a:solidFill>
                  <a:schemeClr val="bg1"/>
                </a:solidFill>
              </a:rPr>
              <a:t>reflection</a:t>
            </a:r>
            <a:r>
              <a:rPr lang="nl-NL" sz="2400" b="0" dirty="0" smtClean="0">
                <a:solidFill>
                  <a:schemeClr val="bg1"/>
                </a:solidFill>
              </a:rPr>
              <a:t>	</a:t>
            </a:r>
          </a:p>
          <a:p>
            <a:pPr lvl="1"/>
            <a:r>
              <a:rPr lang="nl-NL" sz="2400" b="0" dirty="0" smtClean="0">
                <a:solidFill>
                  <a:schemeClr val="bg1"/>
                </a:solidFill>
              </a:rPr>
              <a:t>Crossing the </a:t>
            </a:r>
            <a:r>
              <a:rPr lang="nl-NL" sz="2400" b="0" dirty="0" err="1" smtClean="0">
                <a:solidFill>
                  <a:schemeClr val="bg1"/>
                </a:solidFill>
              </a:rPr>
              <a:t>vocational</a:t>
            </a:r>
            <a:r>
              <a:rPr lang="nl-NL" sz="2400" b="0" dirty="0" smtClean="0">
                <a:solidFill>
                  <a:schemeClr val="bg1"/>
                </a:solidFill>
              </a:rPr>
              <a:t> borders</a:t>
            </a:r>
          </a:p>
        </p:txBody>
      </p:sp>
    </p:spTree>
    <p:extLst>
      <p:ext uri="{BB962C8B-B14F-4D97-AF65-F5344CB8AC3E}">
        <p14:creationId xmlns="" xmlns:p14="http://schemas.microsoft.com/office/powerpoint/2010/main" val="357413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>
          <a:xfrm>
            <a:off x="900113" y="622548"/>
            <a:ext cx="7525146" cy="441325"/>
          </a:xfrm>
        </p:spPr>
        <p:txBody>
          <a:bodyPr/>
          <a:lstStyle/>
          <a:p>
            <a:r>
              <a:rPr lang="nl-NL" dirty="0" smtClean="0"/>
              <a:t>Design 2: </a:t>
            </a:r>
            <a:r>
              <a:rPr lang="nl-NL" dirty="0" err="1" smtClean="0"/>
              <a:t>Powerful</a:t>
            </a:r>
            <a:r>
              <a:rPr lang="nl-NL" dirty="0" smtClean="0"/>
              <a:t> </a:t>
            </a:r>
            <a:r>
              <a:rPr lang="nl-NL" dirty="0" err="1" smtClean="0"/>
              <a:t>learning</a:t>
            </a:r>
            <a:r>
              <a:rPr lang="nl-NL" dirty="0" smtClean="0"/>
              <a:t> environment</a:t>
            </a:r>
          </a:p>
        </p:txBody>
      </p:sp>
      <p:sp>
        <p:nvSpPr>
          <p:cNvPr id="11267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900113" y="1196752"/>
            <a:ext cx="7772400" cy="6002337"/>
          </a:xfrm>
          <a:prstGeom prst="rect">
            <a:avLst/>
          </a:prstGeom>
        </p:spPr>
        <p:txBody>
          <a:bodyPr/>
          <a:lstStyle/>
          <a:p>
            <a:r>
              <a:rPr lang="nl-NL" sz="2400" b="0" dirty="0" smtClean="0"/>
              <a:t>Complete </a:t>
            </a:r>
            <a:r>
              <a:rPr lang="nl-NL" sz="2400" b="0" dirty="0" err="1" smtClean="0"/>
              <a:t>and</a:t>
            </a:r>
            <a:r>
              <a:rPr lang="nl-NL" sz="2400" b="0" dirty="0" smtClean="0"/>
              <a:t>  </a:t>
            </a:r>
            <a:r>
              <a:rPr lang="nl-NL" sz="2400" b="0" dirty="0" err="1" smtClean="0"/>
              <a:t>rich</a:t>
            </a:r>
            <a:r>
              <a:rPr lang="nl-NL" sz="2400" b="0" dirty="0" smtClean="0"/>
              <a:t>; </a:t>
            </a:r>
            <a:r>
              <a:rPr lang="nl-NL" sz="2400" b="0" dirty="0" err="1" smtClean="0"/>
              <a:t>Inviting</a:t>
            </a:r>
            <a:r>
              <a:rPr lang="nl-NL" sz="2400" b="0" dirty="0" smtClean="0"/>
              <a:t> (</a:t>
            </a:r>
            <a:r>
              <a:rPr lang="nl-NL" sz="2400" b="0" dirty="0" err="1" smtClean="0"/>
              <a:t>affording</a:t>
            </a:r>
            <a:r>
              <a:rPr lang="nl-NL" sz="2400" b="0" dirty="0" smtClean="0"/>
              <a:t>) </a:t>
            </a:r>
            <a:r>
              <a:rPr lang="nl-NL" sz="2400" b="0" dirty="0" err="1" smtClean="0"/>
              <a:t>activity</a:t>
            </a:r>
            <a:r>
              <a:rPr lang="nl-NL" sz="2400" b="0" dirty="0" smtClean="0"/>
              <a:t> </a:t>
            </a:r>
          </a:p>
          <a:p>
            <a:r>
              <a:rPr lang="nl-NL" sz="2400" b="0" dirty="0" err="1" smtClean="0"/>
              <a:t>Realistic</a:t>
            </a:r>
            <a:r>
              <a:rPr lang="nl-NL" sz="2400" b="0" dirty="0" smtClean="0"/>
              <a:t> focus on content </a:t>
            </a:r>
            <a:r>
              <a:rPr lang="nl-NL" sz="2400" b="0" dirty="0" err="1" smtClean="0"/>
              <a:t>and</a:t>
            </a:r>
            <a:r>
              <a:rPr lang="nl-NL" sz="2400" b="0" dirty="0" smtClean="0"/>
              <a:t> </a:t>
            </a:r>
            <a:r>
              <a:rPr lang="nl-NL" sz="2400" b="0" dirty="0" err="1" smtClean="0"/>
              <a:t>situation</a:t>
            </a:r>
            <a:r>
              <a:rPr lang="nl-NL" sz="2400" b="0" dirty="0" smtClean="0"/>
              <a:t>  </a:t>
            </a:r>
          </a:p>
          <a:p>
            <a:r>
              <a:rPr lang="nl-NL" sz="2400" b="0" dirty="0" smtClean="0"/>
              <a:t>Transfer </a:t>
            </a:r>
            <a:r>
              <a:rPr lang="nl-NL" sz="2400" b="0" dirty="0" err="1" smtClean="0"/>
              <a:t>oriented</a:t>
            </a:r>
            <a:r>
              <a:rPr lang="nl-NL" sz="2400" b="0" dirty="0" smtClean="0"/>
              <a:t> (</a:t>
            </a:r>
            <a:r>
              <a:rPr lang="nl-NL" sz="2400" b="0" dirty="0" err="1" smtClean="0"/>
              <a:t>horizontal</a:t>
            </a:r>
            <a:r>
              <a:rPr lang="nl-NL" sz="2400" b="0" dirty="0" smtClean="0"/>
              <a:t>; </a:t>
            </a:r>
            <a:r>
              <a:rPr lang="nl-NL" sz="2400" b="0" dirty="0" err="1" smtClean="0"/>
              <a:t>vertical</a:t>
            </a:r>
            <a:r>
              <a:rPr lang="nl-NL" sz="2400" b="0" dirty="0" smtClean="0"/>
              <a:t>) </a:t>
            </a:r>
          </a:p>
          <a:p>
            <a:r>
              <a:rPr lang="nl-NL" sz="2400" b="0" dirty="0" smtClean="0"/>
              <a:t>Multiple </a:t>
            </a:r>
            <a:r>
              <a:rPr lang="nl-NL" sz="2400" b="0" dirty="0" err="1" smtClean="0"/>
              <a:t>solutions</a:t>
            </a:r>
            <a:r>
              <a:rPr lang="nl-NL" sz="2400" b="0" dirty="0" smtClean="0"/>
              <a:t> </a:t>
            </a:r>
            <a:r>
              <a:rPr lang="nl-NL" sz="2400" b="0" dirty="0" err="1" smtClean="0"/>
              <a:t>possible</a:t>
            </a:r>
            <a:endParaRPr lang="nl-NL" sz="2400" b="0" dirty="0" smtClean="0"/>
          </a:p>
          <a:p>
            <a:r>
              <a:rPr lang="nl-NL" sz="2000" dirty="0" smtClean="0"/>
              <a:t> </a:t>
            </a:r>
          </a:p>
          <a:p>
            <a:r>
              <a:rPr lang="nl-NL" sz="2400" dirty="0" err="1" smtClean="0"/>
              <a:t>Guidance</a:t>
            </a:r>
            <a:endParaRPr lang="nl-NL" sz="2400" dirty="0" smtClean="0"/>
          </a:p>
          <a:p>
            <a:r>
              <a:rPr lang="nl-NL" sz="2400" b="0" dirty="0" err="1" smtClean="0"/>
              <a:t>Models</a:t>
            </a:r>
            <a:r>
              <a:rPr lang="nl-NL" sz="2400" b="0" dirty="0" smtClean="0"/>
              <a:t> </a:t>
            </a:r>
          </a:p>
          <a:p>
            <a:r>
              <a:rPr lang="nl-NL" sz="2400" b="0" dirty="0" smtClean="0"/>
              <a:t>Coaching</a:t>
            </a:r>
          </a:p>
          <a:p>
            <a:r>
              <a:rPr lang="nl-NL" sz="2400" b="0" dirty="0" err="1" smtClean="0"/>
              <a:t>Growing</a:t>
            </a:r>
            <a:r>
              <a:rPr lang="nl-NL" sz="2400" b="0" dirty="0" smtClean="0"/>
              <a:t> </a:t>
            </a:r>
            <a:r>
              <a:rPr lang="nl-NL" sz="2400" b="0" dirty="0" err="1" smtClean="0"/>
              <a:t>self-steering</a:t>
            </a:r>
            <a:r>
              <a:rPr lang="nl-NL" sz="2400" b="0" dirty="0" smtClean="0"/>
              <a:t> </a:t>
            </a:r>
          </a:p>
          <a:p>
            <a:r>
              <a:rPr lang="nl-NL" sz="2400" b="0" dirty="0" err="1" smtClean="0"/>
              <a:t>Developing</a:t>
            </a:r>
            <a:r>
              <a:rPr lang="nl-NL" sz="2400" b="0" dirty="0" smtClean="0"/>
              <a:t> sense of </a:t>
            </a:r>
            <a:r>
              <a:rPr lang="nl-NL" sz="2400" b="0" dirty="0" err="1" smtClean="0"/>
              <a:t>competency</a:t>
            </a:r>
            <a:r>
              <a:rPr lang="nl-NL" sz="2400" b="0" dirty="0" smtClean="0"/>
              <a:t> </a:t>
            </a:r>
            <a:r>
              <a:rPr lang="nl-NL" sz="2400" b="0" dirty="0" err="1" smtClean="0"/>
              <a:t>and</a:t>
            </a:r>
            <a:r>
              <a:rPr lang="nl-NL" sz="2400" b="0" dirty="0" smtClean="0"/>
              <a:t> </a:t>
            </a:r>
            <a:r>
              <a:rPr lang="nl-NL" sz="2400" b="0" dirty="0" err="1" smtClean="0"/>
              <a:t>self-efficacy</a:t>
            </a:r>
            <a:r>
              <a:rPr lang="nl-NL" sz="2400" b="0" dirty="0" smtClean="0"/>
              <a:t> </a:t>
            </a:r>
          </a:p>
          <a:p>
            <a:r>
              <a:rPr lang="nl-NL" sz="2400" b="0" dirty="0" err="1" smtClean="0"/>
              <a:t>Closely</a:t>
            </a:r>
            <a:r>
              <a:rPr lang="nl-NL" sz="2400" b="0" dirty="0" smtClean="0"/>
              <a:t> </a:t>
            </a:r>
            <a:r>
              <a:rPr lang="nl-NL" sz="2400" b="0" dirty="0" err="1" smtClean="0"/>
              <a:t>related</a:t>
            </a:r>
            <a:r>
              <a:rPr lang="nl-NL" sz="2400" b="0" dirty="0" smtClean="0"/>
              <a:t> teaching</a:t>
            </a:r>
            <a:r>
              <a:rPr lang="nl-NL" dirty="0" smtClean="0"/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34343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>
          <a:xfrm>
            <a:off x="971550" y="577743"/>
            <a:ext cx="5364162" cy="369887"/>
          </a:xfrm>
        </p:spPr>
        <p:txBody>
          <a:bodyPr/>
          <a:lstStyle/>
          <a:p>
            <a:r>
              <a:rPr lang="nl-NL" dirty="0" smtClean="0"/>
              <a:t>Model </a:t>
            </a:r>
            <a:r>
              <a:rPr lang="nl-NL" dirty="0" err="1" smtClean="0"/>
              <a:t>hybrid</a:t>
            </a:r>
            <a:r>
              <a:rPr lang="nl-NL" dirty="0" smtClean="0"/>
              <a:t> WBL</a:t>
            </a:r>
          </a:p>
        </p:txBody>
      </p:sp>
      <p:sp>
        <p:nvSpPr>
          <p:cNvPr id="9219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1043608" y="1412776"/>
            <a:ext cx="7772400" cy="4340225"/>
          </a:xfrm>
          <a:prstGeom prst="rect">
            <a:avLst/>
          </a:prstGeom>
        </p:spPr>
        <p:txBody>
          <a:bodyPr/>
          <a:lstStyle/>
          <a:p>
            <a:pPr>
              <a:buFontTx/>
              <a:buChar char="•"/>
            </a:pPr>
            <a:r>
              <a:rPr lang="nl-NL" sz="3200" b="0" dirty="0" smtClean="0"/>
              <a:t>Focus on student/participant</a:t>
            </a:r>
          </a:p>
          <a:p>
            <a:pPr>
              <a:buFontTx/>
              <a:buChar char="•"/>
            </a:pPr>
            <a:r>
              <a:rPr lang="nl-NL" sz="3200" b="0" dirty="0" err="1" smtClean="0"/>
              <a:t>Quality</a:t>
            </a:r>
            <a:r>
              <a:rPr lang="nl-NL" sz="3200" b="0" dirty="0" smtClean="0"/>
              <a:t> of (</a:t>
            </a:r>
            <a:r>
              <a:rPr lang="nl-NL" sz="3200" b="0" dirty="0" err="1" smtClean="0"/>
              <a:t>hybrid</a:t>
            </a:r>
            <a:r>
              <a:rPr lang="nl-NL" sz="3200" b="0" dirty="0" smtClean="0"/>
              <a:t>) </a:t>
            </a:r>
            <a:r>
              <a:rPr lang="nl-NL" sz="3200" b="0" dirty="0" err="1" smtClean="0"/>
              <a:t>work</a:t>
            </a:r>
            <a:r>
              <a:rPr lang="nl-NL" sz="3200" b="0" dirty="0" smtClean="0"/>
              <a:t> </a:t>
            </a:r>
            <a:r>
              <a:rPr lang="nl-NL" sz="3200" b="0" dirty="0" err="1" smtClean="0"/>
              <a:t>learning</a:t>
            </a:r>
            <a:r>
              <a:rPr lang="nl-NL" sz="3200" b="0" dirty="0" smtClean="0"/>
              <a:t> </a:t>
            </a:r>
            <a:r>
              <a:rPr lang="nl-NL" sz="3200" b="0" dirty="0" err="1" smtClean="0"/>
              <a:t>situations</a:t>
            </a:r>
            <a:r>
              <a:rPr lang="nl-NL" sz="3200" b="0" dirty="0" smtClean="0"/>
              <a:t>: </a:t>
            </a:r>
            <a:r>
              <a:rPr lang="nl-NL" sz="2800" b="0" dirty="0" smtClean="0"/>
              <a:t>content; </a:t>
            </a:r>
            <a:r>
              <a:rPr lang="nl-NL" sz="2800" b="0" dirty="0" err="1" smtClean="0"/>
              <a:t>guidance</a:t>
            </a:r>
            <a:endParaRPr lang="nl-NL" sz="3200" b="0" dirty="0" smtClean="0"/>
          </a:p>
          <a:p>
            <a:pPr>
              <a:buFontTx/>
              <a:buChar char="•"/>
            </a:pPr>
            <a:r>
              <a:rPr lang="nl-NL" sz="3200" b="0" dirty="0" err="1" smtClean="0"/>
              <a:t>Organisation</a:t>
            </a:r>
            <a:r>
              <a:rPr lang="nl-NL" sz="3200" b="0" dirty="0" smtClean="0"/>
              <a:t> </a:t>
            </a:r>
            <a:r>
              <a:rPr lang="nl-NL" sz="3200" b="0" dirty="0" err="1" smtClean="0"/>
              <a:t>and</a:t>
            </a:r>
            <a:r>
              <a:rPr lang="nl-NL" sz="3200" b="0" dirty="0" smtClean="0"/>
              <a:t> </a:t>
            </a:r>
            <a:r>
              <a:rPr lang="nl-NL" sz="3200" b="0" dirty="0" err="1" smtClean="0"/>
              <a:t>conditions</a:t>
            </a:r>
            <a:r>
              <a:rPr lang="nl-NL" sz="3200" b="0" dirty="0" smtClean="0"/>
              <a:t> </a:t>
            </a:r>
            <a:r>
              <a:rPr lang="nl-NL" sz="3200" b="0" dirty="0" err="1" smtClean="0"/>
              <a:t>for</a:t>
            </a:r>
            <a:r>
              <a:rPr lang="nl-NL" sz="3200" b="0" dirty="0" smtClean="0"/>
              <a:t> </a:t>
            </a:r>
            <a:r>
              <a:rPr lang="nl-NL" sz="3200" b="0" dirty="0" err="1" smtClean="0"/>
              <a:t>creating</a:t>
            </a:r>
            <a:r>
              <a:rPr lang="nl-NL" sz="3200" b="0" dirty="0" smtClean="0"/>
              <a:t> </a:t>
            </a:r>
            <a:r>
              <a:rPr lang="nl-NL" sz="3200" b="0" dirty="0" err="1" smtClean="0"/>
              <a:t>hybrid</a:t>
            </a:r>
            <a:r>
              <a:rPr lang="nl-NL" sz="3200" b="0" dirty="0" smtClean="0"/>
              <a:t> </a:t>
            </a:r>
            <a:r>
              <a:rPr lang="nl-NL" sz="3200" b="0" dirty="0" err="1" smtClean="0"/>
              <a:t>work</a:t>
            </a:r>
            <a:r>
              <a:rPr lang="nl-NL" sz="3200" b="0" dirty="0" smtClean="0"/>
              <a:t> </a:t>
            </a:r>
            <a:r>
              <a:rPr lang="nl-NL" sz="3200" b="0" dirty="0" err="1" smtClean="0"/>
              <a:t>learning</a:t>
            </a:r>
            <a:r>
              <a:rPr lang="nl-NL" sz="3200" b="0" dirty="0" smtClean="0"/>
              <a:t> sites</a:t>
            </a:r>
          </a:p>
          <a:p>
            <a:pPr>
              <a:buFontTx/>
              <a:buChar char="•"/>
            </a:pPr>
            <a:r>
              <a:rPr lang="nl-NL" sz="3200" b="0" dirty="0" smtClean="0"/>
              <a:t>Co-</a:t>
            </a:r>
            <a:r>
              <a:rPr lang="nl-NL" sz="3200" b="0" dirty="0" err="1" smtClean="0"/>
              <a:t>makership</a:t>
            </a:r>
            <a:r>
              <a:rPr lang="nl-NL" sz="3200" b="0" dirty="0" smtClean="0"/>
              <a:t> (</a:t>
            </a:r>
            <a:r>
              <a:rPr lang="nl-NL" sz="3200" b="0" dirty="0" err="1" smtClean="0"/>
              <a:t>regional</a:t>
            </a:r>
            <a:r>
              <a:rPr lang="nl-NL" sz="3200" b="0" dirty="0" smtClean="0"/>
              <a:t> companies)	</a:t>
            </a:r>
          </a:p>
        </p:txBody>
      </p:sp>
    </p:spTree>
    <p:extLst>
      <p:ext uri="{BB962C8B-B14F-4D97-AF65-F5344CB8AC3E}">
        <p14:creationId xmlns="" xmlns:p14="http://schemas.microsoft.com/office/powerpoint/2010/main" val="299542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learning department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1259632" y="1340768"/>
            <a:ext cx="7445375" cy="4095750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GB" sz="2400" b="0" dirty="0" smtClean="0">
                <a:solidFill>
                  <a:schemeClr val="bg1"/>
                </a:solidFill>
              </a:rPr>
              <a:t>Work </a:t>
            </a:r>
            <a:r>
              <a:rPr lang="en-GB" sz="2400" b="0" dirty="0">
                <a:solidFill>
                  <a:schemeClr val="bg1"/>
                </a:solidFill>
              </a:rPr>
              <a:t>placement involving a group of 6-8 apprentices within a single ward, where students run the ward (under guidance). </a:t>
            </a:r>
            <a:endParaRPr lang="en-GB" sz="2400" b="0" dirty="0" smtClean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2400" b="0" dirty="0" smtClean="0">
                <a:solidFill>
                  <a:schemeClr val="bg1"/>
                </a:solidFill>
              </a:rPr>
              <a:t>Apprentices </a:t>
            </a:r>
            <a:r>
              <a:rPr lang="en-GB" sz="2400" b="0" dirty="0">
                <a:solidFill>
                  <a:schemeClr val="bg1"/>
                </a:solidFill>
              </a:rPr>
              <a:t>engage in collaborative learning, involving all aspects (both subject knowledge and work process knowledge) of the tasks in the  department. </a:t>
            </a:r>
            <a:endParaRPr lang="en-GB" sz="2400" b="0" dirty="0" smtClean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2400" b="0" dirty="0" smtClean="0">
                <a:solidFill>
                  <a:schemeClr val="bg1"/>
                </a:solidFill>
              </a:rPr>
              <a:t>A </a:t>
            </a:r>
            <a:r>
              <a:rPr lang="en-GB" sz="2400" b="0" dirty="0">
                <a:solidFill>
                  <a:schemeClr val="bg1"/>
                </a:solidFill>
              </a:rPr>
              <a:t>part of theoretical teaching is done on the job rather than in school. </a:t>
            </a:r>
            <a:endParaRPr lang="en-GB" sz="2400" b="0" dirty="0" smtClean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2400" b="0" dirty="0" smtClean="0">
                <a:solidFill>
                  <a:schemeClr val="bg1"/>
                </a:solidFill>
              </a:rPr>
              <a:t>As </a:t>
            </a:r>
            <a:r>
              <a:rPr lang="en-GB" sz="2400" b="0" dirty="0">
                <a:solidFill>
                  <a:schemeClr val="bg1"/>
                </a:solidFill>
              </a:rPr>
              <a:t>teachers and coaches work together there can – at last in principle- be more alignment in designing developmental tasks than in regular </a:t>
            </a:r>
            <a:r>
              <a:rPr lang="en-GB" sz="2400" b="0" dirty="0" smtClean="0">
                <a:solidFill>
                  <a:schemeClr val="bg1"/>
                </a:solidFill>
              </a:rPr>
              <a:t>apprenticeships 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8C19FAAF-496F-9644-B45B-D7E5503826F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67676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4588" y="641351"/>
            <a:ext cx="7715250" cy="699418"/>
          </a:xfrm>
        </p:spPr>
        <p:txBody>
          <a:bodyPr/>
          <a:lstStyle/>
          <a:p>
            <a:r>
              <a:rPr lang="en-US" dirty="0" smtClean="0"/>
              <a:t>Improvement </a:t>
            </a:r>
            <a:r>
              <a:rPr lang="en-US" dirty="0"/>
              <a:t>of guidance and assessment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1379693" y="1484784"/>
            <a:ext cx="7445375" cy="4095750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0" dirty="0">
                <a:solidFill>
                  <a:schemeClr val="bg1"/>
                </a:solidFill>
              </a:rPr>
              <a:t>Development of assessment of workplace learning is lagging </a:t>
            </a:r>
            <a:r>
              <a:rPr lang="en-US" sz="2400" b="0" dirty="0" smtClean="0">
                <a:solidFill>
                  <a:schemeClr val="bg1"/>
                </a:solidFill>
              </a:rPr>
              <a:t>behind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bg1"/>
                </a:solidFill>
              </a:rPr>
              <a:t>School </a:t>
            </a:r>
            <a:r>
              <a:rPr lang="en-US" sz="2400" b="0" dirty="0">
                <a:solidFill>
                  <a:schemeClr val="bg1"/>
                </a:solidFill>
              </a:rPr>
              <a:t>and professional practice </a:t>
            </a:r>
            <a:r>
              <a:rPr lang="en-US" sz="2400" b="0" dirty="0" smtClean="0">
                <a:solidFill>
                  <a:schemeClr val="bg1"/>
                </a:solidFill>
              </a:rPr>
              <a:t>cooperate to </a:t>
            </a:r>
            <a:r>
              <a:rPr lang="en-US" sz="2400" b="0" dirty="0">
                <a:solidFill>
                  <a:schemeClr val="bg1"/>
                </a:solidFill>
              </a:rPr>
              <a:t>design good assessment </a:t>
            </a:r>
            <a:r>
              <a:rPr lang="en-US" sz="2400" b="0" dirty="0" smtClean="0">
                <a:solidFill>
                  <a:schemeClr val="bg1"/>
                </a:solidFill>
              </a:rPr>
              <a:t>methods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bg1"/>
                </a:solidFill>
              </a:rPr>
              <a:t>Teachers </a:t>
            </a:r>
            <a:r>
              <a:rPr lang="en-US" sz="2400" b="0" dirty="0">
                <a:solidFill>
                  <a:schemeClr val="bg1"/>
                </a:solidFill>
              </a:rPr>
              <a:t>from school </a:t>
            </a:r>
            <a:r>
              <a:rPr lang="en-US" sz="2400" b="0" dirty="0" smtClean="0">
                <a:solidFill>
                  <a:schemeClr val="bg1"/>
                </a:solidFill>
              </a:rPr>
              <a:t>participate </a:t>
            </a:r>
            <a:r>
              <a:rPr lang="en-US" sz="2400" b="0" dirty="0">
                <a:solidFill>
                  <a:schemeClr val="bg1"/>
                </a:solidFill>
              </a:rPr>
              <a:t>in practice assessment, together with </a:t>
            </a:r>
            <a:r>
              <a:rPr lang="en-US" sz="2400" b="0" dirty="0" smtClean="0">
                <a:solidFill>
                  <a:schemeClr val="bg1"/>
                </a:solidFill>
              </a:rPr>
              <a:t>a workplace assessor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bg1"/>
                </a:solidFill>
              </a:rPr>
              <a:t>Health </a:t>
            </a:r>
            <a:r>
              <a:rPr lang="en-US" sz="2400" b="0" dirty="0">
                <a:solidFill>
                  <a:schemeClr val="bg1"/>
                </a:solidFill>
              </a:rPr>
              <a:t>care institutions and the regional college </a:t>
            </a:r>
            <a:r>
              <a:rPr lang="en-US" sz="2400" b="0" dirty="0" smtClean="0">
                <a:solidFill>
                  <a:schemeClr val="bg1"/>
                </a:solidFill>
              </a:rPr>
              <a:t>work together </a:t>
            </a:r>
            <a:r>
              <a:rPr lang="en-US" sz="2400" b="0" dirty="0">
                <a:solidFill>
                  <a:schemeClr val="bg1"/>
                </a:solidFill>
              </a:rPr>
              <a:t>to guarantee the quality of assessors. </a:t>
            </a:r>
            <a:endParaRPr lang="en-US" sz="2400" b="0" dirty="0" smtClean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bg1"/>
                </a:solidFill>
              </a:rPr>
              <a:t>Because </a:t>
            </a:r>
            <a:r>
              <a:rPr lang="en-US" sz="2400" b="0" dirty="0">
                <a:solidFill>
                  <a:schemeClr val="bg1"/>
                </a:solidFill>
              </a:rPr>
              <a:t>of the complex role of the assessor, an assessor should at least have two years of work experience.</a:t>
            </a:r>
            <a:endParaRPr lang="nl-NL" sz="2400" b="0" dirty="0">
              <a:solidFill>
                <a:schemeClr val="bg1"/>
              </a:solidFill>
            </a:endParaRPr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8C19FAAF-496F-9644-B45B-D7E5503826F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5513721"/>
      </p:ext>
    </p:extLst>
  </p:cSld>
  <p:clrMapOvr>
    <a:masterClrMapping/>
  </p:clrMapOvr>
</p:sld>
</file>

<file path=ppt/theme/theme1.xml><?xml version="1.0" encoding="utf-8"?>
<a:theme xmlns:a="http://schemas.openxmlformats.org/drawingml/2006/main" name="INH_GWS_01">
  <a:themeElements>
    <a:clrScheme name="Inholland Domein OLL">
      <a:dk1>
        <a:sysClr val="windowText" lastClr="000000"/>
      </a:dk1>
      <a:lt1>
        <a:sysClr val="window" lastClr="FFFFFF"/>
      </a:lt1>
      <a:dk2>
        <a:srgbClr val="B02A30"/>
      </a:dk2>
      <a:lt2>
        <a:srgbClr val="E3027F"/>
      </a:lt2>
      <a:accent1>
        <a:srgbClr val="67AE3E"/>
      </a:accent1>
      <a:accent2>
        <a:srgbClr val="0066B3"/>
      </a:accent2>
      <a:accent3>
        <a:srgbClr val="009F8E"/>
      </a:accent3>
      <a:accent4>
        <a:srgbClr val="D3B21B"/>
      </a:accent4>
      <a:accent5>
        <a:srgbClr val="826B63"/>
      </a:accent5>
      <a:accent6>
        <a:srgbClr val="6F2C91"/>
      </a:accent6>
      <a:hlink>
        <a:srgbClr val="F78C1E"/>
      </a:hlink>
      <a:folHlink>
        <a:srgbClr val="FFFF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CD2335CB2AD243AFFD6047BB2A0172" ma:contentTypeVersion="0" ma:contentTypeDescription="Create a new document." ma:contentTypeScope="" ma:versionID="2d1cea59c2a0ec14d735ac7e5ecbfc7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82C13A7-5113-46BA-9679-1D1199CA3E1A}"/>
</file>

<file path=customXml/itemProps2.xml><?xml version="1.0" encoding="utf-8"?>
<ds:datastoreItem xmlns:ds="http://schemas.openxmlformats.org/officeDocument/2006/customXml" ds:itemID="{DFE3B7AE-F6CF-4BE3-B88A-1DEACEEE3668}"/>
</file>

<file path=customXml/itemProps3.xml><?xml version="1.0" encoding="utf-8"?>
<ds:datastoreItem xmlns:ds="http://schemas.openxmlformats.org/officeDocument/2006/customXml" ds:itemID="{A5FA58E1-2E13-4E2B-8EDD-76459A116E1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2800</TotalTime>
  <Words>537</Words>
  <Application>Microsoft Office PowerPoint</Application>
  <PresentationFormat>On-screen Show (4:3)</PresentationFormat>
  <Paragraphs>92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INH_GWS_01</vt:lpstr>
      <vt:lpstr>Improving the quality of apprenticeships as learning environment  </vt:lpstr>
      <vt:lpstr>Content</vt:lpstr>
      <vt:lpstr>Dutch VET system</vt:lpstr>
      <vt:lpstr>Hybrid WBL: ’ integrated practice centres’</vt:lpstr>
      <vt:lpstr>Design principles 1: Content</vt:lpstr>
      <vt:lpstr>Design 2: Powerful learning environment</vt:lpstr>
      <vt:lpstr>Model hybrid WBL</vt:lpstr>
      <vt:lpstr>The learning department</vt:lpstr>
      <vt:lpstr>Improvement of guidance and assessment</vt:lpstr>
      <vt:lpstr>Knowledge intensity of wbl</vt:lpstr>
      <vt:lpstr>Conclusions</vt:lpstr>
      <vt:lpstr>Thank you!</vt:lpstr>
    </vt:vector>
  </TitlesOfParts>
  <Company>Inholland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Inholland presentatie</dc:title>
  <dc:creator>jeroen</dc:creator>
  <cp:lastModifiedBy> </cp:lastModifiedBy>
  <cp:revision>128</cp:revision>
  <cp:lastPrinted>2013-04-17T15:50:36Z</cp:lastPrinted>
  <dcterms:created xsi:type="dcterms:W3CDTF">2011-02-27T01:03:47Z</dcterms:created>
  <dcterms:modified xsi:type="dcterms:W3CDTF">2013-04-23T11:27:54Z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0x0101000ECD2335CB2AD243AFFD6047BB2A0172</vt:lpwstr>
  </property>
</Properties>
</file>