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rawings/drawing1.xml" ContentType="application/vnd.openxmlformats-officedocument.drawingml.chartshapes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diagrams/quickStyle1.xml" ContentType="application/vnd.openxmlformats-officedocument.drawingml.diagramStyle+xml"/>
  <Override PartName="/ppt/theme/theme3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3.xml" ContentType="application/vnd.openxmlformats-officedocument.drawingml.diagramLayout+xml"/>
  <Override PartName="/ppt/charts/chart1.xml" ContentType="application/vnd.openxmlformats-officedocument.drawingml.chart+xml"/>
  <Override PartName="/ppt/diagrams/colors2.xml" ContentType="application/vnd.openxmlformats-officedocument.drawingml.diagramColors+xml"/>
  <Override PartName="/ppt/diagrams/quickStyle3.xml" ContentType="application/vnd.openxmlformats-officedocument.drawingml.diagramStyle+xml"/>
  <Override PartName="/ppt/diagrams/drawing2.xml" ContentType="application/vnd.ms-office.drawingml.diagramDrawing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84" r:id="rId2"/>
    <p:sldId id="387" r:id="rId3"/>
    <p:sldId id="424" r:id="rId4"/>
    <p:sldId id="443" r:id="rId5"/>
    <p:sldId id="437" r:id="rId6"/>
    <p:sldId id="440" r:id="rId7"/>
    <p:sldId id="451" r:id="rId8"/>
    <p:sldId id="448" r:id="rId9"/>
    <p:sldId id="447" r:id="rId10"/>
    <p:sldId id="454" r:id="rId11"/>
    <p:sldId id="442" r:id="rId12"/>
    <p:sldId id="445" r:id="rId13"/>
    <p:sldId id="449" r:id="rId14"/>
    <p:sldId id="455" r:id="rId15"/>
    <p:sldId id="457" r:id="rId16"/>
    <p:sldId id="459" r:id="rId17"/>
    <p:sldId id="453" r:id="rId18"/>
    <p:sldId id="452" r:id="rId19"/>
    <p:sldId id="458" r:id="rId20"/>
    <p:sldId id="450" r:id="rId21"/>
    <p:sldId id="383" r:id="rId22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800000"/>
    <a:srgbClr val="66FFCC"/>
    <a:srgbClr val="0000DE"/>
    <a:srgbClr val="0000D6"/>
    <a:srgbClr val="FFFDB7"/>
    <a:srgbClr val="D71703"/>
    <a:srgbClr val="A80000"/>
    <a:srgbClr val="FFFDA7"/>
    <a:srgbClr val="FEC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7286" autoAdjust="0"/>
  </p:normalViewPr>
  <p:slideViewPr>
    <p:cSldViewPr>
      <p:cViewPr>
        <p:scale>
          <a:sx n="64" d="100"/>
          <a:sy n="64" d="100"/>
        </p:scale>
        <p:origin x="-72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>
        <c:manualLayout>
          <c:xMode val="edge"/>
          <c:yMode val="edge"/>
          <c:x val="9.3878475367570272E-3"/>
          <c:y val="1.4084507042253521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Sheet1!$B$47</c:f>
              <c:strCache>
                <c:ptCount val="1"/>
                <c:pt idx="0">
                  <c:v>Employment outcome</c:v>
                </c:pt>
              </c:strCache>
            </c:strRef>
          </c:tx>
          <c:spPr>
            <a:ln cmpd="dbl"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5"/>
            <c:bubble3D val="0"/>
            <c:explosion val="16"/>
          </c:dPt>
          <c:dLbls>
            <c:spPr>
              <a:ln w="19050" cmpd="sng"/>
              <a:scene3d>
                <a:camera prst="orthographicFront"/>
                <a:lightRig rig="threePt" dir="t"/>
              </a:scene3d>
              <a:sp3d>
                <a:bevelT h="6350"/>
              </a:sp3d>
            </c:spPr>
            <c:txPr>
              <a:bodyPr/>
              <a:lstStyle/>
              <a:p>
                <a:pPr>
                  <a:defRPr sz="1400" b="1" i="0" baseline="0">
                    <a:solidFill>
                      <a:srgbClr val="0036A2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Sheet1!$A$48:$A$53</c:f>
              <c:strCache>
                <c:ptCount val="6"/>
                <c:pt idx="0">
                  <c:v>Employed within the same business</c:v>
                </c:pt>
                <c:pt idx="1">
                  <c:v>Employed in other small business</c:v>
                </c:pt>
                <c:pt idx="2">
                  <c:v>Set up their own business</c:v>
                </c:pt>
                <c:pt idx="3">
                  <c:v>Found a job in large enterprise/public sector</c:v>
                </c:pt>
                <c:pt idx="4">
                  <c:v>Others</c:v>
                </c:pt>
                <c:pt idx="5">
                  <c:v>Unemployed</c:v>
                </c:pt>
              </c:strCache>
            </c:strRef>
          </c:cat>
          <c:val>
            <c:numRef>
              <c:f>Sheet1!$B$48:$B$53</c:f>
              <c:numCache>
                <c:formatCode>0%</c:formatCode>
                <c:ptCount val="6"/>
                <c:pt idx="0">
                  <c:v>0.28000000000000008</c:v>
                </c:pt>
                <c:pt idx="1">
                  <c:v>0.2</c:v>
                </c:pt>
                <c:pt idx="2">
                  <c:v>0.19</c:v>
                </c:pt>
                <c:pt idx="3">
                  <c:v>0.18000000000000008</c:v>
                </c:pt>
                <c:pt idx="4">
                  <c:v>0.12000000000000002</c:v>
                </c:pt>
                <c:pt idx="5">
                  <c:v>3.0000000000000002E-2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966146377720487"/>
          <c:y val="4.218014121474252E-2"/>
          <c:w val="0.38148897870067178"/>
          <c:h val="0.94374995379098792"/>
        </c:manualLayout>
      </c:layout>
      <c:overlay val="0"/>
      <c:txPr>
        <a:bodyPr/>
        <a:lstStyle/>
        <a:p>
          <a:pPr>
            <a:defRPr sz="2200" b="1" i="0" baseline="0">
              <a:solidFill>
                <a:srgbClr val="A40000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Sheet1!$A$37</c:f>
              <c:strCache>
                <c:ptCount val="1"/>
                <c:pt idx="0">
                  <c:v>VERY IMP &amp; RELEVANT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 i="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Sheet1!$B$36:$C$36</c:f>
              <c:strCache>
                <c:ptCount val="2"/>
                <c:pt idx="0">
                  <c:v>MC</c:v>
                </c:pt>
                <c:pt idx="1">
                  <c:v>SW</c:v>
                </c:pt>
              </c:strCache>
            </c:strRef>
          </c:cat>
          <c:val>
            <c:numRef>
              <c:f>Sheet1!$B$37:$C$37</c:f>
              <c:numCache>
                <c:formatCode>0%</c:formatCode>
                <c:ptCount val="2"/>
                <c:pt idx="0">
                  <c:v>0.8</c:v>
                </c:pt>
                <c:pt idx="1">
                  <c:v>0.77000000000000035</c:v>
                </c:pt>
              </c:numCache>
            </c:numRef>
          </c:val>
        </c:ser>
        <c:ser>
          <c:idx val="1"/>
          <c:order val="1"/>
          <c:tx>
            <c:strRef>
              <c:f>Sheet1!$A$38</c:f>
              <c:strCache>
                <c:ptCount val="1"/>
                <c:pt idx="0">
                  <c:v>IMP &amp; RELEVANT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 i="0" baseline="0">
                    <a:solidFill>
                      <a:srgbClr val="00206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Sheet1!$B$36:$C$36</c:f>
              <c:strCache>
                <c:ptCount val="2"/>
                <c:pt idx="0">
                  <c:v>MC</c:v>
                </c:pt>
                <c:pt idx="1">
                  <c:v>SW</c:v>
                </c:pt>
              </c:strCache>
            </c:strRef>
          </c:cat>
          <c:val>
            <c:numRef>
              <c:f>Sheet1!$B$38:$C$38</c:f>
              <c:numCache>
                <c:formatCode>0%</c:formatCode>
                <c:ptCount val="2"/>
                <c:pt idx="0">
                  <c:v>0.2</c:v>
                </c:pt>
                <c:pt idx="1">
                  <c:v>0.21000000000000008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04658560"/>
        <c:axId val="204660096"/>
        <c:axId val="0"/>
      </c:bar3DChart>
      <c:catAx>
        <c:axId val="20465856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800" b="1" i="0" baseline="0">
                <a:solidFill>
                  <a:srgbClr val="0206A0"/>
                </a:solidFill>
              </a:defRPr>
            </a:pPr>
            <a:endParaRPr lang="en-US"/>
          </a:p>
        </c:txPr>
        <c:crossAx val="204660096"/>
        <c:crosses val="autoZero"/>
        <c:auto val="1"/>
        <c:lblAlgn val="ctr"/>
        <c:lblOffset val="100"/>
        <c:noMultiLvlLbl val="0"/>
      </c:catAx>
      <c:valAx>
        <c:axId val="204660096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0465856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565C16-18CC-42BB-B5D2-483AD8992DDB}" type="doc">
      <dgm:prSet loTypeId="urn:microsoft.com/office/officeart/2005/8/layout/vList2" loCatId="list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36E029F3-729C-4406-9F56-64C5C841B09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US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Presentation Summary</a:t>
          </a:r>
          <a:endParaRPr lang="en-US" sz="36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D1F7B5-2537-450B-89A9-8ADEB6A5881D}" type="parTrans" cxnId="{8FF274E2-B87E-4248-8D40-95DAC99DF585}">
      <dgm:prSet/>
      <dgm:spPr/>
      <dgm:t>
        <a:bodyPr/>
        <a:lstStyle/>
        <a:p>
          <a:endParaRPr lang="en-US"/>
        </a:p>
      </dgm:t>
    </dgm:pt>
    <dgm:pt modelId="{AC0C107F-0BA2-4DE0-B75D-ABCDDA86E5CD}" type="sibTrans" cxnId="{8FF274E2-B87E-4248-8D40-95DAC99DF585}">
      <dgm:prSet/>
      <dgm:spPr/>
      <dgm:t>
        <a:bodyPr/>
        <a:lstStyle/>
        <a:p>
          <a:endParaRPr lang="en-US"/>
        </a:p>
      </dgm:t>
    </dgm:pt>
    <dgm:pt modelId="{3DA00A37-00DB-42C7-AAB0-FC8C8D56DF42}" type="pres">
      <dgm:prSet presAssocID="{25565C16-18CC-42BB-B5D2-483AD8992D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E4465C-FB5D-49CC-A5CD-AC31C61C5FC8}" type="pres">
      <dgm:prSet presAssocID="{36E029F3-729C-4406-9F56-64C5C841B09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70DF95-70F7-473D-85CF-2B64A2198008}" type="presOf" srcId="{36E029F3-729C-4406-9F56-64C5C841B09D}" destId="{2BE4465C-FB5D-49CC-A5CD-AC31C61C5FC8}" srcOrd="0" destOrd="0" presId="urn:microsoft.com/office/officeart/2005/8/layout/vList2"/>
    <dgm:cxn modelId="{8FF274E2-B87E-4248-8D40-95DAC99DF585}" srcId="{25565C16-18CC-42BB-B5D2-483AD8992DDB}" destId="{36E029F3-729C-4406-9F56-64C5C841B09D}" srcOrd="0" destOrd="0" parTransId="{2AD1F7B5-2537-450B-89A9-8ADEB6A5881D}" sibTransId="{AC0C107F-0BA2-4DE0-B75D-ABCDDA86E5CD}"/>
    <dgm:cxn modelId="{820F7BB2-D752-4139-A12A-6A77EDDF2255}" type="presOf" srcId="{25565C16-18CC-42BB-B5D2-483AD8992DDB}" destId="{3DA00A37-00DB-42C7-AAB0-FC8C8D56DF42}" srcOrd="0" destOrd="0" presId="urn:microsoft.com/office/officeart/2005/8/layout/vList2"/>
    <dgm:cxn modelId="{E6B1AFA5-275F-4CC4-92B3-83B44279907F}" type="presParOf" srcId="{3DA00A37-00DB-42C7-AAB0-FC8C8D56DF42}" destId="{2BE4465C-FB5D-49CC-A5CD-AC31C61C5F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B67607-E789-4E9A-8434-51D692A9F198}" type="doc">
      <dgm:prSet loTypeId="urn:microsoft.com/office/officeart/2005/8/layout/vList2" loCatId="list" qsTypeId="urn:microsoft.com/office/officeart/2005/8/quickstyle/3d2" qsCatId="3D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9AD14919-CC5A-4D1D-8495-76F59E5E5C4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altLang="ja-JP" sz="26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Why Informal Apprenticeship important</a:t>
          </a:r>
        </a:p>
      </dgm:t>
    </dgm:pt>
    <dgm:pt modelId="{14F4C03B-0ACD-4D74-B8C1-1A5360A0E46D}" type="parTrans" cxnId="{6846C9D7-C97E-433F-BCAB-1641DCCE5416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22B670-8A62-4C4A-A7A1-CDA997423D48}" type="sibTrans" cxnId="{6846C9D7-C97E-433F-BCAB-1641DCCE5416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7DD78-4BA2-40C5-B19D-A2AB1169CB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ja-JP" sz="26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What are limitations of Informal Apprenticeship</a:t>
          </a:r>
        </a:p>
      </dgm:t>
    </dgm:pt>
    <dgm:pt modelId="{FB5D3B11-B679-4701-A17F-6FF260C16B8D}" type="parTrans" cxnId="{998367D0-38F6-485E-B209-E1C2E6739425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4A8F0C-1BB3-4FD5-938A-07A5760140F6}" type="sibTrans" cxnId="{998367D0-38F6-485E-B209-E1C2E6739425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DE29B4-0F6A-460E-8FF7-8438532AF1E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ja-JP" sz="26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Which initiatives were taken for upgrading IA</a:t>
          </a:r>
        </a:p>
      </dgm:t>
    </dgm:pt>
    <dgm:pt modelId="{97D94618-A7E0-48F2-994C-FE70BADFD32F}" type="parTrans" cxnId="{771E964C-01ED-460E-AADC-3C49359AE033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F47A1D-6097-4AC4-8B8E-64A32B5A2FF0}" type="sibTrans" cxnId="{771E964C-01ED-460E-AADC-3C49359AE033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DCDBE4-47D9-4AEF-89B9-8D6984117E2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altLang="ja-JP" sz="2600" b="1" noProof="0" dirty="0" smtClean="0">
            <a:solidFill>
              <a:srgbClr val="0000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ja-JP" sz="26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What are the outcomes and lessons learnt</a:t>
          </a:r>
        </a:p>
        <a:p>
          <a:pPr rtl="0"/>
          <a:endParaRPr lang="en-US" altLang="ja-JP" sz="2600" b="1" noProof="0" dirty="0" smtClean="0">
            <a:solidFill>
              <a:srgbClr val="0000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A66F9B-F34A-41BA-B57F-370AF2430488}" type="parTrans" cxnId="{0B6731BF-13EC-4722-AEF9-108AAFA81B36}">
      <dgm:prSet/>
      <dgm:spPr/>
      <dgm:t>
        <a:bodyPr/>
        <a:lstStyle/>
        <a:p>
          <a:endParaRPr lang="en-US"/>
        </a:p>
      </dgm:t>
    </dgm:pt>
    <dgm:pt modelId="{28A82052-2E6A-4917-AAB0-FC4092653A71}" type="sibTrans" cxnId="{0B6731BF-13EC-4722-AEF9-108AAFA81B36}">
      <dgm:prSet/>
      <dgm:spPr/>
      <dgm:t>
        <a:bodyPr/>
        <a:lstStyle/>
        <a:p>
          <a:endParaRPr lang="en-US"/>
        </a:p>
      </dgm:t>
    </dgm:pt>
    <dgm:pt modelId="{979C073B-1249-4A8A-B75D-E1FAC40919D4}" type="pres">
      <dgm:prSet presAssocID="{2EB67607-E789-4E9A-8434-51D692A9F19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F63761-8AC5-4029-B73C-725B03221DC9}" type="pres">
      <dgm:prSet presAssocID="{9AD14919-CC5A-4D1D-8495-76F59E5E5C4D}" presName="parentText" presStyleLbl="node1" presStyleIdx="0" presStyleCnt="4" custScaleY="7937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8F070-4519-49C7-A82A-46CB9BEBA37F}" type="pres">
      <dgm:prSet presAssocID="{3922B670-8A62-4C4A-A7A1-CDA997423D48}" presName="spacer" presStyleCnt="0"/>
      <dgm:spPr/>
      <dgm:t>
        <a:bodyPr/>
        <a:lstStyle/>
        <a:p>
          <a:endParaRPr lang="en-US"/>
        </a:p>
      </dgm:t>
    </dgm:pt>
    <dgm:pt modelId="{800F7150-7D32-4F9C-9F77-A2884E405025}" type="pres">
      <dgm:prSet presAssocID="{5EE7DD78-4BA2-40C5-B19D-A2AB1169CBA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D02DD0-8B77-4F03-8997-879640EEE222}" type="pres">
      <dgm:prSet presAssocID="{DE4A8F0C-1BB3-4FD5-938A-07A5760140F6}" presName="spacer" presStyleCnt="0"/>
      <dgm:spPr/>
      <dgm:t>
        <a:bodyPr/>
        <a:lstStyle/>
        <a:p>
          <a:endParaRPr lang="en-US"/>
        </a:p>
      </dgm:t>
    </dgm:pt>
    <dgm:pt modelId="{B46179A7-BDC8-493A-8C89-F76309844EFA}" type="pres">
      <dgm:prSet presAssocID="{77DE29B4-0F6A-460E-8FF7-8438532AF1E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94E9B6-BCAB-4806-ABF0-BDEE3D85AC62}" type="pres">
      <dgm:prSet presAssocID="{CCF47A1D-6097-4AC4-8B8E-64A32B5A2FF0}" presName="spacer" presStyleCnt="0"/>
      <dgm:spPr/>
    </dgm:pt>
    <dgm:pt modelId="{745E8792-EE77-4AC2-B808-96133CF527D2}" type="pres">
      <dgm:prSet presAssocID="{FCDCDBE4-47D9-4AEF-89B9-8D6984117E2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9A9E98-21E6-4893-BDE3-B1049941AD53}" type="presOf" srcId="{9AD14919-CC5A-4D1D-8495-76F59E5E5C4D}" destId="{EDF63761-8AC5-4029-B73C-725B03221DC9}" srcOrd="0" destOrd="0" presId="urn:microsoft.com/office/officeart/2005/8/layout/vList2"/>
    <dgm:cxn modelId="{0B6731BF-13EC-4722-AEF9-108AAFA81B36}" srcId="{2EB67607-E789-4E9A-8434-51D692A9F198}" destId="{FCDCDBE4-47D9-4AEF-89B9-8D6984117E28}" srcOrd="3" destOrd="0" parTransId="{1CA66F9B-F34A-41BA-B57F-370AF2430488}" sibTransId="{28A82052-2E6A-4917-AAB0-FC4092653A71}"/>
    <dgm:cxn modelId="{771E964C-01ED-460E-AADC-3C49359AE033}" srcId="{2EB67607-E789-4E9A-8434-51D692A9F198}" destId="{77DE29B4-0F6A-460E-8FF7-8438532AF1EF}" srcOrd="2" destOrd="0" parTransId="{97D94618-A7E0-48F2-994C-FE70BADFD32F}" sibTransId="{CCF47A1D-6097-4AC4-8B8E-64A32B5A2FF0}"/>
    <dgm:cxn modelId="{AA228D64-8FE5-4681-8B15-C201975044F1}" type="presOf" srcId="{FCDCDBE4-47D9-4AEF-89B9-8D6984117E28}" destId="{745E8792-EE77-4AC2-B808-96133CF527D2}" srcOrd="0" destOrd="0" presId="urn:microsoft.com/office/officeart/2005/8/layout/vList2"/>
    <dgm:cxn modelId="{0CBBC287-AB0B-4CA5-9157-1DAA73EC7AA4}" type="presOf" srcId="{5EE7DD78-4BA2-40C5-B19D-A2AB1169CBA8}" destId="{800F7150-7D32-4F9C-9F77-A2884E405025}" srcOrd="0" destOrd="0" presId="urn:microsoft.com/office/officeart/2005/8/layout/vList2"/>
    <dgm:cxn modelId="{20F0408C-A4D4-42C8-8283-CAAF017281D4}" type="presOf" srcId="{77DE29B4-0F6A-460E-8FF7-8438532AF1EF}" destId="{B46179A7-BDC8-493A-8C89-F76309844EFA}" srcOrd="0" destOrd="0" presId="urn:microsoft.com/office/officeart/2005/8/layout/vList2"/>
    <dgm:cxn modelId="{6846C9D7-C97E-433F-BCAB-1641DCCE5416}" srcId="{2EB67607-E789-4E9A-8434-51D692A9F198}" destId="{9AD14919-CC5A-4D1D-8495-76F59E5E5C4D}" srcOrd="0" destOrd="0" parTransId="{14F4C03B-0ACD-4D74-B8C1-1A5360A0E46D}" sibTransId="{3922B670-8A62-4C4A-A7A1-CDA997423D48}"/>
    <dgm:cxn modelId="{72EE57CD-8FAC-463B-8FD8-2FAF30407D23}" type="presOf" srcId="{2EB67607-E789-4E9A-8434-51D692A9F198}" destId="{979C073B-1249-4A8A-B75D-E1FAC40919D4}" srcOrd="0" destOrd="0" presId="urn:microsoft.com/office/officeart/2005/8/layout/vList2"/>
    <dgm:cxn modelId="{998367D0-38F6-485E-B209-E1C2E6739425}" srcId="{2EB67607-E789-4E9A-8434-51D692A9F198}" destId="{5EE7DD78-4BA2-40C5-B19D-A2AB1169CBA8}" srcOrd="1" destOrd="0" parTransId="{FB5D3B11-B679-4701-A17F-6FF260C16B8D}" sibTransId="{DE4A8F0C-1BB3-4FD5-938A-07A5760140F6}"/>
    <dgm:cxn modelId="{1C2AAE9B-7BE6-4C18-992F-AB3F2E7CF44F}" type="presParOf" srcId="{979C073B-1249-4A8A-B75D-E1FAC40919D4}" destId="{EDF63761-8AC5-4029-B73C-725B03221DC9}" srcOrd="0" destOrd="0" presId="urn:microsoft.com/office/officeart/2005/8/layout/vList2"/>
    <dgm:cxn modelId="{832C023D-C0DA-43C8-AA77-CC651651BCC6}" type="presParOf" srcId="{979C073B-1249-4A8A-B75D-E1FAC40919D4}" destId="{9318F070-4519-49C7-A82A-46CB9BEBA37F}" srcOrd="1" destOrd="0" presId="urn:microsoft.com/office/officeart/2005/8/layout/vList2"/>
    <dgm:cxn modelId="{6E0CEB47-FFFD-414F-83D5-2B928631D7E4}" type="presParOf" srcId="{979C073B-1249-4A8A-B75D-E1FAC40919D4}" destId="{800F7150-7D32-4F9C-9F77-A2884E405025}" srcOrd="2" destOrd="0" presId="urn:microsoft.com/office/officeart/2005/8/layout/vList2"/>
    <dgm:cxn modelId="{2BA372D7-6E49-4E3A-B629-716289107626}" type="presParOf" srcId="{979C073B-1249-4A8A-B75D-E1FAC40919D4}" destId="{4AD02DD0-8B77-4F03-8997-879640EEE222}" srcOrd="3" destOrd="0" presId="urn:microsoft.com/office/officeart/2005/8/layout/vList2"/>
    <dgm:cxn modelId="{1D361490-B52F-4E66-995E-09CF35D37FE0}" type="presParOf" srcId="{979C073B-1249-4A8A-B75D-E1FAC40919D4}" destId="{B46179A7-BDC8-493A-8C89-F76309844EFA}" srcOrd="4" destOrd="0" presId="urn:microsoft.com/office/officeart/2005/8/layout/vList2"/>
    <dgm:cxn modelId="{53997D9A-A65C-479D-B3DE-4744023252AC}" type="presParOf" srcId="{979C073B-1249-4A8A-B75D-E1FAC40919D4}" destId="{BC94E9B6-BCAB-4806-ABF0-BDEE3D85AC62}" srcOrd="5" destOrd="0" presId="urn:microsoft.com/office/officeart/2005/8/layout/vList2"/>
    <dgm:cxn modelId="{4F2015AE-8608-41A1-B6C7-A3BDD85D7CDC}" type="presParOf" srcId="{979C073B-1249-4A8A-B75D-E1FAC40919D4}" destId="{745E8792-EE77-4AC2-B808-96133CF527D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AFAAEC-4570-4810-B91B-ACDE6182610C}" type="doc">
      <dgm:prSet loTypeId="urn:microsoft.com/office/officeart/2005/8/layout/cycle2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62CE7C06-05E0-4A22-8FE7-6FCDF90D4F82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2400" b="1" dirty="0" smtClean="0"/>
            <a:t>Quality of training</a:t>
          </a:r>
          <a:endParaRPr lang="en-GB" sz="2400" b="1" dirty="0"/>
        </a:p>
      </dgm:t>
    </dgm:pt>
    <dgm:pt modelId="{162BF803-2692-42C3-949F-480E71F8FD1E}" type="parTrans" cxnId="{6C1E20A9-9D06-4858-A05F-0197FAC55908}">
      <dgm:prSet/>
      <dgm:spPr/>
      <dgm:t>
        <a:bodyPr/>
        <a:lstStyle/>
        <a:p>
          <a:endParaRPr lang="en-GB"/>
        </a:p>
      </dgm:t>
    </dgm:pt>
    <dgm:pt modelId="{9B4F2A59-FA1B-43A6-8AFB-0523B7621B6B}" type="sibTrans" cxnId="{6C1E20A9-9D06-4858-A05F-0197FAC55908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gm:spPr>
      <dgm:t>
        <a:bodyPr/>
        <a:lstStyle/>
        <a:p>
          <a:endParaRPr lang="en-GB"/>
        </a:p>
      </dgm:t>
    </dgm:pt>
    <dgm:pt modelId="{BF345D12-D938-48FE-A88F-E6C665BDC6B1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2400" b="1" dirty="0" smtClean="0"/>
            <a:t>Link with formal system</a:t>
          </a:r>
          <a:endParaRPr lang="en-GB" sz="2400" b="1" dirty="0"/>
        </a:p>
      </dgm:t>
    </dgm:pt>
    <dgm:pt modelId="{2AA6B8EC-AA0F-4714-A035-E80415984EFD}" type="parTrans" cxnId="{6AE1B0A2-BB77-4EF0-8763-FE91788A8ADA}">
      <dgm:prSet/>
      <dgm:spPr/>
      <dgm:t>
        <a:bodyPr/>
        <a:lstStyle/>
        <a:p>
          <a:endParaRPr lang="en-GB"/>
        </a:p>
      </dgm:t>
    </dgm:pt>
    <dgm:pt modelId="{E7B8C50B-BE51-4EE5-8A32-81A7FC5A25DD}" type="sibTrans" cxnId="{6AE1B0A2-BB77-4EF0-8763-FE91788A8ADA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gm:spPr>
      <dgm:t>
        <a:bodyPr/>
        <a:lstStyle/>
        <a:p>
          <a:endParaRPr lang="en-GB"/>
        </a:p>
      </dgm:t>
    </dgm:pt>
    <dgm:pt modelId="{E2FC2B54-B15E-485C-A7F9-A46CC1C70B66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2400" b="1" dirty="0" smtClean="0"/>
            <a:t>Equity&amp; Gender equality</a:t>
          </a:r>
          <a:endParaRPr lang="en-GB" sz="2400" b="1" dirty="0"/>
        </a:p>
      </dgm:t>
    </dgm:pt>
    <dgm:pt modelId="{0FA2A1B9-B2ED-492F-A0B6-EF05C5EF9F57}" type="parTrans" cxnId="{E644A16F-1ABB-4E12-9A77-716CA2EDDE95}">
      <dgm:prSet/>
      <dgm:spPr/>
      <dgm:t>
        <a:bodyPr/>
        <a:lstStyle/>
        <a:p>
          <a:endParaRPr lang="en-GB"/>
        </a:p>
      </dgm:t>
    </dgm:pt>
    <dgm:pt modelId="{E6D35B34-78C2-4931-853D-1A355792373B}" type="sibTrans" cxnId="{E644A16F-1ABB-4E12-9A77-716CA2EDDE95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gm:spPr>
      <dgm:t>
        <a:bodyPr/>
        <a:lstStyle/>
        <a:p>
          <a:endParaRPr lang="en-GB"/>
        </a:p>
      </dgm:t>
    </dgm:pt>
    <dgm:pt modelId="{BABA9DBD-F0FC-4AE1-A394-04E265469BE9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2400" b="1" dirty="0" smtClean="0"/>
            <a:t>Exploitation of apprentices</a:t>
          </a:r>
          <a:endParaRPr lang="en-GB" sz="2400" b="1" dirty="0"/>
        </a:p>
      </dgm:t>
    </dgm:pt>
    <dgm:pt modelId="{686984D3-0587-473C-951D-1D34F81F9D2C}" type="parTrans" cxnId="{CC2FE571-A57A-4F07-A1F4-D8D91BCF5B43}">
      <dgm:prSet/>
      <dgm:spPr/>
      <dgm:t>
        <a:bodyPr/>
        <a:lstStyle/>
        <a:p>
          <a:endParaRPr lang="en-GB"/>
        </a:p>
      </dgm:t>
    </dgm:pt>
    <dgm:pt modelId="{14ECF61A-33F2-4807-8887-922C1535A0D0}" type="sibTrans" cxnId="{CC2FE571-A57A-4F07-A1F4-D8D91BCF5B43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gm:spPr>
      <dgm:t>
        <a:bodyPr/>
        <a:lstStyle/>
        <a:p>
          <a:endParaRPr lang="en-GB"/>
        </a:p>
      </dgm:t>
    </dgm:pt>
    <dgm:pt modelId="{0A6C44BE-ED8F-41AB-B133-6579543A6903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2400" b="1" dirty="0" smtClean="0"/>
            <a:t>Working conditions</a:t>
          </a:r>
          <a:endParaRPr lang="en-GB" sz="2400" b="1" dirty="0"/>
        </a:p>
      </dgm:t>
    </dgm:pt>
    <dgm:pt modelId="{6A57CF07-D1EA-4410-B964-14965147165C}" type="parTrans" cxnId="{F629FBCA-72C7-4D96-9EE8-79087B414F45}">
      <dgm:prSet/>
      <dgm:spPr/>
      <dgm:t>
        <a:bodyPr/>
        <a:lstStyle/>
        <a:p>
          <a:endParaRPr lang="en-GB"/>
        </a:p>
      </dgm:t>
    </dgm:pt>
    <dgm:pt modelId="{EF16EEFC-7751-4855-864D-F9223263820B}" type="sibTrans" cxnId="{F629FBCA-72C7-4D96-9EE8-79087B414F45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gm:spPr>
      <dgm:t>
        <a:bodyPr/>
        <a:lstStyle/>
        <a:p>
          <a:endParaRPr lang="en-GB"/>
        </a:p>
      </dgm:t>
    </dgm:pt>
    <dgm:pt modelId="{FBDA451A-27CF-4528-802A-9F1CFB8745CC}" type="pres">
      <dgm:prSet presAssocID="{97AFAAEC-4570-4810-B91B-ACDE6182610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BBC3F09-2FCE-464C-8186-FA6ACE5CF31B}" type="pres">
      <dgm:prSet presAssocID="{62CE7C06-05E0-4A22-8FE7-6FCDF90D4F82}" presName="node" presStyleLbl="node1" presStyleIdx="0" presStyleCnt="5" custRadScaleRad="99821" custRadScaleInc="85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FAFB5DB-A333-4C22-9BB2-480C9432B699}" type="pres">
      <dgm:prSet presAssocID="{9B4F2A59-FA1B-43A6-8AFB-0523B7621B6B}" presName="sibTrans" presStyleLbl="sibTrans2D1" presStyleIdx="0" presStyleCnt="5"/>
      <dgm:spPr/>
      <dgm:t>
        <a:bodyPr/>
        <a:lstStyle/>
        <a:p>
          <a:endParaRPr lang="en-GB"/>
        </a:p>
      </dgm:t>
    </dgm:pt>
    <dgm:pt modelId="{E757A88B-8584-455F-9389-D4E536C09CA4}" type="pres">
      <dgm:prSet presAssocID="{9B4F2A59-FA1B-43A6-8AFB-0523B7621B6B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FAF840E7-CE64-45B3-BE6B-26544891C02C}" type="pres">
      <dgm:prSet presAssocID="{BF345D12-D938-48FE-A88F-E6C665BDC6B1}" presName="node" presStyleLbl="node1" presStyleIdx="1" presStyleCnt="5" custScaleX="124311" custRadScaleRad="158242" custRadScaleInc="-2890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C276BF1-A580-4A6A-B27E-F5C7585D0DF7}" type="pres">
      <dgm:prSet presAssocID="{E7B8C50B-BE51-4EE5-8A32-81A7FC5A25DD}" presName="sibTrans" presStyleLbl="sibTrans2D1" presStyleIdx="1" presStyleCnt="5"/>
      <dgm:spPr/>
      <dgm:t>
        <a:bodyPr/>
        <a:lstStyle/>
        <a:p>
          <a:endParaRPr lang="en-GB"/>
        </a:p>
      </dgm:t>
    </dgm:pt>
    <dgm:pt modelId="{6685ACCA-0F7C-4F58-8F59-5786ED9B33EE}" type="pres">
      <dgm:prSet presAssocID="{E7B8C50B-BE51-4EE5-8A32-81A7FC5A25DD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6685A50E-7217-4E29-82B1-8C87BEA41474}" type="pres">
      <dgm:prSet presAssocID="{0A6C44BE-ED8F-41AB-B133-6579543A6903}" presName="node" presStyleLbl="node1" presStyleIdx="2" presStyleCnt="5" custScaleX="113230" custRadScaleRad="99671" custRadScaleInc="-144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615C167-BDEB-462C-9FC7-962ACB42C431}" type="pres">
      <dgm:prSet presAssocID="{EF16EEFC-7751-4855-864D-F9223263820B}" presName="sibTrans" presStyleLbl="sibTrans2D1" presStyleIdx="2" presStyleCnt="5"/>
      <dgm:spPr/>
      <dgm:t>
        <a:bodyPr/>
        <a:lstStyle/>
        <a:p>
          <a:endParaRPr lang="en-GB"/>
        </a:p>
      </dgm:t>
    </dgm:pt>
    <dgm:pt modelId="{F71DF51D-842E-4CF6-95C3-108B9C3C0F17}" type="pres">
      <dgm:prSet presAssocID="{EF16EEFC-7751-4855-864D-F9223263820B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50370A98-7FA1-4DC2-84C6-6B9C22092007}" type="pres">
      <dgm:prSet presAssocID="{E2FC2B54-B15E-485C-A7F9-A46CC1C70B66}" presName="node" presStyleLbl="node1" presStyleIdx="3" presStyleCnt="5" custRadScaleRad="99354" custRadScaleInc="75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0D6CCA-CA49-45B7-9838-B72DD50D1A50}" type="pres">
      <dgm:prSet presAssocID="{E6D35B34-78C2-4931-853D-1A355792373B}" presName="sibTrans" presStyleLbl="sibTrans2D1" presStyleIdx="3" presStyleCnt="5"/>
      <dgm:spPr/>
      <dgm:t>
        <a:bodyPr/>
        <a:lstStyle/>
        <a:p>
          <a:endParaRPr lang="en-GB"/>
        </a:p>
      </dgm:t>
    </dgm:pt>
    <dgm:pt modelId="{824375A6-05CE-4C5F-B797-AC22AAE170E4}" type="pres">
      <dgm:prSet presAssocID="{E6D35B34-78C2-4931-853D-1A355792373B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DC903045-21CB-4605-A7E0-11FC8DF80A56}" type="pres">
      <dgm:prSet presAssocID="{BABA9DBD-F0FC-4AE1-A394-04E265469BE9}" presName="node" presStyleLbl="node1" presStyleIdx="4" presStyleCnt="5" custScaleX="132527" custRadScaleRad="155425" custRadScaleInc="2339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A37CE4-5EEA-40AF-93FC-63A7E9EA5006}" type="pres">
      <dgm:prSet presAssocID="{14ECF61A-33F2-4807-8887-922C1535A0D0}" presName="sibTrans" presStyleLbl="sibTrans2D1" presStyleIdx="4" presStyleCnt="5"/>
      <dgm:spPr/>
      <dgm:t>
        <a:bodyPr/>
        <a:lstStyle/>
        <a:p>
          <a:endParaRPr lang="en-GB"/>
        </a:p>
      </dgm:t>
    </dgm:pt>
    <dgm:pt modelId="{C7F6FF88-86EE-4ACD-B233-3B5635AB0D40}" type="pres">
      <dgm:prSet presAssocID="{14ECF61A-33F2-4807-8887-922C1535A0D0}" presName="connectorText" presStyleLbl="sibTrans2D1" presStyleIdx="4" presStyleCnt="5"/>
      <dgm:spPr/>
      <dgm:t>
        <a:bodyPr/>
        <a:lstStyle/>
        <a:p>
          <a:endParaRPr lang="en-GB"/>
        </a:p>
      </dgm:t>
    </dgm:pt>
  </dgm:ptLst>
  <dgm:cxnLst>
    <dgm:cxn modelId="{6AE1B0A2-BB77-4EF0-8763-FE91788A8ADA}" srcId="{97AFAAEC-4570-4810-B91B-ACDE6182610C}" destId="{BF345D12-D938-48FE-A88F-E6C665BDC6B1}" srcOrd="1" destOrd="0" parTransId="{2AA6B8EC-AA0F-4714-A035-E80415984EFD}" sibTransId="{E7B8C50B-BE51-4EE5-8A32-81A7FC5A25DD}"/>
    <dgm:cxn modelId="{E644A16F-1ABB-4E12-9A77-716CA2EDDE95}" srcId="{97AFAAEC-4570-4810-B91B-ACDE6182610C}" destId="{E2FC2B54-B15E-485C-A7F9-A46CC1C70B66}" srcOrd="3" destOrd="0" parTransId="{0FA2A1B9-B2ED-492F-A0B6-EF05C5EF9F57}" sibTransId="{E6D35B34-78C2-4931-853D-1A355792373B}"/>
    <dgm:cxn modelId="{6C1E20A9-9D06-4858-A05F-0197FAC55908}" srcId="{97AFAAEC-4570-4810-B91B-ACDE6182610C}" destId="{62CE7C06-05E0-4A22-8FE7-6FCDF90D4F82}" srcOrd="0" destOrd="0" parTransId="{162BF803-2692-42C3-949F-480E71F8FD1E}" sibTransId="{9B4F2A59-FA1B-43A6-8AFB-0523B7621B6B}"/>
    <dgm:cxn modelId="{CC2FE571-A57A-4F07-A1F4-D8D91BCF5B43}" srcId="{97AFAAEC-4570-4810-B91B-ACDE6182610C}" destId="{BABA9DBD-F0FC-4AE1-A394-04E265469BE9}" srcOrd="4" destOrd="0" parTransId="{686984D3-0587-473C-951D-1D34F81F9D2C}" sibTransId="{14ECF61A-33F2-4807-8887-922C1535A0D0}"/>
    <dgm:cxn modelId="{45294FD2-E830-49DB-8093-90EBFF92F5FF}" type="presOf" srcId="{E6D35B34-78C2-4931-853D-1A355792373B}" destId="{3A0D6CCA-CA49-45B7-9838-B72DD50D1A50}" srcOrd="0" destOrd="0" presId="urn:microsoft.com/office/officeart/2005/8/layout/cycle2"/>
    <dgm:cxn modelId="{F629FBCA-72C7-4D96-9EE8-79087B414F45}" srcId="{97AFAAEC-4570-4810-B91B-ACDE6182610C}" destId="{0A6C44BE-ED8F-41AB-B133-6579543A6903}" srcOrd="2" destOrd="0" parTransId="{6A57CF07-D1EA-4410-B964-14965147165C}" sibTransId="{EF16EEFC-7751-4855-864D-F9223263820B}"/>
    <dgm:cxn modelId="{C773C8F4-8B46-466B-8E14-BAA110B6163E}" type="presOf" srcId="{EF16EEFC-7751-4855-864D-F9223263820B}" destId="{F71DF51D-842E-4CF6-95C3-108B9C3C0F17}" srcOrd="1" destOrd="0" presId="urn:microsoft.com/office/officeart/2005/8/layout/cycle2"/>
    <dgm:cxn modelId="{A2F79CBA-DA72-4D38-BE08-5EE45B472F2B}" type="presOf" srcId="{0A6C44BE-ED8F-41AB-B133-6579543A6903}" destId="{6685A50E-7217-4E29-82B1-8C87BEA41474}" srcOrd="0" destOrd="0" presId="urn:microsoft.com/office/officeart/2005/8/layout/cycle2"/>
    <dgm:cxn modelId="{CD64583E-5991-4E82-9666-A7CB23EAE9A5}" type="presOf" srcId="{9B4F2A59-FA1B-43A6-8AFB-0523B7621B6B}" destId="{E757A88B-8584-455F-9389-D4E536C09CA4}" srcOrd="1" destOrd="0" presId="urn:microsoft.com/office/officeart/2005/8/layout/cycle2"/>
    <dgm:cxn modelId="{E4FF238C-4267-4D82-A6D9-479E861CC4FE}" type="presOf" srcId="{BF345D12-D938-48FE-A88F-E6C665BDC6B1}" destId="{FAF840E7-CE64-45B3-BE6B-26544891C02C}" srcOrd="0" destOrd="0" presId="urn:microsoft.com/office/officeart/2005/8/layout/cycle2"/>
    <dgm:cxn modelId="{C88779BD-1D7F-40B7-9D9A-511417410857}" type="presOf" srcId="{E6D35B34-78C2-4931-853D-1A355792373B}" destId="{824375A6-05CE-4C5F-B797-AC22AAE170E4}" srcOrd="1" destOrd="0" presId="urn:microsoft.com/office/officeart/2005/8/layout/cycle2"/>
    <dgm:cxn modelId="{676E377E-3BF9-45D6-8547-6E4F6FA12465}" type="presOf" srcId="{E2FC2B54-B15E-485C-A7F9-A46CC1C70B66}" destId="{50370A98-7FA1-4DC2-84C6-6B9C22092007}" srcOrd="0" destOrd="0" presId="urn:microsoft.com/office/officeart/2005/8/layout/cycle2"/>
    <dgm:cxn modelId="{05ACE4A3-E228-4416-8998-9085CB00CD42}" type="presOf" srcId="{62CE7C06-05E0-4A22-8FE7-6FCDF90D4F82}" destId="{DBBC3F09-2FCE-464C-8186-FA6ACE5CF31B}" srcOrd="0" destOrd="0" presId="urn:microsoft.com/office/officeart/2005/8/layout/cycle2"/>
    <dgm:cxn modelId="{DE75F246-BA65-42E3-9234-CDF374C30A40}" type="presOf" srcId="{E7B8C50B-BE51-4EE5-8A32-81A7FC5A25DD}" destId="{6685ACCA-0F7C-4F58-8F59-5786ED9B33EE}" srcOrd="1" destOrd="0" presId="urn:microsoft.com/office/officeart/2005/8/layout/cycle2"/>
    <dgm:cxn modelId="{CF299FDD-F271-45DD-B198-D93FE15DB6E3}" type="presOf" srcId="{9B4F2A59-FA1B-43A6-8AFB-0523B7621B6B}" destId="{FFAFB5DB-A333-4C22-9BB2-480C9432B699}" srcOrd="0" destOrd="0" presId="urn:microsoft.com/office/officeart/2005/8/layout/cycle2"/>
    <dgm:cxn modelId="{D7EEA259-7A6F-4231-86BB-90D1400FFABB}" type="presOf" srcId="{14ECF61A-33F2-4807-8887-922C1535A0D0}" destId="{22A37CE4-5EEA-40AF-93FC-63A7E9EA5006}" srcOrd="0" destOrd="0" presId="urn:microsoft.com/office/officeart/2005/8/layout/cycle2"/>
    <dgm:cxn modelId="{A828B88B-E79F-4DCD-AB38-0EAFB15F2D3C}" type="presOf" srcId="{EF16EEFC-7751-4855-864D-F9223263820B}" destId="{1615C167-BDEB-462C-9FC7-962ACB42C431}" srcOrd="0" destOrd="0" presId="urn:microsoft.com/office/officeart/2005/8/layout/cycle2"/>
    <dgm:cxn modelId="{CD399E08-A59D-4AD2-867D-49029959E339}" type="presOf" srcId="{14ECF61A-33F2-4807-8887-922C1535A0D0}" destId="{C7F6FF88-86EE-4ACD-B233-3B5635AB0D40}" srcOrd="1" destOrd="0" presId="urn:microsoft.com/office/officeart/2005/8/layout/cycle2"/>
    <dgm:cxn modelId="{9E01CA98-DE35-4E06-B71B-14A01634DA3F}" type="presOf" srcId="{E7B8C50B-BE51-4EE5-8A32-81A7FC5A25DD}" destId="{7C276BF1-A580-4A6A-B27E-F5C7585D0DF7}" srcOrd="0" destOrd="0" presId="urn:microsoft.com/office/officeart/2005/8/layout/cycle2"/>
    <dgm:cxn modelId="{26A93121-E505-4979-8D87-32962B95FE17}" type="presOf" srcId="{97AFAAEC-4570-4810-B91B-ACDE6182610C}" destId="{FBDA451A-27CF-4528-802A-9F1CFB8745CC}" srcOrd="0" destOrd="0" presId="urn:microsoft.com/office/officeart/2005/8/layout/cycle2"/>
    <dgm:cxn modelId="{DB29A520-D1C9-4081-BA89-316595073F8F}" type="presOf" srcId="{BABA9DBD-F0FC-4AE1-A394-04E265469BE9}" destId="{DC903045-21CB-4605-A7E0-11FC8DF80A56}" srcOrd="0" destOrd="0" presId="urn:microsoft.com/office/officeart/2005/8/layout/cycle2"/>
    <dgm:cxn modelId="{1840862E-9B89-4DC4-9B9F-192BC65B09BD}" type="presParOf" srcId="{FBDA451A-27CF-4528-802A-9F1CFB8745CC}" destId="{DBBC3F09-2FCE-464C-8186-FA6ACE5CF31B}" srcOrd="0" destOrd="0" presId="urn:microsoft.com/office/officeart/2005/8/layout/cycle2"/>
    <dgm:cxn modelId="{DA75FF2A-E152-467A-89C9-83EDF3A0042D}" type="presParOf" srcId="{FBDA451A-27CF-4528-802A-9F1CFB8745CC}" destId="{FFAFB5DB-A333-4C22-9BB2-480C9432B699}" srcOrd="1" destOrd="0" presId="urn:microsoft.com/office/officeart/2005/8/layout/cycle2"/>
    <dgm:cxn modelId="{194CF107-154B-4795-9739-5E4CB0951F88}" type="presParOf" srcId="{FFAFB5DB-A333-4C22-9BB2-480C9432B699}" destId="{E757A88B-8584-455F-9389-D4E536C09CA4}" srcOrd="0" destOrd="0" presId="urn:microsoft.com/office/officeart/2005/8/layout/cycle2"/>
    <dgm:cxn modelId="{61C7D985-A098-4872-BE8F-F8609169703A}" type="presParOf" srcId="{FBDA451A-27CF-4528-802A-9F1CFB8745CC}" destId="{FAF840E7-CE64-45B3-BE6B-26544891C02C}" srcOrd="2" destOrd="0" presId="urn:microsoft.com/office/officeart/2005/8/layout/cycle2"/>
    <dgm:cxn modelId="{7BBB95BB-6307-4790-8D40-B2BDB94417AA}" type="presParOf" srcId="{FBDA451A-27CF-4528-802A-9F1CFB8745CC}" destId="{7C276BF1-A580-4A6A-B27E-F5C7585D0DF7}" srcOrd="3" destOrd="0" presId="urn:microsoft.com/office/officeart/2005/8/layout/cycle2"/>
    <dgm:cxn modelId="{75F6224A-9A8D-4B2B-B010-6C519ECF2ABC}" type="presParOf" srcId="{7C276BF1-A580-4A6A-B27E-F5C7585D0DF7}" destId="{6685ACCA-0F7C-4F58-8F59-5786ED9B33EE}" srcOrd="0" destOrd="0" presId="urn:microsoft.com/office/officeart/2005/8/layout/cycle2"/>
    <dgm:cxn modelId="{DAF41384-1EB0-4E1C-A3AB-37E616B1B3B9}" type="presParOf" srcId="{FBDA451A-27CF-4528-802A-9F1CFB8745CC}" destId="{6685A50E-7217-4E29-82B1-8C87BEA41474}" srcOrd="4" destOrd="0" presId="urn:microsoft.com/office/officeart/2005/8/layout/cycle2"/>
    <dgm:cxn modelId="{7B430CB6-63B8-48A9-9F8C-A710205C1726}" type="presParOf" srcId="{FBDA451A-27CF-4528-802A-9F1CFB8745CC}" destId="{1615C167-BDEB-462C-9FC7-962ACB42C431}" srcOrd="5" destOrd="0" presId="urn:microsoft.com/office/officeart/2005/8/layout/cycle2"/>
    <dgm:cxn modelId="{F1798ECC-C6C8-44D5-B4DA-AF25C8C47B20}" type="presParOf" srcId="{1615C167-BDEB-462C-9FC7-962ACB42C431}" destId="{F71DF51D-842E-4CF6-95C3-108B9C3C0F17}" srcOrd="0" destOrd="0" presId="urn:microsoft.com/office/officeart/2005/8/layout/cycle2"/>
    <dgm:cxn modelId="{B81AEF78-502B-4793-9478-D08B920B539F}" type="presParOf" srcId="{FBDA451A-27CF-4528-802A-9F1CFB8745CC}" destId="{50370A98-7FA1-4DC2-84C6-6B9C22092007}" srcOrd="6" destOrd="0" presId="urn:microsoft.com/office/officeart/2005/8/layout/cycle2"/>
    <dgm:cxn modelId="{DFE8867A-F1D6-485F-89CE-8A441A38DB57}" type="presParOf" srcId="{FBDA451A-27CF-4528-802A-9F1CFB8745CC}" destId="{3A0D6CCA-CA49-45B7-9838-B72DD50D1A50}" srcOrd="7" destOrd="0" presId="urn:microsoft.com/office/officeart/2005/8/layout/cycle2"/>
    <dgm:cxn modelId="{0018BA87-D06F-4953-B2FB-D3B8A0C27467}" type="presParOf" srcId="{3A0D6CCA-CA49-45B7-9838-B72DD50D1A50}" destId="{824375A6-05CE-4C5F-B797-AC22AAE170E4}" srcOrd="0" destOrd="0" presId="urn:microsoft.com/office/officeart/2005/8/layout/cycle2"/>
    <dgm:cxn modelId="{559F3D9E-9AAC-41DC-9804-189EE6F55C9D}" type="presParOf" srcId="{FBDA451A-27CF-4528-802A-9F1CFB8745CC}" destId="{DC903045-21CB-4605-A7E0-11FC8DF80A56}" srcOrd="8" destOrd="0" presId="urn:microsoft.com/office/officeart/2005/8/layout/cycle2"/>
    <dgm:cxn modelId="{B0394590-D107-4F75-A18D-2BA069C89466}" type="presParOf" srcId="{FBDA451A-27CF-4528-802A-9F1CFB8745CC}" destId="{22A37CE4-5EEA-40AF-93FC-63A7E9EA5006}" srcOrd="9" destOrd="0" presId="urn:microsoft.com/office/officeart/2005/8/layout/cycle2"/>
    <dgm:cxn modelId="{CD3A37E4-97B7-4D73-954F-D2042C21084C}" type="presParOf" srcId="{22A37CE4-5EEA-40AF-93FC-63A7E9EA5006}" destId="{C7F6FF88-86EE-4ACD-B233-3B5635AB0D4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E4465C-FB5D-49CC-A5CD-AC31C61C5FC8}">
      <dsp:nvSpPr>
        <dsp:cNvPr id="0" name=""/>
        <dsp:cNvSpPr/>
      </dsp:nvSpPr>
      <dsp:spPr>
        <a:xfrm>
          <a:off x="0" y="2051"/>
          <a:ext cx="8505645" cy="104832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Presentation Summary</a:t>
          </a:r>
          <a:endParaRPr lang="en-US" sz="36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1175" y="53226"/>
        <a:ext cx="8403295" cy="9459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F63761-8AC5-4029-B73C-725B03221DC9}">
      <dsp:nvSpPr>
        <dsp:cNvPr id="0" name=""/>
        <dsp:cNvSpPr/>
      </dsp:nvSpPr>
      <dsp:spPr>
        <a:xfrm>
          <a:off x="0" y="1738"/>
          <a:ext cx="8534400" cy="1038038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2600" b="1" kern="1200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Why Informal Apprenticeship important</a:t>
          </a:r>
        </a:p>
      </dsp:txBody>
      <dsp:txXfrm>
        <a:off x="50673" y="52411"/>
        <a:ext cx="8433054" cy="936692"/>
      </dsp:txXfrm>
    </dsp:sp>
    <dsp:sp modelId="{800F7150-7D32-4F9C-9F77-A2884E405025}">
      <dsp:nvSpPr>
        <dsp:cNvPr id="0" name=""/>
        <dsp:cNvSpPr/>
      </dsp:nvSpPr>
      <dsp:spPr>
        <a:xfrm>
          <a:off x="0" y="1051588"/>
          <a:ext cx="8534400" cy="130783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ja-JP" sz="2600" b="1" kern="1200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What are limitations of Informal Apprenticeship</a:t>
          </a:r>
        </a:p>
      </dsp:txBody>
      <dsp:txXfrm>
        <a:off x="63843" y="1115431"/>
        <a:ext cx="8406714" cy="1180144"/>
      </dsp:txXfrm>
    </dsp:sp>
    <dsp:sp modelId="{B46179A7-BDC8-493A-8C89-F76309844EFA}">
      <dsp:nvSpPr>
        <dsp:cNvPr id="0" name=""/>
        <dsp:cNvSpPr/>
      </dsp:nvSpPr>
      <dsp:spPr>
        <a:xfrm>
          <a:off x="0" y="2371232"/>
          <a:ext cx="8534400" cy="130783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ja-JP" sz="2600" b="1" kern="1200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Which initiatives were taken for upgrading IA</a:t>
          </a:r>
        </a:p>
      </dsp:txBody>
      <dsp:txXfrm>
        <a:off x="63843" y="2435075"/>
        <a:ext cx="8406714" cy="1180144"/>
      </dsp:txXfrm>
    </dsp:sp>
    <dsp:sp modelId="{745E8792-EE77-4AC2-B808-96133CF527D2}">
      <dsp:nvSpPr>
        <dsp:cNvPr id="0" name=""/>
        <dsp:cNvSpPr/>
      </dsp:nvSpPr>
      <dsp:spPr>
        <a:xfrm>
          <a:off x="0" y="3690875"/>
          <a:ext cx="8534400" cy="130783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altLang="ja-JP" sz="2600" b="1" kern="1200" noProof="0" dirty="0" smtClean="0">
            <a:solidFill>
              <a:srgbClr val="0000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ja-JP" sz="2600" b="1" kern="1200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What are the outcomes and lessons learnt</a:t>
          </a:r>
        </a:p>
        <a:p>
          <a:pPr lvl="0" algn="l" rtl="0">
            <a:spcBef>
              <a:spcPct val="0"/>
            </a:spcBef>
          </a:pPr>
          <a:endParaRPr lang="en-US" altLang="ja-JP" sz="2600" b="1" kern="1200" noProof="0" dirty="0" smtClean="0">
            <a:solidFill>
              <a:srgbClr val="0000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843" y="3754718"/>
        <a:ext cx="8406714" cy="11801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BC3F09-2FCE-464C-8186-FA6ACE5CF31B}">
      <dsp:nvSpPr>
        <dsp:cNvPr id="0" name=""/>
        <dsp:cNvSpPr/>
      </dsp:nvSpPr>
      <dsp:spPr>
        <a:xfrm>
          <a:off x="3495405" y="4992"/>
          <a:ext cx="1794197" cy="1794197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Quality of training</a:t>
          </a:r>
          <a:endParaRPr lang="en-GB" sz="2400" b="1" kern="1200" dirty="0"/>
        </a:p>
      </dsp:txBody>
      <dsp:txXfrm>
        <a:off x="3758159" y="267746"/>
        <a:ext cx="1268689" cy="1268689"/>
      </dsp:txXfrm>
    </dsp:sp>
    <dsp:sp modelId="{FFAFB5DB-A333-4C22-9BB2-480C9432B699}">
      <dsp:nvSpPr>
        <dsp:cNvPr id="0" name=""/>
        <dsp:cNvSpPr/>
      </dsp:nvSpPr>
      <dsp:spPr>
        <a:xfrm rot="602295">
          <a:off x="5536351" y="859279"/>
          <a:ext cx="649441" cy="605541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/>
        </a:p>
      </dsp:txBody>
      <dsp:txXfrm>
        <a:off x="5537741" y="964555"/>
        <a:ext cx="467779" cy="363325"/>
      </dsp:txXfrm>
    </dsp:sp>
    <dsp:sp modelId="{FAF840E7-CE64-45B3-BE6B-26544891C02C}">
      <dsp:nvSpPr>
        <dsp:cNvPr id="0" name=""/>
        <dsp:cNvSpPr/>
      </dsp:nvSpPr>
      <dsp:spPr>
        <a:xfrm>
          <a:off x="6456415" y="567742"/>
          <a:ext cx="2230384" cy="1794197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Link with formal system</a:t>
          </a:r>
          <a:endParaRPr lang="en-GB" sz="2400" b="1" kern="1200" dirty="0"/>
        </a:p>
      </dsp:txBody>
      <dsp:txXfrm>
        <a:off x="6783047" y="830496"/>
        <a:ext cx="1577120" cy="1268689"/>
      </dsp:txXfrm>
    </dsp:sp>
    <dsp:sp modelId="{7C276BF1-A580-4A6A-B27E-F5C7585D0DF7}">
      <dsp:nvSpPr>
        <dsp:cNvPr id="0" name=""/>
        <dsp:cNvSpPr/>
      </dsp:nvSpPr>
      <dsp:spPr>
        <a:xfrm rot="7032431">
          <a:off x="6096472" y="2920623"/>
          <a:ext cx="1142164" cy="605541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/>
        </a:p>
      </dsp:txBody>
      <dsp:txXfrm rot="10800000">
        <a:off x="6228832" y="2960950"/>
        <a:ext cx="960502" cy="363325"/>
      </dsp:txXfrm>
    </dsp:sp>
    <dsp:sp modelId="{6685A50E-7217-4E29-82B1-8C87BEA41474}">
      <dsp:nvSpPr>
        <dsp:cNvPr id="0" name=""/>
        <dsp:cNvSpPr/>
      </dsp:nvSpPr>
      <dsp:spPr>
        <a:xfrm>
          <a:off x="4724408" y="4130190"/>
          <a:ext cx="2031569" cy="1794197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Working conditions</a:t>
          </a:r>
          <a:endParaRPr lang="en-GB" sz="2400" b="1" kern="1200" dirty="0"/>
        </a:p>
      </dsp:txBody>
      <dsp:txXfrm>
        <a:off x="5021924" y="4392944"/>
        <a:ext cx="1436537" cy="1268689"/>
      </dsp:txXfrm>
    </dsp:sp>
    <dsp:sp modelId="{1615C167-BDEB-462C-9FC7-962ACB42C431}">
      <dsp:nvSpPr>
        <dsp:cNvPr id="0" name=""/>
        <dsp:cNvSpPr/>
      </dsp:nvSpPr>
      <dsp:spPr>
        <a:xfrm rot="10799987">
          <a:off x="4128358" y="4724524"/>
          <a:ext cx="421208" cy="605541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/>
        </a:p>
      </dsp:txBody>
      <dsp:txXfrm rot="10800000">
        <a:off x="4254720" y="4845632"/>
        <a:ext cx="294846" cy="363325"/>
      </dsp:txXfrm>
    </dsp:sp>
    <dsp:sp modelId="{50370A98-7FA1-4DC2-84C6-6B9C22092007}">
      <dsp:nvSpPr>
        <dsp:cNvPr id="0" name=""/>
        <dsp:cNvSpPr/>
      </dsp:nvSpPr>
      <dsp:spPr>
        <a:xfrm>
          <a:off x="2135477" y="4130201"/>
          <a:ext cx="1794197" cy="1794197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Equity&amp; Gender equality</a:t>
          </a:r>
          <a:endParaRPr lang="en-GB" sz="2400" b="1" kern="1200" dirty="0"/>
        </a:p>
      </dsp:txBody>
      <dsp:txXfrm>
        <a:off x="2398231" y="4392955"/>
        <a:ext cx="1268689" cy="1268689"/>
      </dsp:txXfrm>
    </dsp:sp>
    <dsp:sp modelId="{3A0D6CCA-CA49-45B7-9838-B72DD50D1A50}">
      <dsp:nvSpPr>
        <dsp:cNvPr id="0" name=""/>
        <dsp:cNvSpPr/>
      </dsp:nvSpPr>
      <dsp:spPr>
        <a:xfrm rot="14501213">
          <a:off x="1594183" y="3061088"/>
          <a:ext cx="1084460" cy="605541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/>
        </a:p>
      </dsp:txBody>
      <dsp:txXfrm rot="10800000">
        <a:off x="1728094" y="3262161"/>
        <a:ext cx="902798" cy="363325"/>
      </dsp:txXfrm>
    </dsp:sp>
    <dsp:sp modelId="{DC903045-21CB-4605-A7E0-11FC8DF80A56}">
      <dsp:nvSpPr>
        <dsp:cNvPr id="0" name=""/>
        <dsp:cNvSpPr/>
      </dsp:nvSpPr>
      <dsp:spPr>
        <a:xfrm>
          <a:off x="1" y="708000"/>
          <a:ext cx="2377796" cy="1794197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Exploitation of apprentices</a:t>
          </a:r>
          <a:endParaRPr lang="en-GB" sz="2400" b="1" kern="1200" dirty="0"/>
        </a:p>
      </dsp:txBody>
      <dsp:txXfrm>
        <a:off x="348221" y="970754"/>
        <a:ext cx="1681356" cy="1268689"/>
      </dsp:txXfrm>
    </dsp:sp>
    <dsp:sp modelId="{22A37CE4-5EEA-40AF-93FC-63A7E9EA5006}">
      <dsp:nvSpPr>
        <dsp:cNvPr id="0" name=""/>
        <dsp:cNvSpPr/>
      </dsp:nvSpPr>
      <dsp:spPr>
        <a:xfrm rot="20857382">
          <a:off x="2583889" y="925612"/>
          <a:ext cx="643403" cy="605541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/>
        </a:p>
      </dsp:txBody>
      <dsp:txXfrm>
        <a:off x="2586000" y="1066189"/>
        <a:ext cx="461741" cy="3633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0.92119</cdr:y>
    </cdr:from>
    <cdr:to>
      <cdr:x>1</cdr:x>
      <cdr:y>1</cdr:y>
    </cdr:to>
    <cdr:sp macro="" textlink="">
      <cdr:nvSpPr>
        <cdr:cNvPr id="2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-533400" y="2877979"/>
          <a:ext cx="8153400" cy="2462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b="1" dirty="0" smtClean="0">
              <a:solidFill>
                <a:srgbClr val="0000CC"/>
              </a:solidFill>
            </a:rPr>
            <a:t>Source: Study of IA in Malawi, ILO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42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42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CC533-0A13-4B99-8B27-1C6296F45A33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8406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378406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96882-95D8-40DD-B6B0-17F27D835B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60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18CFD-403D-4AFC-A62D-63A17ED663E9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8823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378823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AA793-AB7B-4EB6-AB52-30AFF10DB8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08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CA58B9-8B2A-4D15-A0D7-4B9A321854E9}" type="slidenum">
              <a:rPr lang="en-GB"/>
              <a:pPr>
                <a:defRPr/>
              </a:pPr>
              <a:t>1</a:t>
            </a:fld>
            <a:endParaRPr lang="en-GB" dirty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866FCB-24D6-49B3-9D31-85D97C810409}" type="slidenum">
              <a:rPr lang="en-US" smtClean="0"/>
              <a:pPr>
                <a:defRPr/>
              </a:pPr>
              <a:t>2</a:t>
            </a:fld>
            <a:endParaRPr lang="en-US" dirty="0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8" y="4690945"/>
            <a:ext cx="4984962" cy="4443076"/>
          </a:xfrm>
          <a:noFill/>
          <a:ln/>
        </p:spPr>
        <p:txBody>
          <a:bodyPr/>
          <a:lstStyle/>
          <a:p>
            <a:pPr eaLnBrk="1" hangingPunct="1"/>
            <a:endParaRPr lang="en-IN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41474A-7834-4647-8E44-CB67E6F2225B}" type="slidenum">
              <a:rPr lang="en-US"/>
              <a:pPr/>
              <a:t>5</a:t>
            </a:fld>
            <a:endParaRPr lang="en-GB"/>
          </a:p>
        </p:txBody>
      </p:sp>
      <p:sp>
        <p:nvSpPr>
          <p:cNvPr id="30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6D8E70-487A-489B-BFF1-705DBEFB318F}" type="slidenum">
              <a:rPr lang="en-GB" smtClean="0">
                <a:latin typeface="Times New Roman" pitchFamily="18" charset="0"/>
              </a:rPr>
              <a:pPr>
                <a:defRPr/>
              </a:pPr>
              <a:t>6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6D8E70-487A-489B-BFF1-705DBEFB318F}" type="slidenum">
              <a:rPr lang="en-GB" smtClean="0">
                <a:latin typeface="Times New Roman" pitchFamily="18" charset="0"/>
              </a:rPr>
              <a:pPr>
                <a:defRPr/>
              </a:pPr>
              <a:t>7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6D8E70-487A-489B-BFF1-705DBEFB318F}" type="slidenum">
              <a:rPr lang="en-GB" smtClean="0">
                <a:latin typeface="Times New Roman" pitchFamily="18" charset="0"/>
              </a:rPr>
              <a:pPr>
                <a:defRPr/>
              </a:pPr>
              <a:t>8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6D8E70-487A-489B-BFF1-705DBEFB318F}" type="slidenum">
              <a:rPr lang="en-GB" smtClean="0">
                <a:latin typeface="Times New Roman" pitchFamily="18" charset="0"/>
              </a:rPr>
              <a:pPr>
                <a:defRPr/>
              </a:pPr>
              <a:t>9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6D8E70-487A-489B-BFF1-705DBEFB318F}" type="slidenum">
              <a:rPr lang="en-GB" smtClean="0">
                <a:latin typeface="Times New Roman" pitchFamily="18" charset="0"/>
              </a:rPr>
              <a:pPr>
                <a:defRPr/>
              </a:pPr>
              <a:t>10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07D1-C0E2-4A87-B6C1-443462604F1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AC07-E740-41A9-9CAF-12D525F3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07D1-C0E2-4A87-B6C1-443462604F1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AC07-E740-41A9-9CAF-12D525F3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07D1-C0E2-4A87-B6C1-443462604F1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AC07-E740-41A9-9CAF-12D525F3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07D1-C0E2-4A87-B6C1-443462604F1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AC07-E740-41A9-9CAF-12D525F3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07D1-C0E2-4A87-B6C1-443462604F1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AC07-E740-41A9-9CAF-12D525F3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07D1-C0E2-4A87-B6C1-443462604F1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AC07-E740-41A9-9CAF-12D525F3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07D1-C0E2-4A87-B6C1-443462604F1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AC07-E740-41A9-9CAF-12D525F3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07D1-C0E2-4A87-B6C1-443462604F1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AC07-E740-41A9-9CAF-12D525F3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07D1-C0E2-4A87-B6C1-443462604F1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AC07-E740-41A9-9CAF-12D525F3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07D1-C0E2-4A87-B6C1-443462604F1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AC07-E740-41A9-9CAF-12D525F3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07D1-C0E2-4A87-B6C1-443462604F1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AC07-E740-41A9-9CAF-12D525F3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4000">
              <a:srgbClr val="00B0F0">
                <a:alpha val="18000"/>
              </a:srgbClr>
            </a:gs>
            <a:gs pos="39999">
              <a:srgbClr val="85C2FF"/>
            </a:gs>
            <a:gs pos="100000">
              <a:schemeClr val="bg2">
                <a:lumMod val="60000"/>
                <a:lumOff val="40000"/>
              </a:schemeClr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807D1-C0E2-4A87-B6C1-443462604F1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AC07-E740-41A9-9CAF-12D525F3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11" name="Rectangle 7"/>
          <p:cNvSpPr>
            <a:spLocks noChangeArrowheads="1"/>
          </p:cNvSpPr>
          <p:nvPr/>
        </p:nvSpPr>
        <p:spPr bwMode="auto">
          <a:xfrm>
            <a:off x="228600" y="342901"/>
            <a:ext cx="8650288" cy="616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GB" sz="1400" b="0" dirty="0" smtClean="0">
                <a:latin typeface="Arial" charset="0"/>
                <a:cs typeface="Arial" charset="0"/>
              </a:rPr>
              <a:t> </a:t>
            </a:r>
            <a:r>
              <a:rPr lang="en-ZA" sz="2800" b="1" dirty="0" smtClean="0">
                <a:solidFill>
                  <a:srgbClr val="0124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Lessons learnt from Informal apprenticeship initiatives in southern and eastern Africa</a:t>
            </a:r>
            <a:endParaRPr lang="en-US" sz="2800" b="1" dirty="0" smtClean="0">
              <a:solidFill>
                <a:srgbClr val="0124D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85750" indent="1588" algn="ctr">
              <a:spcBef>
                <a:spcPct val="20000"/>
              </a:spcBef>
              <a:defRPr/>
            </a:pPr>
            <a:endParaRPr lang="en-US" sz="2800" b="1" dirty="0" smtClean="0">
              <a:solidFill>
                <a:srgbClr val="0124D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85750" indent="1588" algn="ctr">
              <a:spcBef>
                <a:spcPct val="20000"/>
              </a:spcBef>
              <a:defRPr/>
            </a:pPr>
            <a:endParaRPr lang="en-US" sz="1200" b="1" kern="0" dirty="0" smtClean="0">
              <a:solidFill>
                <a:srgbClr val="0124D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85750" indent="1588" algn="ctr">
              <a:spcBef>
                <a:spcPct val="20000"/>
              </a:spcBef>
              <a:defRPr/>
            </a:pPr>
            <a:r>
              <a:rPr lang="en-ZA" sz="2800" b="1" i="1" kern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International conference on: </a:t>
            </a:r>
          </a:p>
          <a:p>
            <a:pPr marL="285750" indent="1588" algn="ctr">
              <a:spcBef>
                <a:spcPct val="20000"/>
              </a:spcBef>
              <a:defRPr/>
            </a:pPr>
            <a:r>
              <a:rPr lang="en-ZA" sz="2800" b="1" kern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Apprenticeship in a Globalised </a:t>
            </a:r>
            <a:r>
              <a:rPr lang="en-ZA" sz="28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</a:t>
            </a:r>
            <a:r>
              <a:rPr lang="en-ZA" sz="2800" b="1" kern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orld </a:t>
            </a:r>
          </a:p>
          <a:p>
            <a:pPr marL="285750" indent="1588" algn="ctr">
              <a:spcBef>
                <a:spcPct val="20000"/>
              </a:spcBef>
              <a:defRPr/>
            </a:pPr>
            <a:r>
              <a:rPr lang="en-US" sz="2000" b="1" kern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Johannesburg, South Africa</a:t>
            </a:r>
          </a:p>
          <a:p>
            <a:pPr marL="285750" indent="1588" algn="ctr">
              <a:spcBef>
                <a:spcPct val="20000"/>
              </a:spcBef>
              <a:defRPr/>
            </a:pPr>
            <a:r>
              <a:rPr lang="en-US" sz="2000" b="1" kern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23- 24 April 2013</a:t>
            </a:r>
            <a:endParaRPr lang="en-US" sz="2000" b="1" kern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1033463" indent="1588">
              <a:spcBef>
                <a:spcPct val="20000"/>
              </a:spcBef>
              <a:defRPr/>
            </a:pPr>
            <a:endParaRPr lang="en-US" sz="2800" dirty="0" smtClean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marL="1033463" indent="1588">
              <a:spcBef>
                <a:spcPct val="20000"/>
              </a:spcBef>
              <a:defRPr/>
            </a:pPr>
            <a:endParaRPr lang="en-GB" sz="2800" dirty="0" smtClean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marL="1033463" indent="1588">
              <a:spcBef>
                <a:spcPct val="20000"/>
              </a:spcBef>
              <a:defRPr/>
            </a:pPr>
            <a:r>
              <a:rPr lang="en-GB" sz="28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Ashwani Aggarwal,</a:t>
            </a:r>
            <a:r>
              <a:rPr lang="en-GB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Ph.D.</a:t>
            </a:r>
            <a:endParaRPr lang="en-GB" i="1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marL="1033463" indent="1588">
              <a:defRPr/>
            </a:pPr>
            <a:r>
              <a:rPr lang="en-GB" sz="2000" b="1" i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Senior Specialist (Skills </a:t>
            </a:r>
            <a:r>
              <a:rPr lang="en-GB" sz="2000" b="1" i="1" dirty="0">
                <a:solidFill>
                  <a:srgbClr val="800000"/>
                </a:solidFill>
                <a:latin typeface="Arial" charset="0"/>
                <a:cs typeface="Arial" charset="0"/>
              </a:rPr>
              <a:t>and </a:t>
            </a:r>
            <a:r>
              <a:rPr lang="en-GB" sz="2000" b="1" i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Employment)</a:t>
            </a:r>
            <a:endParaRPr lang="en-GB" sz="2000" b="1" i="1" dirty="0">
              <a:solidFill>
                <a:srgbClr val="800000"/>
              </a:solidFill>
              <a:latin typeface="Arial" charset="0"/>
              <a:cs typeface="Arial" charset="0"/>
            </a:endParaRPr>
          </a:p>
          <a:p>
            <a:pPr marL="1033463" indent="1588">
              <a:defRPr/>
            </a:pPr>
            <a:r>
              <a:rPr lang="en-GB" sz="2000" b="1" i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for Southern  and Eastern Africa</a:t>
            </a:r>
            <a:r>
              <a:rPr lang="en-GB" sz="2000" b="1" i="1" dirty="0">
                <a:solidFill>
                  <a:srgbClr val="800000"/>
                </a:solidFill>
                <a:latin typeface="Arial" charset="0"/>
                <a:cs typeface="Arial" charset="0"/>
              </a:rPr>
              <a:t>, </a:t>
            </a:r>
            <a:endParaRPr lang="en-GB" sz="2000" b="1" i="1" dirty="0" smtClean="0">
              <a:solidFill>
                <a:srgbClr val="800000"/>
              </a:solidFill>
              <a:latin typeface="Arial" charset="0"/>
              <a:cs typeface="Arial" charset="0"/>
            </a:endParaRPr>
          </a:p>
          <a:p>
            <a:pPr marL="1033463" indent="1588">
              <a:defRPr/>
            </a:pPr>
            <a:r>
              <a:rPr lang="en-GB" sz="2000" b="1" i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International Labour Organisation (ILO)</a:t>
            </a:r>
          </a:p>
          <a:p>
            <a:pPr marL="1033463" indent="1588">
              <a:defRPr/>
            </a:pPr>
            <a:r>
              <a:rPr lang="en-GB" sz="2000" b="1" i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aggarwal@ilo.org</a:t>
            </a:r>
            <a:endParaRPr lang="en-US" sz="2000" b="1" i="1" dirty="0">
              <a:solidFill>
                <a:srgbClr val="80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Line 13"/>
          <p:cNvSpPr>
            <a:spLocks noChangeShapeType="1"/>
          </p:cNvSpPr>
          <p:nvPr/>
        </p:nvSpPr>
        <p:spPr bwMode="auto">
          <a:xfrm>
            <a:off x="1290234" y="4800600"/>
            <a:ext cx="5334000" cy="45719"/>
          </a:xfrm>
          <a:prstGeom prst="line">
            <a:avLst/>
          </a:prstGeom>
          <a:noFill/>
          <a:ln w="57150" cmpd="thinThick">
            <a:solidFill>
              <a:schemeClr val="tx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293299" y="207036"/>
          <a:ext cx="8505645" cy="1052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1705693"/>
              </p:ext>
            </p:extLst>
          </p:nvPr>
        </p:nvGraphicFramePr>
        <p:xfrm>
          <a:off x="381000" y="1552755"/>
          <a:ext cx="8534400" cy="5000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1" y="990601"/>
            <a:ext cx="3733800" cy="5638799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60000"/>
              </a:lnSpc>
              <a:spcBef>
                <a:spcPts val="600"/>
              </a:spcBef>
              <a:buNone/>
            </a:pPr>
            <a:r>
              <a:rPr lang="en-US" sz="3400" b="1" dirty="0" smtClean="0">
                <a:solidFill>
                  <a:srgbClr val="0000DE"/>
                </a:solidFill>
                <a:latin typeface="Arial" pitchFamily="34" charset="0"/>
                <a:cs typeface="Arial" pitchFamily="34" charset="0"/>
              </a:rPr>
              <a:t>Formal training is </a:t>
            </a:r>
            <a:r>
              <a:rPr lang="en-US" sz="3400" b="1" dirty="0">
                <a:solidFill>
                  <a:srgbClr val="0000DE"/>
                </a:solidFill>
                <a:latin typeface="Arial" pitchFamily="34" charset="0"/>
                <a:cs typeface="Arial" pitchFamily="34" charset="0"/>
              </a:rPr>
              <a:t>only the tip of </a:t>
            </a:r>
            <a:r>
              <a:rPr lang="en-US" sz="3400" b="1" dirty="0" smtClean="0">
                <a:solidFill>
                  <a:srgbClr val="0000DE"/>
                </a:solidFill>
                <a:latin typeface="Arial" pitchFamily="34" charset="0"/>
                <a:cs typeface="Arial" pitchFamily="34" charset="0"/>
              </a:rPr>
              <a:t>an </a:t>
            </a:r>
            <a:r>
              <a:rPr lang="en-US" sz="3400" b="1" dirty="0">
                <a:solidFill>
                  <a:srgbClr val="0000DE"/>
                </a:solidFill>
                <a:latin typeface="Arial" pitchFamily="34" charset="0"/>
                <a:cs typeface="Arial" pitchFamily="34" charset="0"/>
              </a:rPr>
              <a:t>ice-berg</a:t>
            </a:r>
            <a:r>
              <a:rPr lang="en-US" sz="3400" b="1" dirty="0" smtClean="0">
                <a:solidFill>
                  <a:srgbClr val="0000DE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60000"/>
              </a:lnSpc>
              <a:spcBef>
                <a:spcPts val="600"/>
              </a:spcBef>
              <a:buNone/>
            </a:pPr>
            <a:r>
              <a:rPr lang="en-US" sz="3400" b="1" dirty="0">
                <a:solidFill>
                  <a:srgbClr val="0000DE"/>
                </a:solidFill>
                <a:latin typeface="Arial" pitchFamily="34" charset="0"/>
                <a:cs typeface="Arial" pitchFamily="34" charset="0"/>
              </a:rPr>
              <a:t>In some countries, only 5% of youth acquire skills through formal </a:t>
            </a:r>
            <a:r>
              <a:rPr lang="en-US" sz="3400" b="1" dirty="0" smtClean="0">
                <a:solidFill>
                  <a:srgbClr val="0000DE"/>
                </a:solidFill>
                <a:latin typeface="Arial" pitchFamily="34" charset="0"/>
                <a:cs typeface="Arial" pitchFamily="34" charset="0"/>
              </a:rPr>
              <a:t>training.</a:t>
            </a:r>
            <a:endParaRPr lang="en-US" sz="3400" b="1" dirty="0">
              <a:solidFill>
                <a:srgbClr val="0000DE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60000"/>
              </a:lnSpc>
              <a:spcBef>
                <a:spcPts val="600"/>
              </a:spcBef>
              <a:buNone/>
            </a:pPr>
            <a:r>
              <a:rPr lang="en-US" sz="3400" b="1" dirty="0" smtClean="0">
                <a:solidFill>
                  <a:srgbClr val="0000DE"/>
                </a:solidFill>
                <a:latin typeface="Arial" pitchFamily="34" charset="0"/>
                <a:cs typeface="Arial" pitchFamily="34" charset="0"/>
              </a:rPr>
              <a:t>Understanding IA  </a:t>
            </a:r>
            <a:r>
              <a:rPr lang="en-US" sz="3400" b="1" dirty="0">
                <a:solidFill>
                  <a:srgbClr val="0000DE"/>
                </a:solidFill>
                <a:latin typeface="Arial" pitchFamily="34" charset="0"/>
                <a:cs typeface="Arial" pitchFamily="34" charset="0"/>
              </a:rPr>
              <a:t>helps </a:t>
            </a:r>
            <a:r>
              <a:rPr lang="en-US" sz="3400" b="1" dirty="0" smtClean="0">
                <a:solidFill>
                  <a:srgbClr val="0000DE"/>
                </a:solidFill>
                <a:latin typeface="Arial" pitchFamily="34" charset="0"/>
                <a:cs typeface="Arial" pitchFamily="34" charset="0"/>
              </a:rPr>
              <a:t>to explore the bigger learning system under </a:t>
            </a:r>
            <a:r>
              <a:rPr lang="en-US" sz="3400" b="1" dirty="0">
                <a:solidFill>
                  <a:srgbClr val="0000DE"/>
                </a:solidFill>
                <a:latin typeface="Arial" pitchFamily="34" charset="0"/>
                <a:cs typeface="Arial" pitchFamily="34" charset="0"/>
              </a:rPr>
              <a:t>the surface</a:t>
            </a:r>
            <a:r>
              <a:rPr lang="en-US" sz="3400" b="1" dirty="0" smtClean="0">
                <a:solidFill>
                  <a:srgbClr val="0000DE"/>
                </a:solidFill>
                <a:latin typeface="Arial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04386" y="228600"/>
            <a:ext cx="8389200" cy="6857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ja-JP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Importance of Informal Apprenticeship (IA)</a:t>
            </a:r>
          </a:p>
        </p:txBody>
      </p:sp>
      <p:sp>
        <p:nvSpPr>
          <p:cNvPr id="2" name="AutoShape 2" descr="data:image/jpeg;base64,/9j/4AAQSkZJRgABAQAAAQABAAD/2wCEAAkGBhQSEBUUEhQUFRQUFBUUFBAUFxUVFRUVFBUVFRQUFRQXHSYeFxwjGRQUHy8gIycpLCwsFR4xNTAqNSYrLCkBCQoKDgwOGg8PGiwkHhwsLCwsLCksKSwsKSwsKSkpLCksKSwsKSwsLCktKSksLCkpLCkpKSksKSwpLCwtKiwpKf/AABEIALcBEwMBIgACEQEDEQH/xAAcAAABBAMBAAAAAAAAAAAAAAAAAgMEBQEGCAf/xABIEAABAwEDBQoMBAUDBQEAAAABAAIDEQQSIQUxQVGRBhMUUmFxgZKx0QcVFiIyM1Ryc5OhszVTwfAjQrLh8SVigkNEY6LSJP/EABoBAAIDAQEAAAAAAAAAAAAAAAABAgMEBQb/xAAvEQACAgECAwYFBQEBAAAAAAAAAQIRAwQSITFRE0FCUoGRBRQVMsEiM3Gx8PFh/9oADAMBAAIRAxEAPwD3FV1s3Q2aJ9yWeJjxQlj3taaHNgSrFePeEizk5Qef9kf9K0abCss9rZn1GV4obkeleV9j9qg+YzvR5X2P2qD5jO9eICxc6soNzgc2odUcmhb3oILnJmFa+T7j13yvsftUHzGd6PK+x+1QfMZ3rxi05GLcxqq90BTXw+D8TD5+XQ938r7H7VB8xnejyvsftUHzGd68H3grPByn9Oh5g+fl0Pd/K+x+1QfMZ3o8r7H7VB8xnevDG2U8qebYwl9Oh5mH1CXQ9t8rrH7VB8xnes+Vtj9qg+YzvXijLB9E8zJtTyciPp8PMxfUJeU9l8rLH7TB8xves+Vdk9pg+Y3vXj3imlRo1pMlhcDjozJfIQ8wfPz8p7Ed1tj9pg+Y3vWPK6x+1QfMZ3rxl+Tj/fvSG5Ncn9Ph5g+oS8p7V5W2P2qD5jO9ZbuqshzWmD5je9eM+La0xTzbBdPNrS+Qh5g+fn5UexjdLZT/ANxD1296BulsvtEPXb3rymKzA6aHlUmDJF41x6FB6KC8TJrWzfhR6l47g/Oj6wSfHtn/ADouu3vWiMshu0x2KJJk91cKKC0kOpY9VPoekeO4Pzo+sEpmVoTmkYeZwWi2aF13MCU4wlucZ9FVB6WPUktTLobuMqRfmM6wWfGUX5jOsFqUJ5uxS4428ireBLvLVmbNi8ZRfmM2hHjGL8xm0Kl3oUqAmJWa+5RWJEnkaNh8YxfmM6wWDlSL8xnWC1N7wNICrLZlAayditjpkyqWpo3x2WYBnlj6wSDugs4/68XXb3ry205V5KjnKqbRlPm2laI6BPvM71zXJHtHlBZvz4uu3vU8Gq53lykcaHQdJXQlm9BvujsWbVaZYap8zTp87y3aqh1CELGawWj7qLI11qcSK+a3sW8LzTdtlJ7LY8ClLrOf0da16NN5OHQx6xpY+PUBkqMjE3ehHiloHmuI5QqIZYkTwy8/UF1dk+pyt8OhZy5NqM9RroqyfctpB6E4N0L9IGxHjolNLIhN42QG5JIwrhyoNhu6OnQrKHKDHVD3U1HFNvcw/wA7adJU9z7yG1dxD3g8nMlMg5ApAe0ZseYhKjtQB9FFsSSI29UOkKZDCxw9IA6ylm0RnjN6KhI4Ox2Zw5jh2qLZKug/HYTTAtd+/osbydLCR+8yQ2w0P8w5RinXXhpd9VEmDbBG4/zN5CE67IZztoRsKYNodrGxLZlR4z3Sk93cNOPeLdZLnpBM2iEUwFeZXOR2utLiCKMaMTnz5gP3oTuUMjSRisdC0ahQ7Myp7ZKW1viXdi5R3JcDWoIqmlDz6laWa61vp46AVXS2px0jbRRZJzpGxXuLkUqSiW3jahof1UoZRaR+le9aw+SunalwscT5p7e5DxIFmZe+NA05lNjtkUgziuq8qZtmAH8RzebSmZbPZx+6qDhFliySRbWgtH8xakMtmHrKjlVE61xt9Gv1P6pl2WQMKHYAp9kyHam2wZQkGYVGsKWbeXaBUaFooy+RmwQN0sg0g86g9O2TWorgbBlG3ONRdPQD2rX7QXaAfrRMvy+86B9e9RnZWdqCvhjcSic9wt7iM9e1RpWNOv8ARIltxOiijvnJVyRXQTWYUOOgroqzeg33R2Bc3SONDzFdI2b0G+6OwLl/EvD6/g6mg8XoOoQhck6YLzLdyytsd7rP6V6avON2jf8A9jvdZ/Stuh/c9DBr/wBr1Na3pG9KRdWLq7NnEGd6RvafurBYgZGMKN5Um4gRp2IjiBYMZGtS7iLqVjoi0KCFKurBjRYhqGUtT2+uPok9JSbim5OyNJM4BrTdJoX0o0azXTzKMnFK2WRUpOkWu5PJBcd+l9EEtY043icCTyDt5ljdHubIkabOxxDhixoJDboGNSdNfotuEYjYGjM0Bo5hh0pcTKADk08i471Ut+9ex2lpY9nsfuQsg5L3iEMOLvSef9xpUDkFKdCVlLKccTQZTda5wYXHM0uqG3tQJBFddErKWUGQML5CAymJJzYHbpWobt90Fknsj422gea5j3CJpkcQw4NqPNaa0znQq4Qllnbvi+ZbKUccdse4mZY3NNMgeHBsdCHtGfEebI0mtaHONS1K1We6TdN5oN0vpQXsSQDUg4CuuhGZOWzdDZpYYmC0PbdMcgEgqS30ZGuc04GgJz1IqBXBR5t09max7Iy4xmS+I3Q/w2vLfOkYQQ9prozYcpr1MW+Kp8Tm5ccZttKhkkp9lqNKVNNVUzZSSCHi69tLzdGIq1w5CKFPGJbODOe04umG+/5qsG0ADNXUNHSsGFIMaKQrI8szj3DBRy1TTGkmFSCyJcWDGpe9LBjRYWRLiS5ilOYmyEwsjOjTZjUpwSCEErIr48DzFdG2b0G+6Oxc8PbgeYroezeg33R2LlfEvD6/g6nw93u9PyOoQhck6gLxDwo5bniylI2N4DQyI0utOduOJC9vXgfhbd/qsnw4v6Ft0X7noVZYqUaZQeU1q/Mb1Gdyz5S2njjqs7lV3lm8u1tRk7KPRexaDdLauOOqzuR5S2njDqs7lWXkBye1C7KPRexaeU1p4w6rO5HlTaOMOozuVZeWap7EHZR6IsvKy0cYdRvcjystGsdRvcqyqUClsE8cPKixG6u0cYdRnch26u0cYdRncoF5NltUbBRhB+EurBuzma6p3t2q+wEbBT6rbMn+FCVzmiTeg3W0ZtWnBedNiql73RVywxn9wnFJ/odfweySbvWXfTZrOn60CYte71jhRsrWnWKVG1eX2fAZqE1G1ZdH9FWtHjRnebI202bpl3dLFKxokImLTVpeGVHNdH0K0+0Wir5C0BrXmu9tqG8lW11401hMvi5Fkx+bm5VfDHGKpFbTbtvn/upWY1zKSy2vax7QGUeBeq0E+aaijiKt5aUqpFzDm/f6pqZuH70KW02Kak+Qtm6WYUDTdaAAGhrKCmo0TzcvWgiocMf9rf8A5Va6PCqdsZwI1ZulRUa5jljhVpEzx7aNL29Vvck+P5+MOq3uUeQpolS2kVCPRexL8fT8ZvVag5dn4w6re5QiUXkbSXZx8q9iZ48n1jqt7keO59Y6re5Qw5BcjaHZR8qJnjmfW3qt7keN5tY2N7lDvrF5FD7GPRexLOVZdY2NWPGsusbGqJeWC5A+xh0RKflSShxGY6G6l09ZfQb7rewLlV7sDzHsXVVk9W33W9gXL+I+H1/BpwwUbpDqEIXKNALnbwyWimV5B/44f6F0SuZ/DhJTLMvwof6Fo08ts7Iy5GtttKW2dU7Z09FMumspUWzZksSKrFoTscysWQKLEPSg5RGzJYkVqmRok1WQUw16cD1NSItD7YycdCeZAnrE8XMeVDxXMrDC8rtxfCjAjpVAjTsbTWiktsmYooplmUebGY7OSCRo5uzSlsiKtbJY6A1zHP2j6hXEOQcEOlzML1TbairNYkshATJZnHQt28Si67mPf+iobbk/+JhyYITUuRGOaUeGQo2xeaej6n+30TUrMOgrYZMjuJo0cUf+pr0VKg5UyWY7oOe7UjpJ7KJmjFqU5GvRyG6RypAtF13IaDp1px8dCo87a4quV0dmKT9SU8polAfUDmSSVKwUTJKxVJvJBeouROh28sXkyZEkyKLmSofL0gyqNJMmHTqt5BqJNMybNoUN06jOtCqeUdFhLasDzHsXXFk9Wz3W9gXGUk2B5iuzbF6tnuN7Aufqp7qJwHkIQsRYC5i8Op/1qX4UP2wunVzD4d/xqX4UP2wrMf3CZoAcnGyJhZBWpSINEpsqdbMoQclB6sUyNFjHOpMcqq2PT8MqujMLLZr04HKFE9SA5aIyFRPstqLeWugqzjtNQCBRUsZVtCPNHMFpg3Rz9Tih9zXElWNpLq6hUracm2AOwLauoeYVFKnXnVRkuwgsoa1J6Ka1uFijuxOOajDjzDD6gIyS2o4sms2SlyX4KexWMuGFBiMBqxBT0+6WCM3S4kg0NwEgdObYq+2WsxWR5GDnUjadV6tTsqtQYlKO58S/R4FKO9npAtcEtSwh7tWIJA1A8+dRZYrpJDeXPUjbnxVJkZtLztTDQ6iqiOQ3iamuupRGO0rlhWWTrhRt1k3QiJ3nsDxnOcHAVwIB08isbVBFbGF7PSukUoRSvPyLR/GclT53OKDHnwW17n7aLhc0OccLzRnHNrzqM4+JcyTjKCUJLh/RpuUslujc4anU/VU9rZTnW826cSOkvMO+B1W0zEtGY7AtMtjKudgQAceTkVkuRr0WolOVS5IrLDJ5zm8zh2H9FJe5Q7N64+6e0KTIVRB/pOx3g5yae9DnKM96hKRKhTpE2+ZMSSph0qocx2OunTT5kw96QXqpzDmPOlTTnpF5JVTkNRFFy7WsXq2e43sC4nXbFi9Wz3G9gWbL3FiH0IQqRguYfDv+NS/Ch+2F08uYfDv+NS/Ch+2FZj5iZ56hCFoECUCkoTAcDk9E5RgU5G5SiyDRawPTzJMVAiepETsVrjIRZNdgrGz5QIOIa7RQ1GwhVLHqUwigxx0rVCRTlhGaqSNssu6yONmEbnPGF11GtH/IEl2wK3s26iKege8sJzRuq1oPvDA85WgCHHDHDoKkWYecraviznS0eFQqP9/2bHurtzHXI43BzWVLi3EFx5dNB2lUlnZVwHKsShOWM0cCmlQ0lDFUTZZnBlnwz8XkwB/fKtfiIxU61WjAf8vqq5qZj00Kg77zJzqwyWZA9tyox/s7oUKTRRXGRp3Rua+PEjQRhjoKB55VDiO221vjkkaw41DxXmxIrnFBm5Vqlvca1xxArsXpG6XJQmgE7RRzA0loGN3G8OjE9BWiyWI1zE45+RRhLfErxuOCds1qJnnk8n6pczlYZVsW9u041z6q51VSuVD/AEqjv4siyRU13jRkUaZ6y51Co0z1nlLgXCHvTLnIe9NErLJgkKLkglCwoE6MrCEJDBds2L1bPcb2BcTLtmxerZ7jewKjKND6EIVQwXMPh3/GpfhQ/bC6eXMPh3/GpfhQ/bCnj5iZ56hCFoECEIQAJTSkoCaAkxvUiKRQmlPMer4yIFpA9S434KtgepTH5lqhITNn3OxtdW8RUZm5qjE4nMAMa8iYhZnJ5aAcqrIX6QrmHFoIzGhJ5cx+q2Qdo5WaHZSc7+4S/MDzj97UuzYHoTr4sKDnRHCbtaKbRnWaMoP/AHMVNJWnMgNAKwyPHFKkNQBqqa8/+ECuv0oaCn5ODr3mmhUJrforfIjfOHOEivUSqDE23dnaIHmJl3zcHFwvEkjGgJwFDTWnLFuvgFnO+R/xQaNjaPNI0EE4NGutThpWqZStW+SyP4z3O6CSR9KKG56qkkdOOlg4RUlyH8rZSdNK6R2kmja1DW1waOQKmnkxUmaRV1oes85G6MUlSG5JFGkesvemXFZJSJGHFJqsrCpZMEIQkAIQhIAXbNi9Wz3G9gXEy7ZsXqme43sCpyDQ+hCFUMFzD4d/xqX4UP2wunlzD4d/xqX4UP2wp4+YmeeoQhaBAhCEACEIQBkFOMKaSmlTTE0TYpFIikxUBj0/E9aIyIlvHJgrPJVsIddpUPFKGuB4w5cKf4CoY5VNstquva7PRwNNYGcbFqhOmU5se+Dj1NxuUA11BPMSMFIa0kAYUGNAKZ9exSN4ZM1ronBwOnUMKA6nDSCsQWWT0bppmzU5cVvUk+J4uW6LpriRJrPUVHSFGbD5y2bJ2T7podIxOOBNRSvSn2ZJaKkjPUUPaFXKcbNOKeRRpf8ADV7BBfeGjO4gDaplusjrM17h6QBcNQoSK06DsT+SrG5s4c5ppG6pOsVwxT27i1sZZ3uN4STeYxtdFQXnkAGH/JQnPazRCLzTSj1V/wAHnb3Jh8uCTJKor5VnlM9OkZmlUGZ6ckkUV7lmlIkNuKQSsuKSszZJIEIQojBCEJACEIQALtmxeqZ7jewLiZds2L1TPcb2BU5BofQhCqGC5h8O/wCNS/Ch+2F08uYfDv8AjUvwofthTx8xM89QhC0CBCEIAEIQgAWQsITQCwU6x6YqlBysUiLRNZKn2TKva9OskVykRNk3P5b3l5Did7fQPpozgOHNXNpHQt9yTaXPNI5h5wr6QIdzCvYvI2vTjJKd+laIZnFUc7U6COee+6f/AJ3nudns07HYOwz3HVdn1VxUqa+93nADDDPsx0rxOHdPammrbRMCaY74/QKDTqA2KTYN2tqim33fXPcW3XCQl4c3EgEE6Cain6lJ5bd0UL4c0qUjfrfuvs0Dy0uLyK1uNvXTXEHED6rRN0u6I2qdz8QwC7Gw/wArBzYVJqTz8ipJJq4lN31GU7Nun0sMPFcx18yjvkSXOTD3KqUjWKc9MuKCUklUuRJICsIQq2SBCEJACEIQAIQhAAu2bF6pnuN7AuJl2zYvVM9xvYFTkGh9CEKoYLmHw7/jUvwofthdPLmHw7fjUvwofthThzEzz1CEK+xAhCEWAIQhFgCEIRYAgFCE0wFApbXppZUlIVEpsiVviigrN5WKaI0Sw5ZvKKJFkyKW9CofL1gyKOXpN5Leh0OukTTisErCg5DSArCEKu0SBCEIsAQhCVgCEIRYAhCEWALtmxeqZ7jewLiZds2L1TPcb2BVZBofQhCqGCQ6BpxLQeUgLCEAY4Mzit2BHBmcVuwIQgA4Mzit2BHBmcVuwIQgA4Mzit2BHBmcVuwIQgA4Mzit2BHBmcVuwIQgA4Mzit2BHBmcVuwIQgA4Mzit2BHBmcVuwIQgA4Mzit2BHBmcVuwIQgA4Mzit2BHBmcVuwIQgA4Mzit2BHBmcVuwIQgA4Mzit2BHBmcVuwIQgA4Mzit2BHBmcVuwIQgA4Mzit2BHBmcVuwIQgA4Mzit2BHBmcVuwIQgA4Mzit2BHBmcVuwIQgA4Mzit2BHBmcVuwIQgA4Mzit2BOoQgAQhCAP/9k="/>
          <p:cNvSpPr>
            <a:spLocks noChangeAspect="1" noChangeArrowheads="1"/>
          </p:cNvSpPr>
          <p:nvPr/>
        </p:nvSpPr>
        <p:spPr bwMode="auto">
          <a:xfrm>
            <a:off x="155575" y="-8302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14400"/>
            <a:ext cx="5074585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4876800" y="2590800"/>
            <a:ext cx="3200400" cy="3581400"/>
          </a:xfrm>
          <a:prstGeom prst="ellipse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5715000" y="1676400"/>
            <a:ext cx="1295400" cy="914400"/>
          </a:xfrm>
          <a:prstGeom prst="ellipse">
            <a:avLst/>
          </a:prstGeom>
          <a:noFill/>
          <a:ln w="50800">
            <a:solidFill>
              <a:srgbClr val="66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5A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25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5A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7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5A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 bwMode="auto">
          <a:xfrm>
            <a:off x="381000" y="232757"/>
            <a:ext cx="8412586" cy="605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algn="ctr" eaLnBrk="0" hangingPunct="0">
              <a:defRPr/>
            </a:pP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Informal Apprenticeship (IA)</a:t>
            </a:r>
            <a:endParaRPr lang="en-US" sz="32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" name="Form 23"/>
          <p:cNvSpPr txBox="1">
            <a:spLocks noChangeArrowheads="1"/>
          </p:cNvSpPr>
          <p:nvPr/>
        </p:nvSpPr>
        <p:spPr bwMode="auto">
          <a:xfrm>
            <a:off x="381000" y="1122363"/>
            <a:ext cx="8382000" cy="549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81000" indent="-381000">
              <a:spcBef>
                <a:spcPct val="20000"/>
              </a:spcBef>
              <a:buSzPct val="125000"/>
            </a:pP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3400" y="1066800"/>
            <a:ext cx="8077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lvl="1" indent="-342900" algn="just">
              <a:lnSpc>
                <a:spcPct val="125000"/>
              </a:lnSpc>
              <a:spcAft>
                <a:spcPts val="2400"/>
              </a:spcAft>
              <a:buFontTx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IA is the system of skills transfer from a Master Crafts person  (MC) to a young apprentice who learns skills of the trade on the job by way of observation, imitation and repetition while working with the MC. </a:t>
            </a:r>
          </a:p>
          <a:p>
            <a:pPr marL="342900" lvl="1" indent="-342900" algn="just">
              <a:lnSpc>
                <a:spcPct val="125000"/>
              </a:lnSpc>
              <a:spcAft>
                <a:spcPts val="2400"/>
              </a:spcAft>
              <a:buFontTx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The training is based on an agreement (written or oral) between MC and apprentice in line with local norms and practices.</a:t>
            </a:r>
          </a:p>
          <a:p>
            <a:pPr marL="342900" lvl="1" indent="-342900" algn="just">
              <a:lnSpc>
                <a:spcPct val="125000"/>
              </a:lnSpc>
              <a:spcAft>
                <a:spcPts val="2400"/>
              </a:spcAft>
              <a:buFontTx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Training is not regulated by law.</a:t>
            </a:r>
          </a:p>
          <a:p>
            <a:pPr marL="342900" lvl="1" indent="-342900" algn="just">
              <a:lnSpc>
                <a:spcPct val="125000"/>
              </a:lnSpc>
              <a:spcAft>
                <a:spcPts val="2400"/>
              </a:spcAft>
              <a:buFontTx/>
              <a:buChar char="•"/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The characteristics of IA in SE Africa vary from those of western Africa.</a:t>
            </a:r>
          </a:p>
        </p:txBody>
      </p:sp>
    </p:spTree>
    <p:extLst>
      <p:ext uri="{BB962C8B-B14F-4D97-AF65-F5344CB8AC3E}">
        <p14:creationId xmlns:p14="http://schemas.microsoft.com/office/powerpoint/2010/main" val="201225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8392" y="1044349"/>
            <a:ext cx="3801421" cy="5211762"/>
          </a:xfrm>
        </p:spPr>
        <p:txBody>
          <a:bodyPr/>
          <a:lstStyle/>
          <a:p>
            <a:pPr marL="381000" indent="-381000" algn="l">
              <a:lnSpc>
                <a:spcPct val="80000"/>
              </a:lnSpc>
              <a:buClr>
                <a:srgbClr val="000099"/>
              </a:buClr>
              <a:buFont typeface="Wingdings" pitchFamily="2" charset="2"/>
              <a:buChar char="Ø"/>
            </a:pPr>
            <a:endParaRPr lang="en-US" sz="2400" dirty="0"/>
          </a:p>
          <a:p>
            <a:pPr marL="800100" lvl="1" indent="-342900" algn="l">
              <a:lnSpc>
                <a:spcPct val="80000"/>
              </a:lnSpc>
              <a:buClr>
                <a:srgbClr val="FFFF66"/>
              </a:buClr>
              <a:buFontTx/>
              <a:buChar char="–"/>
            </a:pPr>
            <a:endParaRPr lang="en-US" sz="2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680707" y="3062033"/>
            <a:ext cx="4463294" cy="96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3538" indent="-363538">
              <a:spcBef>
                <a:spcPct val="20000"/>
              </a:spcBef>
              <a:buClr>
                <a:srgbClr val="FFFF66"/>
              </a:buClr>
              <a:buFont typeface="Arial" pitchFamily="34" charset="0"/>
              <a:buChar char="•"/>
              <a:defRPr/>
            </a:pPr>
            <a:r>
              <a:rPr lang="en-ZA" sz="2000" b="1" kern="0" dirty="0" smtClean="0">
                <a:solidFill>
                  <a:srgbClr val="D71703"/>
                </a:solidFill>
              </a:rPr>
              <a:t>IA are more relevant </a:t>
            </a:r>
            <a:r>
              <a:rPr lang="en-ZA" sz="2000" b="1" kern="0" dirty="0">
                <a:solidFill>
                  <a:srgbClr val="D71703"/>
                </a:solidFill>
              </a:rPr>
              <a:t>to </a:t>
            </a:r>
            <a:r>
              <a:rPr lang="en-ZA" sz="2000" b="1" kern="0" dirty="0" smtClean="0">
                <a:solidFill>
                  <a:srgbClr val="D71703"/>
                </a:solidFill>
              </a:rPr>
              <a:t>labour market demands, particularly informal economy </a:t>
            </a:r>
            <a:r>
              <a:rPr lang="en-ZA" sz="2000" b="1" kern="0" dirty="0">
                <a:solidFill>
                  <a:srgbClr val="D71703"/>
                </a:solidFill>
              </a:rPr>
              <a:t>– covers technical </a:t>
            </a:r>
            <a:r>
              <a:rPr lang="en-ZA" sz="2000" b="1" kern="0" dirty="0" smtClean="0">
                <a:solidFill>
                  <a:srgbClr val="D71703"/>
                </a:solidFill>
              </a:rPr>
              <a:t>&amp; </a:t>
            </a:r>
            <a:r>
              <a:rPr lang="en-ZA" sz="2000" b="1" kern="0" dirty="0">
                <a:solidFill>
                  <a:srgbClr val="D71703"/>
                </a:solidFill>
              </a:rPr>
              <a:t>business </a:t>
            </a:r>
            <a:r>
              <a:rPr lang="en-ZA" sz="2000" b="1" kern="0" dirty="0" smtClean="0">
                <a:solidFill>
                  <a:srgbClr val="D71703"/>
                </a:solidFill>
              </a:rPr>
              <a:t>skills, establish business networks</a:t>
            </a:r>
            <a:endParaRPr lang="en-US" sz="2000" b="1" kern="0" dirty="0" smtClean="0">
              <a:solidFill>
                <a:srgbClr val="D71703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5415817"/>
            <a:ext cx="43283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spcBef>
                <a:spcPct val="20000"/>
              </a:spcBef>
              <a:buClr>
                <a:srgbClr val="FFFF66"/>
              </a:buClr>
              <a:buFont typeface="Arial" pitchFamily="34" charset="0"/>
              <a:buChar char="•"/>
            </a:pPr>
            <a:r>
              <a:rPr lang="en-ZA" sz="2000" b="1" kern="0" dirty="0" smtClean="0">
                <a:solidFill>
                  <a:srgbClr val="0000CC"/>
                </a:solidFill>
              </a:rPr>
              <a:t>Poor population, high cost of </a:t>
            </a:r>
            <a:r>
              <a:rPr lang="en-ZA" sz="2000" b="1" kern="0" dirty="0" err="1" smtClean="0">
                <a:solidFill>
                  <a:srgbClr val="0000CC"/>
                </a:solidFill>
              </a:rPr>
              <a:t>trg</a:t>
            </a:r>
            <a:r>
              <a:rPr lang="en-ZA" sz="2000" b="1" kern="0" dirty="0" smtClean="0">
                <a:solidFill>
                  <a:srgbClr val="0000CC"/>
                </a:solidFill>
              </a:rPr>
              <a:t>., governments too have insufficient resources </a:t>
            </a:r>
            <a:endParaRPr lang="en-US" sz="2000" b="1" kern="0" dirty="0" smtClean="0">
              <a:solidFill>
                <a:srgbClr val="0000C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893" y="3148706"/>
            <a:ext cx="43283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spcBef>
                <a:spcPct val="20000"/>
              </a:spcBef>
              <a:buClr>
                <a:srgbClr val="FFFF66"/>
              </a:buClr>
              <a:buFont typeface="Arial" pitchFamily="34" charset="0"/>
              <a:buChar char="•"/>
            </a:pPr>
            <a:r>
              <a:rPr lang="en-ZA" sz="2000" b="1" kern="0" dirty="0" smtClean="0">
                <a:solidFill>
                  <a:srgbClr val="0000CC"/>
                </a:solidFill>
              </a:rPr>
              <a:t>Formal </a:t>
            </a:r>
            <a:r>
              <a:rPr lang="en-ZA" sz="2000" b="1" kern="0" dirty="0" err="1">
                <a:solidFill>
                  <a:srgbClr val="0000CC"/>
                </a:solidFill>
              </a:rPr>
              <a:t>trg</a:t>
            </a:r>
            <a:r>
              <a:rPr lang="en-ZA" sz="2000" b="1" kern="0" dirty="0">
                <a:solidFill>
                  <a:srgbClr val="0000CC"/>
                </a:solidFill>
              </a:rPr>
              <a:t>. focuses on formal </a:t>
            </a:r>
            <a:r>
              <a:rPr lang="en-ZA" sz="2000" b="1" kern="0" dirty="0" smtClean="0">
                <a:solidFill>
                  <a:srgbClr val="0000CC"/>
                </a:solidFill>
              </a:rPr>
              <a:t>economy- still relevance of </a:t>
            </a:r>
            <a:r>
              <a:rPr lang="en-ZA" sz="2000" b="1" kern="0" dirty="0" err="1" smtClean="0">
                <a:solidFill>
                  <a:srgbClr val="0000CC"/>
                </a:solidFill>
              </a:rPr>
              <a:t>trg</a:t>
            </a:r>
            <a:r>
              <a:rPr lang="en-ZA" sz="2000" b="1" kern="0" dirty="0" smtClean="0">
                <a:solidFill>
                  <a:srgbClr val="0000CC"/>
                </a:solidFill>
              </a:rPr>
              <a:t> questionable</a:t>
            </a:r>
            <a:endParaRPr lang="en-US" sz="2000" b="1" kern="0" dirty="0" smtClean="0">
              <a:solidFill>
                <a:srgbClr val="0000C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2440820"/>
            <a:ext cx="43283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spcBef>
                <a:spcPct val="20000"/>
              </a:spcBef>
              <a:buClr>
                <a:srgbClr val="FFFF66"/>
              </a:buClr>
              <a:buFont typeface="Arial" pitchFamily="34" charset="0"/>
              <a:buChar char="•"/>
            </a:pPr>
            <a:r>
              <a:rPr lang="en-ZA" sz="2000" b="1" kern="0" dirty="0">
                <a:solidFill>
                  <a:srgbClr val="0000CC"/>
                </a:solidFill>
              </a:rPr>
              <a:t>Concentration of formal training centres in urban </a:t>
            </a:r>
            <a:r>
              <a:rPr lang="en-ZA" sz="2000" b="1" kern="0" dirty="0" smtClean="0">
                <a:solidFill>
                  <a:srgbClr val="0000CC"/>
                </a:solidFill>
              </a:rPr>
              <a:t>areas</a:t>
            </a:r>
            <a:endParaRPr lang="en-US" sz="2000" b="1" kern="0" dirty="0" smtClean="0">
              <a:solidFill>
                <a:srgbClr val="0000C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" y="1035009"/>
            <a:ext cx="432837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ctr"/>
            <a:r>
              <a:rPr lang="en-US" b="1" i="1" kern="0" dirty="0" smtClean="0">
                <a:latin typeface="+mn-lt"/>
              </a:rPr>
              <a:t>Situation in SE Africa</a:t>
            </a:r>
          </a:p>
          <a:p>
            <a:pPr marL="363538" indent="-363538">
              <a:spcBef>
                <a:spcPct val="20000"/>
              </a:spcBef>
              <a:buClr>
                <a:srgbClr val="FFFF66"/>
              </a:buClr>
              <a:buFont typeface="Arial" pitchFamily="34" charset="0"/>
              <a:buChar char="•"/>
            </a:pPr>
            <a:r>
              <a:rPr lang="en-ZA" sz="2000" b="1" kern="0" dirty="0" smtClean="0">
                <a:solidFill>
                  <a:srgbClr val="0000CC"/>
                </a:solidFill>
                <a:latin typeface="+mn-lt"/>
              </a:rPr>
              <a:t>Formal training systems have inadequate training capacity to meet social demand</a:t>
            </a:r>
            <a:endParaRPr lang="en-US" sz="2000" b="1" kern="0" dirty="0" smtClean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36446" y="4558934"/>
            <a:ext cx="43283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spcBef>
                <a:spcPct val="20000"/>
              </a:spcBef>
              <a:buClr>
                <a:srgbClr val="FFFF66"/>
              </a:buClr>
              <a:buFont typeface="Arial" pitchFamily="34" charset="0"/>
              <a:buChar char="•"/>
            </a:pPr>
            <a:r>
              <a:rPr lang="en-ZA" sz="2000" b="1" kern="0" dirty="0" smtClean="0">
                <a:solidFill>
                  <a:srgbClr val="0000CC"/>
                </a:solidFill>
              </a:rPr>
              <a:t>A large % of school drop-outs &amp; they are  not eligible for formal training  </a:t>
            </a:r>
            <a:endParaRPr lang="en-US" sz="2000" b="1" kern="0" dirty="0" smtClean="0">
              <a:solidFill>
                <a:srgbClr val="0000CC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680707" y="2431509"/>
            <a:ext cx="4463294" cy="12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3538" indent="-363538">
              <a:spcBef>
                <a:spcPct val="20000"/>
              </a:spcBef>
              <a:buClr>
                <a:srgbClr val="FFFF66"/>
              </a:buClr>
              <a:buFont typeface="Arial" pitchFamily="34" charset="0"/>
              <a:buChar char="•"/>
              <a:defRPr/>
            </a:pPr>
            <a:r>
              <a:rPr lang="en-ZA" sz="2000" b="1" kern="0" dirty="0" smtClean="0">
                <a:solidFill>
                  <a:srgbClr val="D71703"/>
                </a:solidFill>
              </a:rPr>
              <a:t>IA provides easy </a:t>
            </a:r>
            <a:r>
              <a:rPr lang="en-ZA" sz="2000" b="1" kern="0" dirty="0">
                <a:solidFill>
                  <a:srgbClr val="D71703"/>
                </a:solidFill>
              </a:rPr>
              <a:t>access to </a:t>
            </a:r>
            <a:r>
              <a:rPr lang="en-ZA" sz="2000" b="1" kern="0" dirty="0" smtClean="0">
                <a:solidFill>
                  <a:srgbClr val="D71703"/>
                </a:solidFill>
              </a:rPr>
              <a:t>youth for training in nearby workplaces</a:t>
            </a:r>
            <a:endParaRPr lang="en-US" sz="2000" b="1" kern="0" dirty="0" smtClean="0">
              <a:solidFill>
                <a:srgbClr val="D71703"/>
              </a:solidFill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680706" y="1035009"/>
            <a:ext cx="4463294" cy="125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3538" marR="0" lvl="0" indent="-363538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66"/>
              </a:buClr>
              <a:buSzTx/>
              <a:tabLst/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Advantages</a:t>
            </a:r>
            <a:r>
              <a:rPr kumimoji="0" lang="en-US" sz="2000" b="1" i="1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</a:t>
            </a: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IA 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3538" indent="-363538">
              <a:spcBef>
                <a:spcPct val="20000"/>
              </a:spcBef>
              <a:buClr>
                <a:srgbClr val="FFFF66"/>
              </a:buClr>
              <a:buFont typeface="Arial" pitchFamily="34" charset="0"/>
              <a:buChar char="•"/>
              <a:defRPr/>
            </a:pPr>
            <a:r>
              <a:rPr lang="en-ZA" sz="2000" b="1" kern="0" dirty="0" err="1" smtClean="0">
                <a:solidFill>
                  <a:srgbClr val="D71703"/>
                </a:solidFill>
                <a:latin typeface="+mn-lt"/>
              </a:rPr>
              <a:t>SMEs</a:t>
            </a:r>
            <a:r>
              <a:rPr lang="en-ZA" sz="2000" b="1" kern="0" dirty="0" smtClean="0">
                <a:solidFill>
                  <a:srgbClr val="D71703"/>
                </a:solidFill>
                <a:latin typeface="+mn-lt"/>
              </a:rPr>
              <a:t> in informal economy have vast potential to impart skills to a large number of youth </a:t>
            </a:r>
            <a:endParaRPr lang="en-US" sz="2000" b="1" kern="0" dirty="0" smtClean="0">
              <a:solidFill>
                <a:srgbClr val="D71703"/>
              </a:solidFill>
              <a:latin typeface="+mn-lt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680707" y="4725723"/>
            <a:ext cx="4463294" cy="515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3538" indent="-363538">
              <a:spcBef>
                <a:spcPct val="20000"/>
              </a:spcBef>
              <a:buClr>
                <a:srgbClr val="FFFF66"/>
              </a:buClr>
              <a:buFont typeface="Arial" pitchFamily="34" charset="0"/>
              <a:buChar char="•"/>
              <a:defRPr/>
            </a:pPr>
            <a:r>
              <a:rPr lang="en-ZA" sz="2000" b="1" kern="0" dirty="0" smtClean="0">
                <a:solidFill>
                  <a:srgbClr val="D71703"/>
                </a:solidFill>
              </a:rPr>
              <a:t>IA provides access to school drop outs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680707" y="5062452"/>
            <a:ext cx="4463294" cy="1313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3538" marR="0" lvl="0" indent="-363538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66"/>
              </a:buClr>
              <a:buSzTx/>
              <a:tabLst/>
              <a:defRPr/>
            </a:pPr>
            <a:endParaRPr lang="en-US" kern="0" dirty="0" smtClean="0">
              <a:solidFill>
                <a:schemeClr val="accent6"/>
              </a:solidFill>
              <a:latin typeface="+mn-lt"/>
            </a:endParaRPr>
          </a:p>
          <a:p>
            <a:pPr marL="363538" indent="-363538">
              <a:spcBef>
                <a:spcPct val="20000"/>
              </a:spcBef>
              <a:buClr>
                <a:srgbClr val="FFFF66"/>
              </a:buClr>
              <a:buFont typeface="Arial" pitchFamily="34" charset="0"/>
              <a:buChar char="•"/>
              <a:defRPr/>
            </a:pPr>
            <a:r>
              <a:rPr lang="en-ZA" sz="2000" b="1" kern="0" dirty="0" smtClean="0">
                <a:solidFill>
                  <a:srgbClr val="D71703"/>
                </a:solidFill>
              </a:rPr>
              <a:t>IA are cost effective- </a:t>
            </a:r>
            <a:r>
              <a:rPr lang="en-US" sz="2000" b="1" kern="0" dirty="0" smtClean="0">
                <a:solidFill>
                  <a:srgbClr val="D71703"/>
                </a:solidFill>
              </a:rPr>
              <a:t>affordable for the poor, </a:t>
            </a:r>
            <a:r>
              <a:rPr lang="en-ZA" sz="2000" b="1" kern="0" dirty="0" smtClean="0">
                <a:solidFill>
                  <a:srgbClr val="D71703"/>
                </a:solidFill>
              </a:rPr>
              <a:t>no or low cost for govt.</a:t>
            </a:r>
            <a:endParaRPr lang="en-US" sz="2000" b="1" kern="0" dirty="0">
              <a:solidFill>
                <a:srgbClr val="D71703"/>
              </a:solidFill>
            </a:endParaRPr>
          </a:p>
        </p:txBody>
      </p:sp>
      <p:sp>
        <p:nvSpPr>
          <p:cNvPr id="15" name="Title 4"/>
          <p:cNvSpPr txBox="1">
            <a:spLocks/>
          </p:cNvSpPr>
          <p:nvPr/>
        </p:nvSpPr>
        <p:spPr bwMode="auto">
          <a:xfrm>
            <a:off x="381000" y="232757"/>
            <a:ext cx="8412586" cy="605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algn="ctr" eaLnBrk="0" hangingPunct="0">
              <a:defRPr/>
            </a:pP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Why IA is important for SE Africa`</a:t>
            </a:r>
            <a:endParaRPr lang="en-US" sz="32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6" name="Action Button: Forward or Next 15">
            <a:hlinkClick r:id="rId3" action="ppaction://hlinksldjump" highlightClick="1"/>
          </p:cNvPr>
          <p:cNvSpPr/>
          <p:nvPr/>
        </p:nvSpPr>
        <p:spPr>
          <a:xfrm>
            <a:off x="8305800" y="6248400"/>
            <a:ext cx="533400" cy="381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6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eaf c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0" y="2766380"/>
            <a:ext cx="3716553" cy="409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loud Callout 2"/>
          <p:cNvSpPr/>
          <p:nvPr/>
        </p:nvSpPr>
        <p:spPr>
          <a:xfrm>
            <a:off x="2133600" y="0"/>
            <a:ext cx="6172200" cy="3581399"/>
          </a:xfrm>
          <a:prstGeom prst="cloudCallout">
            <a:avLst>
              <a:gd name="adj1" fmla="val -47130"/>
              <a:gd name="adj2" fmla="val 46718"/>
            </a:avLst>
          </a:prstGeom>
          <a:solidFill>
            <a:schemeClr val="accent1">
              <a:alpha val="1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IA so good!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there any challenges?</a:t>
            </a:r>
            <a:endParaRPr lang="en-GB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952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 bwMode="auto">
          <a:xfrm>
            <a:off x="457200" y="0"/>
            <a:ext cx="8305800" cy="6857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ZA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Shortcomings of IA system</a:t>
            </a:r>
            <a:endParaRPr lang="en-US" altLang="ja-JP" sz="3200" dirty="0" smtClean="0">
              <a:solidFill>
                <a:srgbClr val="A5002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01170697"/>
              </p:ext>
            </p:extLst>
          </p:nvPr>
        </p:nvGraphicFramePr>
        <p:xfrm>
          <a:off x="228600" y="685799"/>
          <a:ext cx="8686800" cy="5943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8817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914400"/>
            <a:ext cx="8686800" cy="6172201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GB" sz="2600" b="1" dirty="0" smtClean="0">
                <a:solidFill>
                  <a:srgbClr val="0000CC"/>
                </a:solidFill>
                <a:cs typeface="Arial" pitchFamily="34" charset="0"/>
              </a:rPr>
              <a:t>Quality of training varies due to:</a:t>
            </a:r>
          </a:p>
          <a:p>
            <a:pPr lvl="1">
              <a:spcBef>
                <a:spcPts val="1800"/>
              </a:spcBef>
            </a:pPr>
            <a:r>
              <a:rPr lang="en-GB" sz="2400" b="1" dirty="0">
                <a:solidFill>
                  <a:srgbClr val="0000CC"/>
                </a:solidFill>
                <a:cs typeface="Arial" pitchFamily="34" charset="0"/>
              </a:rPr>
              <a:t>Lack of uniform standards</a:t>
            </a:r>
          </a:p>
          <a:p>
            <a:pPr lvl="1">
              <a:spcBef>
                <a:spcPts val="1800"/>
              </a:spcBef>
            </a:pPr>
            <a:r>
              <a:rPr lang="en-US" sz="2400" b="1" dirty="0" smtClean="0">
                <a:solidFill>
                  <a:srgbClr val="0000CC"/>
                </a:solidFill>
                <a:cs typeface="Arial" pitchFamily="34" charset="0"/>
              </a:rPr>
              <a:t>Variations in technology and facilities of MCs</a:t>
            </a:r>
          </a:p>
          <a:p>
            <a:pPr lvl="1">
              <a:spcBef>
                <a:spcPts val="1800"/>
              </a:spcBef>
            </a:pPr>
            <a:r>
              <a:rPr lang="en-US" sz="2400" b="1" dirty="0" smtClean="0">
                <a:solidFill>
                  <a:srgbClr val="0000CC"/>
                </a:solidFill>
                <a:cs typeface="Arial" pitchFamily="34" charset="0"/>
              </a:rPr>
              <a:t>Variations in knowledge, skills &amp; productivity of MCs</a:t>
            </a:r>
          </a:p>
          <a:p>
            <a:pPr lvl="1">
              <a:spcBef>
                <a:spcPts val="1800"/>
              </a:spcBef>
            </a:pPr>
            <a:r>
              <a:rPr lang="en-GB" sz="2400" b="1" dirty="0">
                <a:solidFill>
                  <a:srgbClr val="0000CC"/>
                </a:solidFill>
                <a:cs typeface="Arial" pitchFamily="34" charset="0"/>
              </a:rPr>
              <a:t>Lack of </a:t>
            </a:r>
            <a:r>
              <a:rPr lang="en-GB" sz="2400" b="1" dirty="0" smtClean="0">
                <a:solidFill>
                  <a:srgbClr val="0000CC"/>
                </a:solidFill>
                <a:cs typeface="Arial" pitchFamily="34" charset="0"/>
              </a:rPr>
              <a:t>quality assurance mechanism</a:t>
            </a:r>
          </a:p>
          <a:p>
            <a:pPr lvl="1">
              <a:spcBef>
                <a:spcPts val="1800"/>
              </a:spcBef>
            </a:pPr>
            <a:r>
              <a:rPr lang="en-GB" sz="2400" b="1" dirty="0" smtClean="0">
                <a:solidFill>
                  <a:srgbClr val="0000CC"/>
                </a:solidFill>
                <a:cs typeface="Arial" pitchFamily="34" charset="0"/>
              </a:rPr>
              <a:t>Training </a:t>
            </a:r>
            <a:r>
              <a:rPr lang="en-GB" sz="2400" b="1" dirty="0">
                <a:solidFill>
                  <a:srgbClr val="0000CC"/>
                </a:solidFill>
                <a:cs typeface="Arial" pitchFamily="34" charset="0"/>
              </a:rPr>
              <a:t>is neither systematic nor </a:t>
            </a:r>
            <a:r>
              <a:rPr lang="en-GB" sz="2400" b="1" dirty="0" smtClean="0">
                <a:solidFill>
                  <a:srgbClr val="0000CC"/>
                </a:solidFill>
                <a:cs typeface="Arial" pitchFamily="34" charset="0"/>
              </a:rPr>
              <a:t>structured</a:t>
            </a:r>
          </a:p>
          <a:p>
            <a:pPr lvl="1">
              <a:spcBef>
                <a:spcPts val="1800"/>
              </a:spcBef>
            </a:pPr>
            <a:r>
              <a:rPr lang="en-GB" sz="2400" b="1" dirty="0" smtClean="0">
                <a:solidFill>
                  <a:srgbClr val="0000CC"/>
                </a:solidFill>
                <a:cs typeface="Arial" pitchFamily="34" charset="0"/>
              </a:rPr>
              <a:t>Underpinning </a:t>
            </a:r>
            <a:r>
              <a:rPr lang="en-GB" sz="2400" b="1" dirty="0">
                <a:solidFill>
                  <a:srgbClr val="0000CC"/>
                </a:solidFill>
                <a:cs typeface="Arial" pitchFamily="34" charset="0"/>
              </a:rPr>
              <a:t>knowledge is not provided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US" sz="2600" b="1" dirty="0">
                <a:solidFill>
                  <a:srgbClr val="0000CC"/>
                </a:solidFill>
                <a:cs typeface="Arial" pitchFamily="34" charset="0"/>
              </a:rPr>
              <a:t>Recognition of </a:t>
            </a:r>
            <a:r>
              <a:rPr lang="en-US" sz="2600" b="1" dirty="0" smtClean="0">
                <a:solidFill>
                  <a:srgbClr val="0000CC"/>
                </a:solidFill>
                <a:cs typeface="Arial" pitchFamily="34" charset="0"/>
              </a:rPr>
              <a:t>skills, mobility &amp; links with formal training system are limited </a:t>
            </a:r>
            <a:r>
              <a:rPr lang="en-US" sz="2600" b="1" dirty="0" smtClean="0">
                <a:solidFill>
                  <a:srgbClr val="C00000"/>
                </a:solidFill>
                <a:cs typeface="Arial" pitchFamily="34" charset="0"/>
              </a:rPr>
              <a:t>(only 3% of app. appeared in NTT in Malawi)</a:t>
            </a:r>
            <a:endParaRPr lang="en-US" sz="26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 bwMode="auto">
          <a:xfrm>
            <a:off x="457200" y="0"/>
            <a:ext cx="8305800" cy="6857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ZA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Shortcomings of IA system  </a:t>
            </a:r>
            <a:r>
              <a:rPr lang="en-ZA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ZA" sz="20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…contd.</a:t>
            </a:r>
            <a:endParaRPr lang="en-US" altLang="ja-JP" sz="2000" dirty="0" smtClean="0">
              <a:solidFill>
                <a:srgbClr val="A5002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184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7A3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7A3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7A3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7A3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7A3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7A3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7A3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838200"/>
            <a:ext cx="8686800" cy="6172201"/>
          </a:xfrm>
        </p:spPr>
        <p:txBody>
          <a:bodyPr>
            <a:normAutofit/>
          </a:bodyPr>
          <a:lstStyle/>
          <a:p>
            <a:pPr marL="514350" lvl="1" indent="-514350">
              <a:spcBef>
                <a:spcPts val="1800"/>
              </a:spcBef>
              <a:buFont typeface="Arial" pitchFamily="34" charset="0"/>
              <a:buAutoNum type="arabicPeriod" startAt="3"/>
            </a:pPr>
            <a:r>
              <a:rPr lang="en-GB" sz="2600" b="1" dirty="0" smtClean="0">
                <a:solidFill>
                  <a:srgbClr val="0000CC"/>
                </a:solidFill>
                <a:cs typeface="Arial" pitchFamily="34" charset="0"/>
              </a:rPr>
              <a:t>Poor working conditions, safety and health at work</a:t>
            </a:r>
            <a:endParaRPr lang="en-US" sz="2400" b="1" dirty="0" smtClean="0">
              <a:solidFill>
                <a:srgbClr val="C00000"/>
              </a:solidFill>
            </a:endParaRPr>
          </a:p>
          <a:p>
            <a:pPr marL="514350" lvl="1" indent="-514350">
              <a:spcBef>
                <a:spcPts val="1800"/>
              </a:spcBef>
              <a:buFont typeface="Arial" pitchFamily="34" charset="0"/>
              <a:buAutoNum type="arabicPeriod" startAt="3"/>
            </a:pPr>
            <a:r>
              <a:rPr lang="en-US" sz="2600" b="1" dirty="0" smtClean="0">
                <a:solidFill>
                  <a:srgbClr val="0000CC"/>
                </a:solidFill>
                <a:cs typeface="Arial" pitchFamily="34" charset="0"/>
              </a:rPr>
              <a:t>Limited social protection</a:t>
            </a:r>
          </a:p>
          <a:p>
            <a:pPr marL="514350" lvl="1" indent="-514350">
              <a:spcBef>
                <a:spcPts val="1800"/>
              </a:spcBef>
              <a:buFont typeface="Arial" pitchFamily="34" charset="0"/>
              <a:buAutoNum type="arabicPeriod" startAt="3"/>
            </a:pPr>
            <a:r>
              <a:rPr lang="en-GB" sz="2600" b="1" dirty="0" smtClean="0">
                <a:solidFill>
                  <a:srgbClr val="0000CC"/>
                </a:solidFill>
                <a:cs typeface="Arial" pitchFamily="34" charset="0"/>
              </a:rPr>
              <a:t>Exploitation </a:t>
            </a:r>
            <a:r>
              <a:rPr lang="en-GB" sz="2600" b="1" dirty="0">
                <a:solidFill>
                  <a:srgbClr val="0000CC"/>
                </a:solidFill>
                <a:cs typeface="Arial" pitchFamily="34" charset="0"/>
              </a:rPr>
              <a:t>of apprentices </a:t>
            </a:r>
            <a:r>
              <a:rPr lang="en-GB" sz="2600" b="1" dirty="0" smtClean="0">
                <a:solidFill>
                  <a:srgbClr val="0000CC"/>
                </a:solidFill>
                <a:cs typeface="Arial" pitchFamily="34" charset="0"/>
              </a:rPr>
              <a:t>takes place due to:</a:t>
            </a:r>
            <a:endParaRPr lang="en-GB" sz="2600" b="1" dirty="0">
              <a:solidFill>
                <a:srgbClr val="0000CC"/>
              </a:solidFill>
              <a:cs typeface="Arial" pitchFamily="34" charset="0"/>
            </a:endParaRPr>
          </a:p>
          <a:p>
            <a:pPr lvl="1">
              <a:spcBef>
                <a:spcPts val="1800"/>
              </a:spcBef>
            </a:pPr>
            <a:r>
              <a:rPr lang="en-US" sz="2600" b="1" dirty="0" smtClean="0">
                <a:solidFill>
                  <a:srgbClr val="0000CC"/>
                </a:solidFill>
                <a:cs typeface="Arial" pitchFamily="34" charset="0"/>
              </a:rPr>
              <a:t>Agreement between MC and apprentice is weak</a:t>
            </a:r>
            <a:endParaRPr lang="en-GB" sz="2600" b="1" dirty="0" smtClean="0">
              <a:solidFill>
                <a:srgbClr val="0000CC"/>
              </a:solidFill>
              <a:cs typeface="Arial" pitchFamily="34" charset="0"/>
            </a:endParaRPr>
          </a:p>
          <a:p>
            <a:pPr lvl="1">
              <a:spcBef>
                <a:spcPts val="1800"/>
              </a:spcBef>
            </a:pPr>
            <a:r>
              <a:rPr lang="en-GB" sz="2600" b="1" dirty="0" smtClean="0">
                <a:solidFill>
                  <a:srgbClr val="0000CC"/>
                </a:solidFill>
                <a:cs typeface="Arial" pitchFamily="34" charset="0"/>
              </a:rPr>
              <a:t>Training </a:t>
            </a:r>
            <a:r>
              <a:rPr lang="en-GB" sz="2600" b="1" dirty="0">
                <a:solidFill>
                  <a:srgbClr val="0000CC"/>
                </a:solidFill>
                <a:cs typeface="Arial" pitchFamily="34" charset="0"/>
              </a:rPr>
              <a:t>period is not fixed</a:t>
            </a:r>
          </a:p>
          <a:p>
            <a:pPr lvl="1">
              <a:spcBef>
                <a:spcPts val="1800"/>
              </a:spcBef>
            </a:pPr>
            <a:r>
              <a:rPr lang="en-GB" sz="2600" b="1" dirty="0" smtClean="0">
                <a:solidFill>
                  <a:srgbClr val="0000CC"/>
                </a:solidFill>
                <a:cs typeface="Arial" pitchFamily="34" charset="0"/>
              </a:rPr>
              <a:t>MC </a:t>
            </a:r>
            <a:r>
              <a:rPr lang="en-GB" sz="2600" b="1" dirty="0">
                <a:solidFill>
                  <a:srgbClr val="0000CC"/>
                </a:solidFill>
                <a:cs typeface="Arial" pitchFamily="34" charset="0"/>
              </a:rPr>
              <a:t>may </a:t>
            </a:r>
            <a:r>
              <a:rPr lang="en-GB" sz="2600" b="1" dirty="0" smtClean="0">
                <a:solidFill>
                  <a:srgbClr val="0000CC"/>
                </a:solidFill>
                <a:cs typeface="Arial" pitchFamily="34" charset="0"/>
              </a:rPr>
              <a:t>not impart </a:t>
            </a:r>
            <a:r>
              <a:rPr lang="en-GB" sz="2600" b="1" dirty="0">
                <a:solidFill>
                  <a:srgbClr val="0000CC"/>
                </a:solidFill>
                <a:cs typeface="Arial" pitchFamily="34" charset="0"/>
              </a:rPr>
              <a:t>full skills set</a:t>
            </a:r>
          </a:p>
          <a:p>
            <a:pPr lvl="1">
              <a:spcBef>
                <a:spcPts val="1800"/>
              </a:spcBef>
            </a:pPr>
            <a:r>
              <a:rPr lang="en-GB" sz="2600" b="1" dirty="0" smtClean="0">
                <a:solidFill>
                  <a:srgbClr val="0000CC"/>
                </a:solidFill>
                <a:cs typeface="Arial" pitchFamily="34" charset="0"/>
              </a:rPr>
              <a:t>MC may use </a:t>
            </a:r>
            <a:r>
              <a:rPr lang="en-GB" sz="2600" b="1" dirty="0">
                <a:solidFill>
                  <a:srgbClr val="0000CC"/>
                </a:solidFill>
                <a:cs typeface="Arial" pitchFamily="34" charset="0"/>
              </a:rPr>
              <a:t>apprentice as cheap labour </a:t>
            </a:r>
            <a:endParaRPr lang="en-GB" sz="2600" b="1" dirty="0" smtClean="0">
              <a:solidFill>
                <a:srgbClr val="0000CC"/>
              </a:solidFill>
              <a:cs typeface="Arial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2600" b="1" dirty="0" smtClean="0">
                <a:solidFill>
                  <a:srgbClr val="0000CC"/>
                </a:solidFill>
                <a:cs typeface="Arial" pitchFamily="34" charset="0"/>
              </a:rPr>
              <a:t>6. Associations don’t exist or play limited role in IA </a:t>
            </a:r>
            <a:r>
              <a:rPr lang="en-US" sz="2600" b="1" dirty="0" smtClean="0">
                <a:solidFill>
                  <a:srgbClr val="C00000"/>
                </a:solidFill>
                <a:cs typeface="Arial" pitchFamily="34" charset="0"/>
              </a:rPr>
              <a:t>(only 9% MCs belong to an association in Malawi)</a:t>
            </a:r>
            <a:endParaRPr lang="en-GB" sz="2600" b="1" dirty="0">
              <a:solidFill>
                <a:srgbClr val="0000CC"/>
              </a:solidFill>
              <a:cs typeface="Arial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en-GB" sz="2600" b="1" dirty="0">
              <a:solidFill>
                <a:srgbClr val="0000CC"/>
              </a:solidFill>
              <a:cs typeface="Arial" pitchFamily="34" charset="0"/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 bwMode="auto">
          <a:xfrm>
            <a:off x="457200" y="0"/>
            <a:ext cx="8305800" cy="6857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ZA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Shortcomings of IA system    ...</a:t>
            </a:r>
            <a:r>
              <a:rPr lang="en-ZA" sz="24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contd.</a:t>
            </a:r>
            <a:endParaRPr lang="en-US" altLang="ja-JP" sz="2400" dirty="0" smtClean="0">
              <a:solidFill>
                <a:srgbClr val="A5002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388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7A3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7A3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7A3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7A3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7A3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685799"/>
            <a:ext cx="8686800" cy="617220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GB" sz="2600" b="1" dirty="0">
                <a:solidFill>
                  <a:srgbClr val="0000CC"/>
                </a:solidFill>
                <a:cs typeface="Arial" pitchFamily="34" charset="0"/>
              </a:rPr>
              <a:t>7</a:t>
            </a:r>
            <a:r>
              <a:rPr lang="en-GB" sz="2600" b="1" dirty="0" smtClean="0">
                <a:solidFill>
                  <a:srgbClr val="0000CC"/>
                </a:solidFill>
                <a:cs typeface="Arial" pitchFamily="34" charset="0"/>
              </a:rPr>
              <a:t>. </a:t>
            </a:r>
            <a:r>
              <a:rPr lang="en-US" sz="2600" b="1" dirty="0" smtClean="0">
                <a:solidFill>
                  <a:srgbClr val="0000CC"/>
                </a:solidFill>
                <a:cs typeface="Arial" pitchFamily="34" charset="0"/>
              </a:rPr>
              <a:t>Occupational segregation and gender inequality is a challenge</a:t>
            </a:r>
          </a:p>
          <a:p>
            <a:pPr marL="0" indent="0">
              <a:spcBef>
                <a:spcPts val="1800"/>
              </a:spcBef>
              <a:buNone/>
            </a:pPr>
            <a:endParaRPr lang="en-US" sz="2600" b="1" dirty="0">
              <a:solidFill>
                <a:srgbClr val="0000CC"/>
              </a:solidFill>
              <a:cs typeface="Arial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en-US" sz="2600" b="1" dirty="0" smtClean="0">
              <a:solidFill>
                <a:srgbClr val="0000CC"/>
              </a:solidFill>
              <a:cs typeface="Arial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en-US" sz="2600" b="1" dirty="0">
              <a:solidFill>
                <a:srgbClr val="0000CC"/>
              </a:solidFill>
              <a:cs typeface="Arial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en-US" sz="2600" b="1" dirty="0" smtClean="0">
              <a:solidFill>
                <a:srgbClr val="0000CC"/>
              </a:solidFill>
              <a:cs typeface="Arial" pitchFamily="34" charset="0"/>
            </a:endParaRPr>
          </a:p>
          <a:p>
            <a:pPr marL="0" indent="0">
              <a:spcBef>
                <a:spcPts val="3000"/>
              </a:spcBef>
              <a:buNone/>
            </a:pPr>
            <a:endParaRPr lang="en-US" sz="2600" b="1" dirty="0">
              <a:solidFill>
                <a:srgbClr val="0000CC"/>
              </a:solidFill>
              <a:cs typeface="Arial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en-US" sz="2600" b="1" dirty="0" smtClean="0">
              <a:solidFill>
                <a:srgbClr val="0000CC"/>
              </a:solidFill>
              <a:cs typeface="Arial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2600" b="1" dirty="0" smtClean="0">
                <a:solidFill>
                  <a:srgbClr val="0000CC"/>
                </a:solidFill>
                <a:cs typeface="Arial" pitchFamily="34" charset="0"/>
              </a:rPr>
              <a:t>     (85-95% women)                         (&gt; 97% men)</a:t>
            </a:r>
            <a:endParaRPr lang="en-GB" sz="2600" b="1" dirty="0">
              <a:solidFill>
                <a:srgbClr val="0000CC"/>
              </a:solidFill>
              <a:cs typeface="Arial" pitchFamily="34" charset="0"/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 bwMode="auto">
          <a:xfrm>
            <a:off x="457200" y="0"/>
            <a:ext cx="8305800" cy="6857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ZA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Shortcomings of IA system    ...</a:t>
            </a:r>
            <a:r>
              <a:rPr lang="en-ZA" sz="24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contd.</a:t>
            </a:r>
            <a:endParaRPr lang="en-US" altLang="ja-JP" sz="2400" dirty="0" smtClean="0">
              <a:solidFill>
                <a:srgbClr val="A5002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26" name="Picture 2" descr="https://encrypted-tbn3.gstatic.com/images?q=tbn:ANd9GcQ9l9BTQxwli0zRFH_kqYmjhGeLhBFM3uBN-z6uDIq_YbHomsSePONwi88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94" y="1676400"/>
            <a:ext cx="3496725" cy="396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2.gstatic.com/images?q=tbn:ANd9GcRKzRMMVF8SVKrbkIHXPx5JOg_C0uDfDRshJoF6JmjDj3RhWHcB-eE1L0m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396" y="1673816"/>
            <a:ext cx="3964985" cy="396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97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" y="609601"/>
            <a:ext cx="8538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Strengthen the capacity of small businesses</a:t>
            </a:r>
          </a:p>
          <a:p>
            <a:pPr marL="723900" lvl="1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Providing access to </a:t>
            </a:r>
            <a:r>
              <a:rPr lang="en-US" sz="2400" b="1" dirty="0" err="1" smtClean="0">
                <a:solidFill>
                  <a:srgbClr val="0000CC"/>
                </a:solidFill>
              </a:rPr>
              <a:t>BDS</a:t>
            </a:r>
            <a:r>
              <a:rPr lang="en-US" sz="2400" b="1" dirty="0" smtClean="0">
                <a:solidFill>
                  <a:srgbClr val="0000CC"/>
                </a:solidFill>
              </a:rPr>
              <a:t> and micro finance </a:t>
            </a:r>
          </a:p>
          <a:p>
            <a:pPr marL="723900" lvl="1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Providing training to MCs- </a:t>
            </a:r>
            <a:r>
              <a:rPr lang="en-US" sz="2200" b="1" dirty="0" smtClean="0">
                <a:solidFill>
                  <a:srgbClr val="0000CC"/>
                </a:solidFill>
              </a:rPr>
              <a:t>Technical, pedagogy and business skills</a:t>
            </a:r>
          </a:p>
          <a:p>
            <a:pPr marL="266700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Improve skills of apprentices by: </a:t>
            </a:r>
          </a:p>
          <a:p>
            <a:pPr marL="723900" lvl="1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Providing short term training - theory, technical &amp; business skills</a:t>
            </a:r>
          </a:p>
          <a:p>
            <a:pPr marL="723900" lvl="1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Rotating them in various small businesses </a:t>
            </a:r>
          </a:p>
          <a:p>
            <a:pPr marL="266700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Provide vocational and career </a:t>
            </a:r>
            <a:r>
              <a:rPr lang="en-US" sz="2400" b="1" dirty="0" err="1" smtClean="0">
                <a:solidFill>
                  <a:srgbClr val="0000CC"/>
                </a:solidFill>
              </a:rPr>
              <a:t>counselling</a:t>
            </a:r>
            <a:endParaRPr lang="en-US" sz="2400" b="1" dirty="0" smtClean="0">
              <a:solidFill>
                <a:srgbClr val="0000CC"/>
              </a:solidFill>
            </a:endParaRPr>
          </a:p>
          <a:p>
            <a:pPr marL="266700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Provide post training employment support - mentorship, financial and </a:t>
            </a:r>
            <a:r>
              <a:rPr lang="en-US" sz="2400" b="1" dirty="0" err="1" smtClean="0">
                <a:solidFill>
                  <a:srgbClr val="0000CC"/>
                </a:solidFill>
              </a:rPr>
              <a:t>BDS</a:t>
            </a:r>
            <a:r>
              <a:rPr lang="en-US" sz="2400" b="1" dirty="0" smtClean="0">
                <a:solidFill>
                  <a:srgbClr val="0000CC"/>
                </a:solidFill>
              </a:rPr>
              <a:t> </a:t>
            </a:r>
          </a:p>
          <a:p>
            <a:pPr marL="266700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Introduce contracts</a:t>
            </a:r>
          </a:p>
          <a:p>
            <a:pPr marL="266700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Provide link to formal certification</a:t>
            </a: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377400" y="1"/>
            <a:ext cx="8389200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Initiatives  taken to improve IA system</a:t>
            </a:r>
            <a:endParaRPr lang="en-US" sz="32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8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glitter dir="r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18B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18B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18B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18B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18B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18B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18B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18B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18B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rypted-tbn0.gstatic.com/images?q=tbn:ANd9GcRN9URH3Z7elmrbFM92-JM64zOeCEVf44SRgnnL_qp4UZ13uGogJZaPGNm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506510"/>
            <a:ext cx="4800600" cy="516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" y="627090"/>
            <a:ext cx="8538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algn="just"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 SBAs &amp; register them</a:t>
            </a:r>
          </a:p>
          <a:p>
            <a:pPr marL="266700" indent="-266700" algn="just"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Strengthen capacity of SBAs to:</a:t>
            </a:r>
          </a:p>
          <a:p>
            <a:pPr marL="723900" lvl="1" indent="-266700" algn="just"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unction as cooperatives</a:t>
            </a:r>
          </a:p>
          <a:p>
            <a:pPr marL="723900" lvl="1" indent="-266700" algn="just"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 as regulators of IA </a:t>
            </a:r>
          </a:p>
          <a:p>
            <a:pPr marL="723900" lvl="1" indent="-266700" algn="just"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standards &amp; design training</a:t>
            </a:r>
          </a:p>
          <a:p>
            <a:pPr marL="723900" lvl="1" indent="-266700" algn="just"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vocational &amp; career guidance</a:t>
            </a:r>
          </a:p>
          <a:p>
            <a:pPr marL="723900" lvl="1" indent="-266700" algn="just"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&amp; register contracts and resolve conflict</a:t>
            </a:r>
          </a:p>
          <a:p>
            <a:pPr marL="723900" lvl="1" indent="-266700" algn="just"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ssess skills and award certificate</a:t>
            </a:r>
          </a:p>
          <a:p>
            <a:pPr marL="266700" indent="-266700" algn="just"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incentives for MCs to participate in IA</a:t>
            </a: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377400" y="1"/>
            <a:ext cx="8389200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Initiatives  taken to improve IA system</a:t>
            </a:r>
            <a:endParaRPr lang="en-US" sz="32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73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 bwMode="auto">
          <a:xfrm>
            <a:off x="377400" y="1"/>
            <a:ext cx="8389200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Outcome of the initiatives</a:t>
            </a:r>
            <a:endParaRPr lang="en-US" sz="32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4103" name="Picture 7" descr="https://encrypted-tbn3.gstatic.com/images?q=tbn:ANd9GcS-37JFoKlE0oPLTF8SS9ekpD2US7zwSQU1DJyY1IQ0i2SNnZ98_v8FCL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09601"/>
            <a:ext cx="6705600" cy="618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55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" y="990600"/>
            <a:ext cx="85380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400"/>
              </a:spcBef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Outcomes are generally good, but challenges  also experienced.</a:t>
            </a:r>
          </a:p>
          <a:p>
            <a:pPr marL="266700" indent="-266700" algn="just">
              <a:lnSpc>
                <a:spcPct val="150000"/>
              </a:lnSpc>
              <a:spcBef>
                <a:spcPts val="24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Sales and income of MCs increased</a:t>
            </a:r>
          </a:p>
          <a:p>
            <a:pPr marL="266700" indent="-266700" algn="just">
              <a:lnSpc>
                <a:spcPct val="150000"/>
              </a:lnSpc>
              <a:spcBef>
                <a:spcPts val="24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Perception and demand of IA from youth increased</a:t>
            </a:r>
          </a:p>
          <a:p>
            <a:pPr marL="266700" indent="-266700" algn="just">
              <a:lnSpc>
                <a:spcPct val="150000"/>
              </a:lnSpc>
              <a:spcBef>
                <a:spcPts val="24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Increased cooperation between government bodies, training institutions, MCs, private sector, </a:t>
            </a:r>
            <a:r>
              <a:rPr lang="en-US" sz="2400" b="1" dirty="0" err="1" smtClean="0">
                <a:solidFill>
                  <a:srgbClr val="0000CC"/>
                </a:solidFill>
              </a:rPr>
              <a:t>BDS</a:t>
            </a:r>
            <a:r>
              <a:rPr lang="en-US" sz="2400" b="1" dirty="0" smtClean="0">
                <a:solidFill>
                  <a:srgbClr val="0000CC"/>
                </a:solidFill>
              </a:rPr>
              <a:t> and MF providers</a:t>
            </a:r>
          </a:p>
          <a:p>
            <a:pPr algn="just">
              <a:lnSpc>
                <a:spcPct val="150000"/>
              </a:lnSpc>
              <a:spcBef>
                <a:spcPts val="2400"/>
              </a:spcBef>
              <a:defRPr/>
            </a:pPr>
            <a:endParaRPr lang="en-US" sz="2400" b="1" dirty="0" smtClean="0">
              <a:solidFill>
                <a:srgbClr val="0000CC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377400" y="1"/>
            <a:ext cx="8389200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Outcome of the initiatives</a:t>
            </a:r>
            <a:endParaRPr lang="en-US" sz="32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64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18B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18B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18B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 bwMode="auto">
          <a:xfrm>
            <a:off x="404386" y="232757"/>
            <a:ext cx="8389200" cy="605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Employment outcome of IA</a:t>
            </a:r>
            <a:endParaRPr lang="en-US" sz="32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11087100" y="4305300"/>
            <a:ext cx="534194" cy="794"/>
          </a:xfrm>
          <a:prstGeom prst="straightConnector1">
            <a:avLst/>
          </a:prstGeom>
          <a:ln w="50800">
            <a:solidFill>
              <a:schemeClr val="tx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0" name="Rectangle 1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Chart 7"/>
          <p:cNvGraphicFramePr/>
          <p:nvPr/>
        </p:nvGraphicFramePr>
        <p:xfrm>
          <a:off x="304800" y="1219200"/>
          <a:ext cx="8610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59415" y="6382701"/>
            <a:ext cx="83058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000" b="1" dirty="0" smtClean="0">
                <a:solidFill>
                  <a:srgbClr val="0000CC"/>
                </a:solidFill>
              </a:rPr>
              <a:t>Source: Study of IA in Malawi, ILO </a:t>
            </a:r>
          </a:p>
        </p:txBody>
      </p:sp>
    </p:spTree>
    <p:extLst>
      <p:ext uri="{BB962C8B-B14F-4D97-AF65-F5344CB8AC3E}">
        <p14:creationId xmlns:p14="http://schemas.microsoft.com/office/powerpoint/2010/main" val="282230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990600"/>
            <a:ext cx="83058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00CC"/>
                </a:solidFill>
              </a:rPr>
              <a:t>87% of the MCs covered under the sample have learnt skills of the trade through </a:t>
            </a:r>
            <a:r>
              <a:rPr lang="en-GB" sz="2400" b="1" dirty="0" err="1" smtClean="0">
                <a:solidFill>
                  <a:srgbClr val="0000CC"/>
                </a:solidFill>
              </a:rPr>
              <a:t>IA</a:t>
            </a:r>
            <a:r>
              <a:rPr lang="en-GB" sz="2400" b="1" dirty="0" smtClean="0">
                <a:solidFill>
                  <a:srgbClr val="0000CC"/>
                </a:solidFill>
              </a:rPr>
              <a:t> </a:t>
            </a:r>
          </a:p>
          <a:p>
            <a:endParaRPr lang="en-GB" dirty="0" smtClean="0">
              <a:solidFill>
                <a:srgbClr val="0000CC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0000CC"/>
                </a:solidFill>
              </a:rPr>
              <a:t>Opinion of MC and SW about importance and relevance of training to their job</a:t>
            </a:r>
          </a:p>
          <a:p>
            <a:endParaRPr lang="en-GB" dirty="0" smtClean="0"/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404386" y="232757"/>
            <a:ext cx="8389200" cy="605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Relevance of </a:t>
            </a:r>
            <a:r>
              <a:rPr lang="en-GB" sz="3200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IA</a:t>
            </a: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to LM needs</a:t>
            </a:r>
            <a:endParaRPr lang="en-US" sz="32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11087100" y="4305300"/>
            <a:ext cx="534194" cy="794"/>
          </a:xfrm>
          <a:prstGeom prst="straightConnector1">
            <a:avLst/>
          </a:prstGeom>
          <a:ln w="50800">
            <a:solidFill>
              <a:schemeClr val="tx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0" name="Rectangle 1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48" name="Chart 147"/>
          <p:cNvGraphicFramePr/>
          <p:nvPr>
            <p:extLst>
              <p:ext uri="{D42A27DB-BD31-4B8C-83A1-F6EECF244321}">
                <p14:modId xmlns:p14="http://schemas.microsoft.com/office/powerpoint/2010/main" val="4037807250"/>
              </p:ext>
            </p:extLst>
          </p:nvPr>
        </p:nvGraphicFramePr>
        <p:xfrm>
          <a:off x="533400" y="2743200"/>
          <a:ext cx="81534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Action Button: Forward or Next 6">
            <a:hlinkClick r:id="rId3" action="ppaction://hlinksldjump" highlightClick="1"/>
          </p:cNvPr>
          <p:cNvSpPr/>
          <p:nvPr/>
        </p:nvSpPr>
        <p:spPr>
          <a:xfrm>
            <a:off x="8382000" y="6248400"/>
            <a:ext cx="457200" cy="381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9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8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" y="649638"/>
            <a:ext cx="8538000" cy="1042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algn="just">
              <a:lnSpc>
                <a:spcPct val="125000"/>
              </a:lnSpc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An integrated strategy addressing both informal apprenticeship and </a:t>
            </a:r>
            <a:r>
              <a:rPr lang="en-US" sz="2400" b="1" dirty="0" err="1" smtClean="0">
                <a:solidFill>
                  <a:srgbClr val="0000CC"/>
                </a:solidFill>
              </a:rPr>
              <a:t>SME</a:t>
            </a:r>
            <a:r>
              <a:rPr lang="en-US" sz="2400" b="1" dirty="0" smtClean="0">
                <a:solidFill>
                  <a:srgbClr val="0000CC"/>
                </a:solidFill>
              </a:rPr>
              <a:t> development is more effective </a:t>
            </a:r>
          </a:p>
          <a:p>
            <a:pPr marL="266700" indent="-266700" algn="just">
              <a:lnSpc>
                <a:spcPct val="125000"/>
              </a:lnSpc>
              <a:spcBef>
                <a:spcPts val="1200"/>
              </a:spcBef>
              <a:buFont typeface="Arial" pitchFamily="34" charset="0"/>
              <a:buChar char="•"/>
              <a:defRPr/>
            </a:pPr>
            <a:endParaRPr lang="en-US" sz="2400" b="1" dirty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25000"/>
              </a:lnSpc>
              <a:spcBef>
                <a:spcPts val="1200"/>
              </a:spcBef>
              <a:buFont typeface="Arial" pitchFamily="34" charset="0"/>
              <a:buChar char="•"/>
              <a:defRPr/>
            </a:pPr>
            <a:endParaRPr lang="en-US" sz="2400" b="1" dirty="0" smtClean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25000"/>
              </a:lnSpc>
              <a:spcBef>
                <a:spcPts val="1200"/>
              </a:spcBef>
              <a:buFont typeface="Arial" pitchFamily="34" charset="0"/>
              <a:buChar char="•"/>
              <a:defRPr/>
            </a:pPr>
            <a:endParaRPr lang="en-US" sz="2400" b="1" dirty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25000"/>
              </a:lnSpc>
              <a:spcBef>
                <a:spcPts val="1200"/>
              </a:spcBef>
              <a:buFont typeface="Arial" pitchFamily="34" charset="0"/>
              <a:buChar char="•"/>
              <a:defRPr/>
            </a:pPr>
            <a:endParaRPr lang="en-US" sz="2400" b="1" dirty="0" smtClean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25000"/>
              </a:lnSpc>
              <a:spcBef>
                <a:spcPts val="1200"/>
              </a:spcBef>
              <a:buFont typeface="Arial" pitchFamily="34" charset="0"/>
              <a:buChar char="•"/>
              <a:defRPr/>
            </a:pPr>
            <a:endParaRPr lang="en-US" sz="2400" b="1" dirty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25000"/>
              </a:lnSpc>
              <a:spcBef>
                <a:spcPts val="1200"/>
              </a:spcBef>
              <a:buFont typeface="Arial" pitchFamily="34" charset="0"/>
              <a:buChar char="•"/>
              <a:defRPr/>
            </a:pPr>
            <a:endParaRPr lang="en-US" sz="2400" b="1" dirty="0" smtClean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25000"/>
              </a:lnSpc>
              <a:spcBef>
                <a:spcPts val="1200"/>
              </a:spcBef>
              <a:buFont typeface="Arial" pitchFamily="34" charset="0"/>
              <a:buChar char="•"/>
              <a:defRPr/>
            </a:pPr>
            <a:endParaRPr lang="en-US" sz="2400" b="1" dirty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25000"/>
              </a:lnSpc>
              <a:spcBef>
                <a:spcPts val="1200"/>
              </a:spcBef>
              <a:buFont typeface="Arial" pitchFamily="34" charset="0"/>
              <a:buChar char="•"/>
              <a:defRPr/>
            </a:pPr>
            <a:endParaRPr lang="en-US" sz="2400" b="1" dirty="0" smtClean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40000"/>
              </a:lnSpc>
              <a:spcBef>
                <a:spcPts val="1800"/>
              </a:spcBef>
              <a:buFont typeface="Arial" pitchFamily="34" charset="0"/>
              <a:buChar char="•"/>
              <a:defRPr/>
            </a:pPr>
            <a:endParaRPr lang="en-US" sz="2400" b="1" dirty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40000"/>
              </a:lnSpc>
              <a:spcBef>
                <a:spcPts val="1800"/>
              </a:spcBef>
              <a:buFont typeface="Arial" pitchFamily="34" charset="0"/>
              <a:buChar char="•"/>
              <a:defRPr/>
            </a:pPr>
            <a:endParaRPr lang="en-US" sz="2400" b="1" dirty="0" smtClean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40000"/>
              </a:lnSpc>
              <a:spcBef>
                <a:spcPts val="1800"/>
              </a:spcBef>
              <a:buFont typeface="Arial" pitchFamily="34" charset="0"/>
              <a:buChar char="•"/>
              <a:defRPr/>
            </a:pPr>
            <a:endParaRPr lang="en-US" sz="2400" b="1" dirty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40000"/>
              </a:lnSpc>
              <a:spcBef>
                <a:spcPts val="1800"/>
              </a:spcBef>
              <a:buFont typeface="Arial" pitchFamily="34" charset="0"/>
              <a:buChar char="•"/>
              <a:defRPr/>
            </a:pPr>
            <a:endParaRPr lang="en-US" sz="2400" b="1" dirty="0" smtClean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40000"/>
              </a:lnSpc>
              <a:spcBef>
                <a:spcPts val="1800"/>
              </a:spcBef>
              <a:buFont typeface="Arial" pitchFamily="34" charset="0"/>
              <a:buChar char="•"/>
              <a:defRPr/>
            </a:pPr>
            <a:endParaRPr lang="en-US" sz="2400" b="1" dirty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40000"/>
              </a:lnSpc>
              <a:spcBef>
                <a:spcPts val="1800"/>
              </a:spcBef>
              <a:buFont typeface="Arial" pitchFamily="34" charset="0"/>
              <a:buChar char="•"/>
              <a:defRPr/>
            </a:pPr>
            <a:endParaRPr lang="en-US" sz="2400" b="1" dirty="0" smtClean="0">
              <a:solidFill>
                <a:srgbClr val="0000CC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377400" y="1"/>
            <a:ext cx="8389200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Lessons learnt </a:t>
            </a:r>
            <a:endParaRPr lang="en-US" sz="32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51135" y="2722605"/>
            <a:ext cx="4930865" cy="3097364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9000"/>
                </a:schemeClr>
              </a:gs>
              <a:gs pos="29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08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548640" rIns="0" rtlCol="0" anchor="ctr" anchorCtr="0"/>
          <a:lstStyle/>
          <a:p>
            <a:pPr marL="914400" algn="r"/>
            <a:r>
              <a:rPr lang="en-US" sz="2400" b="1" dirty="0" smtClean="0"/>
              <a:t>Informal apprenticeships</a:t>
            </a:r>
            <a:endParaRPr lang="en-GB" sz="2400" b="1" dirty="0"/>
          </a:p>
        </p:txBody>
      </p:sp>
      <p:sp>
        <p:nvSpPr>
          <p:cNvPr id="9" name="Oval 8"/>
          <p:cNvSpPr/>
          <p:nvPr/>
        </p:nvSpPr>
        <p:spPr>
          <a:xfrm>
            <a:off x="685800" y="2702010"/>
            <a:ext cx="5021481" cy="3097364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20000">
                <a:schemeClr val="accent6">
                  <a:tint val="37000"/>
                  <a:satMod val="300000"/>
                  <a:alpha val="63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1371600" rtlCol="0" anchor="ctr" anchorCtr="0"/>
          <a:lstStyle/>
          <a:p>
            <a:r>
              <a:rPr lang="en-US" sz="2400" b="1" dirty="0" smtClean="0"/>
              <a:t>Micro and small enterprise development</a:t>
            </a:r>
            <a:endParaRPr lang="en-GB" sz="24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377400" y="1752600"/>
            <a:ext cx="8389200" cy="4191000"/>
          </a:xfrm>
          <a:prstGeom prst="round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2400" b="1" dirty="0" smtClean="0"/>
              <a:t>Conducive policy environment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22694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" y="615847"/>
            <a:ext cx="853800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00CC"/>
                </a:solidFill>
              </a:rPr>
              <a:t>MCs </a:t>
            </a:r>
            <a:r>
              <a:rPr lang="en-US" sz="2400" b="1" dirty="0" smtClean="0">
                <a:solidFill>
                  <a:srgbClr val="0000CC"/>
                </a:solidFill>
              </a:rPr>
              <a:t>wants to see tangible benefits for them before participating in initiatives to upgrade IA. </a:t>
            </a:r>
            <a:endParaRPr lang="en-US" sz="2400" b="1" dirty="0">
              <a:solidFill>
                <a:srgbClr val="0000CC"/>
              </a:solidFill>
            </a:endParaRPr>
          </a:p>
          <a:p>
            <a:pPr marL="266700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Non financial incentives are more effective:</a:t>
            </a:r>
          </a:p>
          <a:p>
            <a:pPr marL="723900" lvl="1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Access to finance at low interest rates</a:t>
            </a:r>
          </a:p>
          <a:p>
            <a:pPr marL="723900" lvl="1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Marketing of products and access to new markets</a:t>
            </a:r>
          </a:p>
          <a:p>
            <a:pPr marL="723900" lvl="1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Land and sheds</a:t>
            </a:r>
          </a:p>
          <a:p>
            <a:pPr marL="723900" lvl="1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Sales outlets</a:t>
            </a:r>
          </a:p>
          <a:p>
            <a:pPr marL="723900" lvl="1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Electricity and modern tools</a:t>
            </a:r>
          </a:p>
          <a:p>
            <a:pPr marL="723900" lvl="1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Capacity building</a:t>
            </a: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377400" y="1"/>
            <a:ext cx="8389200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Lessons learnt </a:t>
            </a:r>
            <a:endParaRPr lang="en-US" sz="32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18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" y="615847"/>
            <a:ext cx="8538000" cy="665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Bef>
                <a:spcPts val="1800"/>
              </a:spcBef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Selection </a:t>
            </a:r>
            <a:r>
              <a:rPr lang="en-US" sz="2400" b="1" dirty="0">
                <a:solidFill>
                  <a:srgbClr val="0000CC"/>
                </a:solidFill>
              </a:rPr>
              <a:t>of MCs and </a:t>
            </a:r>
            <a:r>
              <a:rPr lang="en-US" sz="2400" b="1" dirty="0" smtClean="0">
                <a:solidFill>
                  <a:srgbClr val="0000CC"/>
                </a:solidFill>
              </a:rPr>
              <a:t>number of apprentices are critical factors</a:t>
            </a:r>
          </a:p>
          <a:p>
            <a:pPr marL="266700" indent="-266700" algn="just">
              <a:lnSpc>
                <a:spcPct val="140000"/>
              </a:lnSpc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Selection </a:t>
            </a:r>
            <a:r>
              <a:rPr lang="en-US" sz="2400" b="1" dirty="0">
                <a:solidFill>
                  <a:srgbClr val="0000CC"/>
                </a:solidFill>
              </a:rPr>
              <a:t>of MCs </a:t>
            </a:r>
            <a:r>
              <a:rPr lang="en-US" sz="2400" b="1" dirty="0" smtClean="0">
                <a:solidFill>
                  <a:srgbClr val="0000CC"/>
                </a:solidFill>
              </a:rPr>
              <a:t>should </a:t>
            </a:r>
            <a:r>
              <a:rPr lang="en-US" sz="2400" b="1" dirty="0">
                <a:solidFill>
                  <a:srgbClr val="0000CC"/>
                </a:solidFill>
              </a:rPr>
              <a:t>be based on their interest and </a:t>
            </a:r>
            <a:r>
              <a:rPr lang="en-US" sz="2400" b="1" dirty="0" smtClean="0">
                <a:solidFill>
                  <a:srgbClr val="0000CC"/>
                </a:solidFill>
              </a:rPr>
              <a:t>needs  </a:t>
            </a:r>
            <a:endParaRPr lang="en-US" sz="2400" b="1" dirty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40000"/>
              </a:lnSpc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Don’t oversaturate the market with apprentices in a trade/ area</a:t>
            </a:r>
          </a:p>
          <a:p>
            <a:pPr marL="266700" indent="-266700" algn="just">
              <a:lnSpc>
                <a:spcPct val="140000"/>
              </a:lnSpc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Provide vocational &amp; career </a:t>
            </a:r>
            <a:r>
              <a:rPr lang="en-US" sz="2400" b="1" dirty="0" err="1" smtClean="0">
                <a:solidFill>
                  <a:srgbClr val="0000CC"/>
                </a:solidFill>
              </a:rPr>
              <a:t>counselling</a:t>
            </a:r>
            <a:endParaRPr lang="en-US" sz="2400" b="1" dirty="0" smtClean="0">
              <a:solidFill>
                <a:srgbClr val="0000CC"/>
              </a:solidFill>
            </a:endParaRPr>
          </a:p>
          <a:p>
            <a:pPr marL="266700" indent="-266700" algn="just">
              <a:lnSpc>
                <a:spcPct val="140000"/>
              </a:lnSpc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Use </a:t>
            </a:r>
            <a:r>
              <a:rPr lang="en-US" sz="2400" b="1" dirty="0" err="1" smtClean="0">
                <a:solidFill>
                  <a:srgbClr val="0000CC"/>
                </a:solidFill>
              </a:rPr>
              <a:t>sectoral</a:t>
            </a:r>
            <a:r>
              <a:rPr lang="en-US" sz="2400" b="1" dirty="0" smtClean="0">
                <a:solidFill>
                  <a:srgbClr val="0000CC"/>
                </a:solidFill>
              </a:rPr>
              <a:t> approaches to select trades having growth potential</a:t>
            </a:r>
          </a:p>
          <a:p>
            <a:pPr algn="just">
              <a:lnSpc>
                <a:spcPct val="140000"/>
              </a:lnSpc>
              <a:spcBef>
                <a:spcPts val="1800"/>
              </a:spcBef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Strengthen links between training </a:t>
            </a:r>
            <a:r>
              <a:rPr lang="en-US" sz="2400" b="1" dirty="0" err="1" smtClean="0">
                <a:solidFill>
                  <a:srgbClr val="0000CC"/>
                </a:solidFill>
              </a:rPr>
              <a:t>centres</a:t>
            </a:r>
            <a:r>
              <a:rPr lang="en-US" sz="2400" b="1" dirty="0" smtClean="0">
                <a:solidFill>
                  <a:srgbClr val="0000CC"/>
                </a:solidFill>
              </a:rPr>
              <a:t>, MCs and medium and large enterprises and other institutions</a:t>
            </a:r>
          </a:p>
          <a:p>
            <a:pPr algn="just">
              <a:lnSpc>
                <a:spcPct val="140000"/>
              </a:lnSpc>
              <a:spcBef>
                <a:spcPts val="1800"/>
              </a:spcBef>
              <a:defRPr/>
            </a:pPr>
            <a:endParaRPr lang="en-US" sz="2400" b="1" dirty="0" smtClean="0">
              <a:solidFill>
                <a:srgbClr val="0000CC"/>
              </a:solidFill>
            </a:endParaRPr>
          </a:p>
          <a:p>
            <a:pPr marL="266700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endParaRPr lang="en-US" sz="2400" b="1" dirty="0">
              <a:solidFill>
                <a:srgbClr val="0000CC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377400" y="1"/>
            <a:ext cx="8389200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Lessons learnt </a:t>
            </a:r>
            <a:endParaRPr lang="en-US" sz="32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32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" y="649638"/>
            <a:ext cx="8538000" cy="470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algn="just">
              <a:lnSpc>
                <a:spcPct val="140000"/>
              </a:lnSpc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Capacity of associations of MCs needs to be strengthened significantly for them to function as quality assurance agency</a:t>
            </a:r>
          </a:p>
          <a:p>
            <a:pPr marL="266700" indent="-266700" algn="just">
              <a:lnSpc>
                <a:spcPct val="140000"/>
              </a:lnSpc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National </a:t>
            </a:r>
            <a:r>
              <a:rPr lang="en-US" sz="2400" b="1" dirty="0">
                <a:solidFill>
                  <a:srgbClr val="0000CC"/>
                </a:solidFill>
              </a:rPr>
              <a:t>competency standards and </a:t>
            </a:r>
            <a:r>
              <a:rPr lang="en-US" sz="2400" b="1" dirty="0" err="1">
                <a:solidFill>
                  <a:srgbClr val="0000CC"/>
                </a:solidFill>
              </a:rPr>
              <a:t>RPL</a:t>
            </a:r>
            <a:r>
              <a:rPr lang="en-US" sz="2400" b="1" dirty="0">
                <a:solidFill>
                  <a:srgbClr val="0000CC"/>
                </a:solidFill>
              </a:rPr>
              <a:t> methods </a:t>
            </a:r>
            <a:r>
              <a:rPr lang="en-US" sz="2400" b="1" dirty="0" smtClean="0">
                <a:solidFill>
                  <a:srgbClr val="0000CC"/>
                </a:solidFill>
              </a:rPr>
              <a:t>are, generally, not suitable micro </a:t>
            </a:r>
            <a:r>
              <a:rPr lang="en-US" sz="2400" b="1" dirty="0">
                <a:solidFill>
                  <a:srgbClr val="0000CC"/>
                </a:solidFill>
              </a:rPr>
              <a:t>and small businesses</a:t>
            </a:r>
            <a:r>
              <a:rPr lang="en-US" sz="2400" b="1" dirty="0" smtClean="0">
                <a:solidFill>
                  <a:srgbClr val="0000CC"/>
                </a:solidFill>
              </a:rPr>
              <a:t>.</a:t>
            </a:r>
          </a:p>
          <a:p>
            <a:pPr marL="266700" indent="-266700" algn="just">
              <a:lnSpc>
                <a:spcPct val="140000"/>
              </a:lnSpc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Have specific strategy and budget for promoting gender equality</a:t>
            </a:r>
            <a:endParaRPr lang="en-US" sz="2400" b="1" dirty="0">
              <a:solidFill>
                <a:srgbClr val="0000CC"/>
              </a:solidFill>
            </a:endParaRPr>
          </a:p>
          <a:p>
            <a:pPr marL="266700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Customise</a:t>
            </a:r>
            <a:r>
              <a:rPr lang="en-US" sz="2400" b="1" dirty="0">
                <a:solidFill>
                  <a:srgbClr val="C00000"/>
                </a:solidFill>
              </a:rPr>
              <a:t> strategy for </a:t>
            </a:r>
            <a:r>
              <a:rPr lang="en-US" sz="2400" b="1" dirty="0" err="1">
                <a:solidFill>
                  <a:srgbClr val="C00000"/>
                </a:solidFill>
              </a:rPr>
              <a:t>UIA</a:t>
            </a:r>
            <a:r>
              <a:rPr lang="en-US" sz="2400" b="1" dirty="0">
                <a:solidFill>
                  <a:srgbClr val="C00000"/>
                </a:solidFill>
              </a:rPr>
              <a:t> i.e. build on local practices.</a:t>
            </a:r>
          </a:p>
          <a:p>
            <a:pPr marL="266700" indent="-266700" algn="just">
              <a:spcBef>
                <a:spcPts val="1200"/>
              </a:spcBef>
              <a:buFont typeface="Arial" pitchFamily="34" charset="0"/>
              <a:buChar char="•"/>
              <a:defRPr/>
            </a:pPr>
            <a:endParaRPr lang="en-US" sz="2400" b="1" dirty="0">
              <a:solidFill>
                <a:srgbClr val="0000CC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377400" y="1"/>
            <a:ext cx="8389200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Lessons learnt </a:t>
            </a:r>
            <a:endParaRPr lang="en-US" sz="32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79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 bwMode="auto">
          <a:xfrm>
            <a:off x="304800" y="2133600"/>
            <a:ext cx="8389200" cy="605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Thank you very much for your kind attention </a:t>
            </a:r>
            <a:endParaRPr lang="en-US" sz="32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rgbClr val="00007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04EE9E2620A543A9E5A680BDC97A26" ma:contentTypeVersion="0" ma:contentTypeDescription="Create a new document." ma:contentTypeScope="" ma:versionID="07de20199c75bdabad4cc5f2d9c4d75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E1CCDF5-FFA2-4266-9394-62138B953625}"/>
</file>

<file path=customXml/itemProps2.xml><?xml version="1.0" encoding="utf-8"?>
<ds:datastoreItem xmlns:ds="http://schemas.openxmlformats.org/officeDocument/2006/customXml" ds:itemID="{EA475CA8-7844-46E0-95DC-929B81904F47}"/>
</file>

<file path=customXml/itemProps3.xml><?xml version="1.0" encoding="utf-8"?>
<ds:datastoreItem xmlns:ds="http://schemas.openxmlformats.org/officeDocument/2006/customXml" ds:itemID="{E49D4B1D-3DB5-4BB0-A1B7-977BFAB89C37}"/>
</file>

<file path=docProps/app.xml><?xml version="1.0" encoding="utf-8"?>
<Properties xmlns="http://schemas.openxmlformats.org/officeDocument/2006/extended-properties" xmlns:vt="http://schemas.openxmlformats.org/officeDocument/2006/docPropsVTypes">
  <TotalTime>9817</TotalTime>
  <Words>1028</Words>
  <Application>Microsoft Office PowerPoint</Application>
  <PresentationFormat>On-screen Show (4:3)</PresentationFormat>
  <Paragraphs>160</Paragraphs>
  <Slides>21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Ashwani Aggarwal</dc:creator>
  <cp:lastModifiedBy>Ashwani Aggarwal</cp:lastModifiedBy>
  <cp:revision>460</cp:revision>
  <cp:lastPrinted>2013-04-12T06:41:16Z</cp:lastPrinted>
  <dcterms:created xsi:type="dcterms:W3CDTF">2010-10-09T12:07:56Z</dcterms:created>
  <dcterms:modified xsi:type="dcterms:W3CDTF">2013-04-23T11:25:31Z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0x010100EF04EE9E2620A543A9E5A680BDC97A26</vt:lpwstr>
  </property>
</Properties>
</file>