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05" r:id="rId2"/>
    <p:sldId id="306" r:id="rId3"/>
    <p:sldId id="307" r:id="rId4"/>
    <p:sldId id="308" r:id="rId5"/>
    <p:sldId id="319" r:id="rId6"/>
    <p:sldId id="320" r:id="rId7"/>
    <p:sldId id="321" r:id="rId8"/>
    <p:sldId id="322" r:id="rId9"/>
    <p:sldId id="309" r:id="rId10"/>
    <p:sldId id="311" r:id="rId11"/>
    <p:sldId id="312" r:id="rId12"/>
    <p:sldId id="313" r:id="rId13"/>
    <p:sldId id="314" r:id="rId14"/>
    <p:sldId id="304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CDD5C9"/>
    <a:srgbClr val="993300"/>
    <a:srgbClr val="FFFFC9"/>
    <a:srgbClr val="7396A5"/>
    <a:srgbClr val="AFC5D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84" autoAdjust="0"/>
    <p:restoredTop sz="94617" autoAdjust="0"/>
  </p:normalViewPr>
  <p:slideViewPr>
    <p:cSldViewPr>
      <p:cViewPr>
        <p:scale>
          <a:sx n="75" d="100"/>
          <a:sy n="75" d="100"/>
        </p:scale>
        <p:origin x="-78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198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B3E83A1-2408-44AB-A4B8-979AA2D8E5E4}" type="datetimeFigureOut">
              <a:rPr lang="de-DE"/>
              <a:pPr>
                <a:defRPr/>
              </a:pPr>
              <a:t>24.04.2013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 smtClean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C0B97314-ACF9-4359-A03B-8C0D6F159E1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9" name="Notizenplatzhalter 8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fld id="{7F1FF86D-C17D-4FC4-9852-AD16BAFFBE03}" type="slidenum">
              <a:rPr lang="de-DE" sz="1200">
                <a:latin typeface="Calibri" pitchFamily="34" charset="0"/>
              </a:rPr>
              <a:pPr algn="r" eaLnBrk="0" hangingPunct="0"/>
              <a:t>1</a:t>
            </a:fld>
            <a:endParaRPr lang="de-DE" sz="1200">
              <a:latin typeface="Calibri" pitchFamily="34" charset="0"/>
            </a:endParaRPr>
          </a:p>
        </p:txBody>
      </p:sp>
      <p:sp>
        <p:nvSpPr>
          <p:cNvPr id="74755" name="Rectangle 2"/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de-DE" noProof="0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untitled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8963025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Line 9"/>
          <p:cNvSpPr>
            <a:spLocks noChangeShapeType="1"/>
          </p:cNvSpPr>
          <p:nvPr userDrawn="1"/>
        </p:nvSpPr>
        <p:spPr bwMode="auto">
          <a:xfrm>
            <a:off x="0" y="6092825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8" name="Rectangle 11"/>
          <p:cNvSpPr>
            <a:spLocks noChangeArrowheads="1"/>
          </p:cNvSpPr>
          <p:nvPr userDrawn="1"/>
        </p:nvSpPr>
        <p:spPr bwMode="auto">
          <a:xfrm>
            <a:off x="0" y="6092825"/>
            <a:ext cx="9144000" cy="765175"/>
          </a:xfrm>
          <a:prstGeom prst="rect">
            <a:avLst/>
          </a:prstGeom>
          <a:solidFill>
            <a:srgbClr val="7396A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1029" name="Rechteck 2"/>
          <p:cNvSpPr>
            <a:spLocks noChangeArrowheads="1"/>
          </p:cNvSpPr>
          <p:nvPr userDrawn="1"/>
        </p:nvSpPr>
        <p:spPr bwMode="auto">
          <a:xfrm>
            <a:off x="2130425" y="187325"/>
            <a:ext cx="63896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FFFFF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5</a:t>
            </a:r>
            <a:r>
              <a:rPr lang="en-US" sz="2400" baseline="30000">
                <a:solidFill>
                  <a:srgbClr val="FFFFF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th</a:t>
            </a:r>
            <a:r>
              <a:rPr lang="en-US" sz="2400">
                <a:solidFill>
                  <a:srgbClr val="FFFFF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>
                <a:solidFill>
                  <a:srgbClr val="FFFFF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International Conference, 23-24 April 2013, Johannesburg</a:t>
            </a:r>
            <a:endParaRPr lang="de-DE" sz="24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30" name="Picture 1" descr="E-org-V1-black"/>
          <p:cNvPicPr>
            <a:picLocks noChangeAspect="1" noChangeArrowheads="1"/>
          </p:cNvPicPr>
          <p:nvPr userDrawn="1"/>
        </p:nvPicPr>
        <p:blipFill>
          <a:blip r:embed="rId15" cstate="print"/>
          <a:srcRect b="44850"/>
          <a:stretch>
            <a:fillRect/>
          </a:stretch>
        </p:blipFill>
        <p:spPr bwMode="auto">
          <a:xfrm>
            <a:off x="8056563" y="161925"/>
            <a:ext cx="955675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Line 4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5" name="Rectangle 13"/>
          <p:cNvSpPr>
            <a:spLocks noChangeArrowheads="1"/>
          </p:cNvSpPr>
          <p:nvPr/>
        </p:nvSpPr>
        <p:spPr bwMode="auto">
          <a:xfrm>
            <a:off x="684213" y="2133600"/>
            <a:ext cx="7448550" cy="337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algn="ctr" defTabSz="757238" eaLnBrk="0" hangingPunct="0"/>
            <a:r>
              <a:rPr lang="de-DE" altLang="zh-CN" sz="2000" u="sng">
                <a:latin typeface="Calibri" pitchFamily="34" charset="0"/>
                <a:ea typeface="宋体" charset="-122"/>
                <a:cs typeface="Arial" pitchFamily="34" charset="0"/>
              </a:rPr>
              <a:t>Prof. Dr. Dr. h.c. Felix Rauner</a:t>
            </a:r>
          </a:p>
          <a:p>
            <a:pPr algn="ctr" defTabSz="757238" eaLnBrk="0" hangingPunct="0"/>
            <a:endParaRPr lang="de-DE" altLang="zh-CN" sz="2300" u="sng">
              <a:latin typeface="Calibri" pitchFamily="34" charset="0"/>
              <a:ea typeface="宋体" charset="-122"/>
              <a:cs typeface="Arial" pitchFamily="34" charset="0"/>
            </a:endParaRPr>
          </a:p>
          <a:p>
            <a:pPr algn="ctr" defTabSz="757238" eaLnBrk="0" hangingPunct="0">
              <a:spcBef>
                <a:spcPct val="20000"/>
              </a:spcBef>
            </a:pPr>
            <a:r>
              <a:rPr lang="de-DE" altLang="zh-CN" sz="2300" b="1">
                <a:latin typeface="Calibri" pitchFamily="34" charset="0"/>
                <a:ea typeface="宋体" charset="-122"/>
                <a:cs typeface="Arial" pitchFamily="34" charset="0"/>
              </a:rPr>
              <a:t> </a:t>
            </a:r>
            <a:r>
              <a:rPr lang="de-DE" altLang="zh-CN" sz="2800" b="1">
                <a:latin typeface="Calibri" pitchFamily="34" charset="0"/>
                <a:ea typeface="宋体" charset="-122"/>
                <a:cs typeface="Arial" pitchFamily="34" charset="0"/>
              </a:rPr>
              <a:t>Memorandum on Innovative Apprenticeship</a:t>
            </a:r>
          </a:p>
          <a:p>
            <a:pPr algn="ctr" defTabSz="757238" eaLnBrk="0" hangingPunct="0">
              <a:spcBef>
                <a:spcPct val="20000"/>
              </a:spcBef>
            </a:pPr>
            <a:r>
              <a:rPr lang="de-DE" altLang="zh-CN" sz="2300" b="1">
                <a:latin typeface="Calibri" pitchFamily="34" charset="0"/>
                <a:ea typeface="宋体" charset="-122"/>
                <a:cs typeface="Arial" pitchFamily="34" charset="0"/>
              </a:rPr>
              <a:t>Report of the INAP Commission</a:t>
            </a:r>
            <a:br>
              <a:rPr lang="de-DE" altLang="zh-CN" sz="2300" b="1">
                <a:latin typeface="Calibri" pitchFamily="34" charset="0"/>
                <a:ea typeface="宋体" charset="-122"/>
                <a:cs typeface="Arial" pitchFamily="34" charset="0"/>
              </a:rPr>
            </a:br>
            <a:endParaRPr lang="de-DE" altLang="zh-CN" sz="2000" b="1">
              <a:solidFill>
                <a:schemeClr val="bg2"/>
              </a:solidFill>
              <a:latin typeface="Calibri" pitchFamily="34" charset="0"/>
              <a:ea typeface="宋体" charset="-122"/>
              <a:cs typeface="Arial" pitchFamily="34" charset="0"/>
            </a:endParaRPr>
          </a:p>
          <a:p>
            <a:pPr algn="ctr" defTabSz="757238" eaLnBrk="0" hangingPunct="0">
              <a:spcBef>
                <a:spcPct val="20000"/>
              </a:spcBef>
            </a:pPr>
            <a:r>
              <a:rPr lang="de-DE" altLang="zh-CN" sz="2000" b="1">
                <a:solidFill>
                  <a:schemeClr val="bg2"/>
                </a:solidFill>
                <a:latin typeface="Calibri" pitchFamily="34" charset="0"/>
                <a:ea typeface="宋体" charset="-122"/>
                <a:cs typeface="Arial" pitchFamily="34" charset="0"/>
              </a:rPr>
              <a:t>24 April 2013, University of Witwatersrand</a:t>
            </a:r>
          </a:p>
          <a:p>
            <a:pPr algn="ctr" defTabSz="757238" eaLnBrk="0" hangingPunct="0">
              <a:spcBef>
                <a:spcPct val="20000"/>
              </a:spcBef>
            </a:pPr>
            <a:r>
              <a:rPr lang="de-DE" altLang="zh-CN" sz="2000" b="1">
                <a:solidFill>
                  <a:schemeClr val="bg2"/>
                </a:solidFill>
                <a:latin typeface="Calibri" pitchFamily="34" charset="0"/>
                <a:ea typeface="宋体" charset="-122"/>
                <a:cs typeface="Arial" pitchFamily="34" charset="0"/>
              </a:rPr>
              <a:t>Johannesburg, South Africa</a:t>
            </a:r>
            <a:endParaRPr lang="de-DE" sz="2000" b="1">
              <a:solidFill>
                <a:schemeClr val="bg2"/>
              </a:solidFill>
              <a:latin typeface="Calibri" pitchFamily="34" charset="0"/>
              <a:ea typeface="宋体" charset="-122"/>
              <a:cs typeface="Arial" pitchFamily="34" charset="0"/>
            </a:endParaRPr>
          </a:p>
          <a:p>
            <a:pPr algn="ctr" defTabSz="757238" eaLnBrk="0" hangingPunct="0">
              <a:spcBef>
                <a:spcPct val="20000"/>
              </a:spcBef>
            </a:pPr>
            <a:r>
              <a:rPr lang="de-DE" altLang="zh-CN" sz="2000" b="1">
                <a:solidFill>
                  <a:schemeClr val="bg2"/>
                </a:solidFill>
                <a:latin typeface="Calibri" pitchFamily="34" charset="0"/>
                <a:ea typeface="宋体" charset="-122"/>
                <a:cs typeface="Arial" pitchFamily="34" charset="0"/>
              </a:rPr>
              <a:t/>
            </a:r>
            <a:br>
              <a:rPr lang="de-DE" altLang="zh-CN" sz="2000" b="1">
                <a:solidFill>
                  <a:schemeClr val="bg2"/>
                </a:solidFill>
                <a:latin typeface="Calibri" pitchFamily="34" charset="0"/>
                <a:ea typeface="宋体" charset="-122"/>
                <a:cs typeface="Arial" pitchFamily="34" charset="0"/>
              </a:rPr>
            </a:br>
            <a:endParaRPr lang="de-DE" sz="2000" b="1">
              <a:solidFill>
                <a:schemeClr val="bg2"/>
              </a:solidFill>
              <a:latin typeface="Calibri" pitchFamily="34" charset="0"/>
              <a:ea typeface="宋体" charset="-122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feld 2"/>
          <p:cNvSpPr txBox="1">
            <a:spLocks noChangeArrowheads="1"/>
          </p:cNvSpPr>
          <p:nvPr/>
        </p:nvSpPr>
        <p:spPr bwMode="auto">
          <a:xfrm>
            <a:off x="673100" y="1022350"/>
            <a:ext cx="7913688" cy="533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/>
            <a:r>
              <a:rPr lang="en-US" sz="2300" i="1">
                <a:latin typeface="Calibri" pitchFamily="34" charset="0"/>
              </a:rPr>
              <a:t>During the Board Meeting of the 4th INAP conference </a:t>
            </a:r>
          </a:p>
          <a:p>
            <a:pPr defTabSz="757238" eaLnBrk="0" hangingPunct="0"/>
            <a:r>
              <a:rPr lang="en-US" sz="2300" i="1">
                <a:latin typeface="Calibri" pitchFamily="34" charset="0"/>
              </a:rPr>
              <a:t>in Beijing 2011, it has been decided to set up a</a:t>
            </a:r>
          </a:p>
          <a:p>
            <a:pPr defTabSz="757238" eaLnBrk="0" hangingPunct="0"/>
            <a:r>
              <a:rPr lang="en-US" sz="2300" i="1">
                <a:latin typeface="Calibri" pitchFamily="34" charset="0"/>
              </a:rPr>
              <a:t>working commission on Innovative Apprenticeship Architecture. </a:t>
            </a:r>
          </a:p>
          <a:p>
            <a:pPr defTabSz="757238" eaLnBrk="0" hangingPunct="0"/>
            <a:endParaRPr lang="en-US" sz="2300" i="1">
              <a:latin typeface="Calibri" pitchFamily="34" charset="0"/>
            </a:endParaRPr>
          </a:p>
          <a:p>
            <a:pPr defTabSz="757238" eaLnBrk="0" hangingPunct="0"/>
            <a:r>
              <a:rPr lang="en-US" sz="2300" i="1">
                <a:latin typeface="Calibri" pitchFamily="34" charset="0"/>
              </a:rPr>
              <a:t>This Group consists of following members:</a:t>
            </a:r>
          </a:p>
          <a:p>
            <a:pPr defTabSz="757238" eaLnBrk="0" hangingPunct="0"/>
            <a:endParaRPr lang="en-US" sz="2300" i="1">
              <a:latin typeface="Calibri" pitchFamily="34" charset="0"/>
            </a:endParaRPr>
          </a:p>
          <a:p>
            <a:pPr defTabSz="757238" eaLnBrk="0" hangingPunct="0"/>
            <a:r>
              <a:rPr lang="en-US" sz="2300" b="1" i="1">
                <a:latin typeface="Calibri" pitchFamily="34" charset="0"/>
              </a:rPr>
              <a:t>Prof. Felix Rauner (chair)		Germany</a:t>
            </a:r>
            <a:endParaRPr lang="en-US" sz="2300" i="1">
              <a:latin typeface="Calibri" pitchFamily="34" charset="0"/>
            </a:endParaRPr>
          </a:p>
          <a:p>
            <a:pPr defTabSz="757238" eaLnBrk="0" hangingPunct="0"/>
            <a:r>
              <a:rPr lang="en-US" sz="2300" b="1" i="1">
                <a:latin typeface="Calibri" pitchFamily="34" charset="0"/>
              </a:rPr>
              <a:t>Prof. Salim Akoojee		South Africa</a:t>
            </a:r>
            <a:endParaRPr lang="en-US" sz="2300" i="1">
              <a:latin typeface="Calibri" pitchFamily="34" charset="0"/>
            </a:endParaRPr>
          </a:p>
          <a:p>
            <a:pPr defTabSz="757238" eaLnBrk="0" hangingPunct="0"/>
            <a:r>
              <a:rPr lang="en-US" sz="2300" b="1" i="1">
                <a:latin typeface="Calibri" pitchFamily="34" charset="0"/>
              </a:rPr>
              <a:t>Prof. Robert I. Lerman		United States</a:t>
            </a:r>
            <a:endParaRPr lang="en-US" sz="2300" i="1">
              <a:latin typeface="Calibri" pitchFamily="34" charset="0"/>
            </a:endParaRPr>
          </a:p>
          <a:p>
            <a:pPr defTabSz="757238" eaLnBrk="0" hangingPunct="0"/>
            <a:r>
              <a:rPr lang="en-US" sz="2300" b="1" i="1">
                <a:latin typeface="Calibri" pitchFamily="34" charset="0"/>
              </a:rPr>
              <a:t>Prof. Erica Smith			Australia</a:t>
            </a:r>
            <a:endParaRPr lang="en-US" sz="2300" i="1">
              <a:latin typeface="Calibri" pitchFamily="34" charset="0"/>
            </a:endParaRPr>
          </a:p>
          <a:p>
            <a:pPr defTabSz="757238" eaLnBrk="0" hangingPunct="0"/>
            <a:r>
              <a:rPr lang="en-US" sz="2300" b="1" i="1">
                <a:latin typeface="Calibri" pitchFamily="34" charset="0"/>
              </a:rPr>
              <a:t>Dr. Bonita Watt-Malcolm	Canada</a:t>
            </a:r>
            <a:endParaRPr lang="en-US" sz="2300" i="1">
              <a:latin typeface="Calibri" pitchFamily="34" charset="0"/>
            </a:endParaRPr>
          </a:p>
          <a:p>
            <a:pPr defTabSz="757238" eaLnBrk="0" hangingPunct="0"/>
            <a:r>
              <a:rPr lang="en-US" sz="2300" b="1" i="1">
                <a:latin typeface="Calibri" pitchFamily="34" charset="0"/>
              </a:rPr>
              <a:t>Helmut Zelloth			European Training Foundation</a:t>
            </a:r>
            <a:endParaRPr lang="en-US" sz="2300" i="1">
              <a:latin typeface="Calibri" pitchFamily="34" charset="0"/>
            </a:endParaRPr>
          </a:p>
          <a:p>
            <a:pPr defTabSz="757238" eaLnBrk="0" hangingPunct="0"/>
            <a:r>
              <a:rPr lang="en-US" sz="2300" b="1" i="1">
                <a:latin typeface="Calibri" pitchFamily="34" charset="0"/>
              </a:rPr>
              <a:t>Prof. Zhiqun Zhao			China</a:t>
            </a:r>
            <a:endParaRPr lang="en-US" sz="2300" i="1">
              <a:latin typeface="Calibri" pitchFamily="34" charset="0"/>
            </a:endParaRPr>
          </a:p>
          <a:p>
            <a:pPr defTabSz="757238" eaLnBrk="0" hangingPunct="0"/>
            <a:endParaRPr lang="en-US" sz="2300" i="1">
              <a:latin typeface="Calibri" pitchFamily="34" charset="0"/>
            </a:endParaRPr>
          </a:p>
          <a:p>
            <a:pPr defTabSz="757238" eaLnBrk="0" hangingPunct="0"/>
            <a:endParaRPr lang="en-US" sz="2300" i="1">
              <a:latin typeface="Calibri" pitchFamily="34" charset="0"/>
            </a:endParaRPr>
          </a:p>
        </p:txBody>
      </p:sp>
      <p:grpSp>
        <p:nvGrpSpPr>
          <p:cNvPr id="75779" name="Group 3"/>
          <p:cNvGrpSpPr>
            <a:grpSpLocks/>
          </p:cNvGrpSpPr>
          <p:nvPr/>
        </p:nvGrpSpPr>
        <p:grpSpPr bwMode="auto">
          <a:xfrm>
            <a:off x="0" y="5876925"/>
            <a:ext cx="9144000" cy="981075"/>
            <a:chOff x="0" y="3702"/>
            <a:chExt cx="5760" cy="618"/>
          </a:xfrm>
        </p:grpSpPr>
        <p:sp>
          <p:nvSpPr>
            <p:cNvPr id="5" name="Rechteck 4"/>
            <p:cNvSpPr/>
            <p:nvPr/>
          </p:nvSpPr>
          <p:spPr>
            <a:xfrm>
              <a:off x="0" y="3702"/>
              <a:ext cx="5760" cy="6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/>
              <a:r>
                <a:rPr lang="de-DE" altLang="zh-CN" sz="1400">
                  <a:solidFill>
                    <a:srgbClr val="808080"/>
                  </a:solidFill>
                  <a:ea typeface="宋体" charset="-122"/>
                </a:rPr>
                <a:t>Prof. Dr. Dr. h.c. Felix Rauner</a:t>
              </a:r>
            </a:p>
          </p:txBody>
        </p:sp>
        <p:pic>
          <p:nvPicPr>
            <p:cNvPr id="75781" name="Bild 4" descr="ibb_4c_neu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9" y="3929"/>
              <a:ext cx="384" cy="1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" name="Gerade Verbindung 7"/>
            <p:cNvCxnSpPr/>
            <p:nvPr/>
          </p:nvCxnSpPr>
          <p:spPr>
            <a:xfrm>
              <a:off x="0" y="3741"/>
              <a:ext cx="5760" cy="0"/>
            </a:xfrm>
            <a:prstGeom prst="line">
              <a:avLst/>
            </a:prstGeom>
            <a:ln>
              <a:solidFill>
                <a:schemeClr val="accent1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Text Box 3"/>
          <p:cNvSpPr txBox="1">
            <a:spLocks noChangeArrowheads="1"/>
          </p:cNvSpPr>
          <p:nvPr/>
        </p:nvSpPr>
        <p:spPr bwMode="auto">
          <a:xfrm>
            <a:off x="468313" y="1052513"/>
            <a:ext cx="7489825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en-US" sz="2400" b="1"/>
              <a:t>Central questions:</a:t>
            </a:r>
          </a:p>
          <a:p>
            <a:pPr marL="342900" indent="-342900"/>
            <a:endParaRPr lang="en-US" sz="2400" b="1"/>
          </a:p>
          <a:p>
            <a:pPr marL="342900" indent="-342900">
              <a:buFontTx/>
              <a:buAutoNum type="arabicPeriod"/>
            </a:pPr>
            <a:r>
              <a:rPr lang="en-US" sz="2400"/>
              <a:t>How can the coordination between the vocational education and training systems and employment systems be improved?</a:t>
            </a:r>
          </a:p>
          <a:p>
            <a:pPr marL="342900" indent="-342900">
              <a:buFontTx/>
              <a:buAutoNum type="arabicPeriod"/>
            </a:pPr>
            <a:r>
              <a:rPr lang="en-US" sz="2400"/>
              <a:t>What are the conditions for promoting employment opportunities for young people, thus facilitating the transition from school to work?</a:t>
            </a:r>
          </a:p>
          <a:p>
            <a:pPr marL="342900" indent="-342900">
              <a:buFontTx/>
              <a:buAutoNum type="arabicPeriod"/>
            </a:pPr>
            <a:r>
              <a:rPr lang="en-US" sz="2400"/>
              <a:t>What are the effects on the competitiveness of companies?</a:t>
            </a:r>
          </a:p>
          <a:p>
            <a:pPr marL="342900" indent="-342900">
              <a:buFontTx/>
              <a:buAutoNum type="arabicPeriod"/>
            </a:pPr>
            <a:r>
              <a:rPr lang="en-US" sz="2400"/>
              <a:t>How can rewarding careers be made accessible for a large segment of </a:t>
            </a:r>
            <a:br>
              <a:rPr lang="en-US" sz="2400"/>
            </a:br>
            <a:r>
              <a:rPr lang="en-US" sz="2400"/>
              <a:t>the population?</a:t>
            </a:r>
          </a:p>
        </p:txBody>
      </p:sp>
      <p:grpSp>
        <p:nvGrpSpPr>
          <p:cNvPr id="76804" name="Group 4"/>
          <p:cNvGrpSpPr>
            <a:grpSpLocks/>
          </p:cNvGrpSpPr>
          <p:nvPr/>
        </p:nvGrpSpPr>
        <p:grpSpPr bwMode="auto">
          <a:xfrm>
            <a:off x="0" y="5876925"/>
            <a:ext cx="9144000" cy="981075"/>
            <a:chOff x="0" y="3702"/>
            <a:chExt cx="5760" cy="618"/>
          </a:xfrm>
        </p:grpSpPr>
        <p:sp>
          <p:nvSpPr>
            <p:cNvPr id="5" name="Rechteck 4"/>
            <p:cNvSpPr/>
            <p:nvPr/>
          </p:nvSpPr>
          <p:spPr>
            <a:xfrm>
              <a:off x="0" y="3702"/>
              <a:ext cx="5760" cy="6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/>
              <a:r>
                <a:rPr lang="de-DE" altLang="zh-CN" sz="1400">
                  <a:solidFill>
                    <a:srgbClr val="808080"/>
                  </a:solidFill>
                  <a:ea typeface="宋体" charset="-122"/>
                </a:rPr>
                <a:t>Prof. Dr. Dr. h.c. Felix Rauner</a:t>
              </a:r>
            </a:p>
          </p:txBody>
        </p:sp>
        <p:pic>
          <p:nvPicPr>
            <p:cNvPr id="76806" name="Bild 4" descr="ibb_4c_neu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9" y="3929"/>
              <a:ext cx="384" cy="1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" name="Gerade Verbindung 7"/>
            <p:cNvCxnSpPr/>
            <p:nvPr/>
          </p:nvCxnSpPr>
          <p:spPr>
            <a:xfrm>
              <a:off x="0" y="3741"/>
              <a:ext cx="5760" cy="0"/>
            </a:xfrm>
            <a:prstGeom prst="line">
              <a:avLst/>
            </a:prstGeom>
            <a:ln>
              <a:solidFill>
                <a:schemeClr val="accent1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>
            <a:spLocks noChangeArrowheads="1"/>
          </p:cNvSpPr>
          <p:nvPr/>
        </p:nvSpPr>
        <p:spPr bwMode="auto">
          <a:xfrm>
            <a:off x="265113" y="3119438"/>
            <a:ext cx="86868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5749" tIns="37874" rIns="75749" bIns="37874">
            <a:spAutoFit/>
          </a:bodyPr>
          <a:lstStyle/>
          <a:p>
            <a:pPr defTabSz="757238" eaLnBrk="0" hangingPunct="0">
              <a:lnSpc>
                <a:spcPct val="150000"/>
              </a:lnSpc>
            </a:pPr>
            <a:r>
              <a:rPr lang="en-US" sz="2000" b="1">
                <a:latin typeface="Calibri" pitchFamily="34" charset="0"/>
              </a:rPr>
              <a:t>CONTENT</a:t>
            </a:r>
          </a:p>
          <a:p>
            <a:pPr defTabSz="757238" eaLnBrk="0" hangingPunct="0">
              <a:lnSpc>
                <a:spcPct val="150000"/>
              </a:lnSpc>
            </a:pPr>
            <a:r>
              <a:rPr lang="en-US" sz="2000">
                <a:latin typeface="Calibri" pitchFamily="34" charset="0"/>
              </a:rPr>
              <a:t>Chapter 1:	Criteria for modern dual vocational education and training including</a:t>
            </a:r>
          </a:p>
          <a:p>
            <a:pPr defTabSz="757238" eaLnBrk="0" hangingPunct="0">
              <a:lnSpc>
                <a:spcPct val="150000"/>
              </a:lnSpc>
            </a:pPr>
            <a:r>
              <a:rPr lang="en-US" sz="2000">
                <a:latin typeface="Calibri" pitchFamily="34" charset="0"/>
              </a:rPr>
              <a:t>		the establishment of a stable and reliable dual VET track</a:t>
            </a:r>
          </a:p>
          <a:p>
            <a:pPr defTabSz="757238" eaLnBrk="0" hangingPunct="0">
              <a:lnSpc>
                <a:spcPct val="150000"/>
              </a:lnSpc>
            </a:pPr>
            <a:r>
              <a:rPr lang="en-US" sz="2000">
                <a:latin typeface="Calibri" pitchFamily="34" charset="0"/>
              </a:rPr>
              <a:t>Chapter 2:	Standards and governance for dual VET systems</a:t>
            </a:r>
          </a:p>
          <a:p>
            <a:pPr defTabSz="757238" eaLnBrk="0" hangingPunct="0">
              <a:lnSpc>
                <a:spcPct val="150000"/>
              </a:lnSpc>
            </a:pPr>
            <a:r>
              <a:rPr lang="en-US" sz="2000">
                <a:latin typeface="Calibri" pitchFamily="34" charset="0"/>
              </a:rPr>
              <a:t>Chapter 3:	Structure and development of occupational curricula</a:t>
            </a:r>
          </a:p>
          <a:p>
            <a:pPr defTabSz="757238" eaLnBrk="0" hangingPunct="0">
              <a:lnSpc>
                <a:spcPct val="150000"/>
              </a:lnSpc>
            </a:pPr>
            <a:endParaRPr lang="en-US" sz="2000">
              <a:latin typeface="Calibri" pitchFamily="34" charset="0"/>
            </a:endParaRPr>
          </a:p>
        </p:txBody>
      </p:sp>
      <p:grpSp>
        <p:nvGrpSpPr>
          <p:cNvPr id="77831" name="Group 7"/>
          <p:cNvGrpSpPr>
            <a:grpSpLocks/>
          </p:cNvGrpSpPr>
          <p:nvPr/>
        </p:nvGrpSpPr>
        <p:grpSpPr bwMode="auto">
          <a:xfrm>
            <a:off x="0" y="5876925"/>
            <a:ext cx="9144000" cy="981075"/>
            <a:chOff x="0" y="3702"/>
            <a:chExt cx="5760" cy="618"/>
          </a:xfrm>
        </p:grpSpPr>
        <p:sp>
          <p:nvSpPr>
            <p:cNvPr id="5" name="Rechteck 4"/>
            <p:cNvSpPr/>
            <p:nvPr/>
          </p:nvSpPr>
          <p:spPr>
            <a:xfrm>
              <a:off x="0" y="3702"/>
              <a:ext cx="5760" cy="6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/>
              <a:r>
                <a:rPr lang="de-DE" altLang="zh-CN" sz="1400">
                  <a:solidFill>
                    <a:srgbClr val="808080"/>
                  </a:solidFill>
                  <a:ea typeface="宋体" charset="-122"/>
                </a:rPr>
                <a:t>Prof. Dr. Dr. h.c. Felix Rauner</a:t>
              </a:r>
            </a:p>
          </p:txBody>
        </p:sp>
        <p:pic>
          <p:nvPicPr>
            <p:cNvPr id="77833" name="Bild 4" descr="ibb_4c_neu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9" y="3929"/>
              <a:ext cx="384" cy="1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" name="Gerade Verbindung 7"/>
            <p:cNvCxnSpPr/>
            <p:nvPr/>
          </p:nvCxnSpPr>
          <p:spPr>
            <a:xfrm>
              <a:off x="0" y="3741"/>
              <a:ext cx="5760" cy="0"/>
            </a:xfrm>
            <a:prstGeom prst="line">
              <a:avLst/>
            </a:prstGeom>
            <a:ln>
              <a:solidFill>
                <a:schemeClr val="accent1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836" name="Text Box 12"/>
          <p:cNvSpPr txBox="1">
            <a:spLocks noChangeArrowheads="1"/>
          </p:cNvSpPr>
          <p:nvPr/>
        </p:nvSpPr>
        <p:spPr bwMode="auto">
          <a:xfrm>
            <a:off x="2943225" y="3071813"/>
            <a:ext cx="5029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GB" sz="1300" b="1">
                <a:solidFill>
                  <a:srgbClr val="FFFFFF"/>
                </a:solidFill>
                <a:cs typeface="Times New Roman" pitchFamily="18" charset="0"/>
              </a:rPr>
              <a:t>The International Network on Innovative Apprenticeship</a:t>
            </a:r>
            <a:endParaRPr lang="en-GB"/>
          </a:p>
        </p:txBody>
      </p:sp>
      <p:sp>
        <p:nvSpPr>
          <p:cNvPr id="77837" name="Rectangle 13"/>
          <p:cNvSpPr>
            <a:spLocks noChangeArrowheads="1"/>
          </p:cNvSpPr>
          <p:nvPr/>
        </p:nvSpPr>
        <p:spPr bwMode="auto">
          <a:xfrm>
            <a:off x="323850" y="1196975"/>
            <a:ext cx="1516063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>
              <a:tabLst>
                <a:tab pos="3429000" algn="l"/>
              </a:tabLst>
            </a:pPr>
            <a:r>
              <a:rPr lang="en-GB" sz="1600" b="1">
                <a:cs typeface="Times New Roman" pitchFamily="18" charset="0"/>
              </a:rPr>
              <a:t>Memorandum</a:t>
            </a:r>
            <a:endParaRPr lang="de-DE" sz="900"/>
          </a:p>
          <a:p>
            <a:pPr eaLnBrk="0" hangingPunct="0">
              <a:tabLst>
                <a:tab pos="3429000" algn="l"/>
              </a:tabLst>
            </a:pPr>
            <a:endParaRPr lang="de-DE"/>
          </a:p>
        </p:txBody>
      </p:sp>
      <p:sp>
        <p:nvSpPr>
          <p:cNvPr id="77838" name="Rectangle 14"/>
          <p:cNvSpPr>
            <a:spLocks noChangeArrowheads="1"/>
          </p:cNvSpPr>
          <p:nvPr/>
        </p:nvSpPr>
        <p:spPr bwMode="auto">
          <a:xfrm>
            <a:off x="250825" y="1557338"/>
            <a:ext cx="6249988" cy="132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/>
            <a:r>
              <a:rPr lang="de-DE" sz="900"/>
              <a:t/>
            </a:r>
            <a:br>
              <a:rPr lang="de-DE" sz="900"/>
            </a:br>
            <a:endParaRPr lang="de-DE"/>
          </a:p>
          <a:p>
            <a:pPr eaLnBrk="0" hangingPunct="0"/>
            <a:r>
              <a:rPr lang="en-GB" sz="2200" b="1">
                <a:cs typeface="Times New Roman" pitchFamily="18" charset="0"/>
              </a:rPr>
              <a:t>‘An Architecture for Modern Apprenticeships’</a:t>
            </a:r>
            <a:endParaRPr lang="de-DE" sz="900"/>
          </a:p>
          <a:p>
            <a:pPr eaLnBrk="0" hangingPunct="0"/>
            <a:r>
              <a:rPr lang="en-GB" sz="1400">
                <a:cs typeface="Times New Roman" pitchFamily="18" charset="0"/>
              </a:rPr>
              <a:t>– </a:t>
            </a:r>
            <a:r>
              <a:rPr lang="en-GB" sz="1400" b="1">
                <a:cs typeface="Times New Roman" pitchFamily="18" charset="0"/>
              </a:rPr>
              <a:t>Standards for Structure, Organisation and Governance – </a:t>
            </a:r>
            <a:endParaRPr lang="de-DE" sz="900"/>
          </a:p>
          <a:p>
            <a:pPr eaLnBrk="0" hangingPunct="0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092" name="Group 4"/>
          <p:cNvGrpSpPr>
            <a:grpSpLocks/>
          </p:cNvGrpSpPr>
          <p:nvPr/>
        </p:nvGrpSpPr>
        <p:grpSpPr bwMode="auto">
          <a:xfrm>
            <a:off x="0" y="5876925"/>
            <a:ext cx="9144000" cy="981075"/>
            <a:chOff x="0" y="3702"/>
            <a:chExt cx="5760" cy="618"/>
          </a:xfrm>
        </p:grpSpPr>
        <p:sp>
          <p:nvSpPr>
            <p:cNvPr id="5" name="Rechteck 4"/>
            <p:cNvSpPr/>
            <p:nvPr/>
          </p:nvSpPr>
          <p:spPr>
            <a:xfrm>
              <a:off x="0" y="3702"/>
              <a:ext cx="5760" cy="6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/>
              <a:r>
                <a:rPr lang="de-DE" altLang="zh-CN" sz="1400">
                  <a:solidFill>
                    <a:srgbClr val="808080"/>
                  </a:solidFill>
                  <a:ea typeface="宋体" charset="-122"/>
                </a:rPr>
                <a:t>Prof. Dr. Dr. h.c. Felix Rauner</a:t>
              </a:r>
            </a:p>
          </p:txBody>
        </p:sp>
        <p:pic>
          <p:nvPicPr>
            <p:cNvPr id="89094" name="Bild 4" descr="ibb_4c_neu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9" y="3929"/>
              <a:ext cx="384" cy="1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" name="Gerade Verbindung 7"/>
            <p:cNvCxnSpPr/>
            <p:nvPr/>
          </p:nvCxnSpPr>
          <p:spPr>
            <a:xfrm>
              <a:off x="0" y="3741"/>
              <a:ext cx="5760" cy="0"/>
            </a:xfrm>
            <a:prstGeom prst="line">
              <a:avLst/>
            </a:prstGeom>
            <a:ln>
              <a:solidFill>
                <a:schemeClr val="accent1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096" name="Rectangle 8"/>
          <p:cNvSpPr>
            <a:spLocks noChangeArrowheads="1"/>
          </p:cNvSpPr>
          <p:nvPr/>
        </p:nvSpPr>
        <p:spPr bwMode="auto">
          <a:xfrm>
            <a:off x="323850" y="1341438"/>
            <a:ext cx="7993063" cy="641350"/>
          </a:xfrm>
          <a:prstGeom prst="rect">
            <a:avLst/>
          </a:prstGeom>
          <a:solidFill>
            <a:srgbClr val="CDD5C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I.  Criteria for modern dual vocational education and training including</a:t>
            </a:r>
          </a:p>
          <a:p>
            <a:r>
              <a:rPr lang="en-US"/>
              <a:t>the establishment of a stable and reliable dual VET track</a:t>
            </a:r>
          </a:p>
        </p:txBody>
      </p:sp>
      <p:sp>
        <p:nvSpPr>
          <p:cNvPr id="89132" name="Rectangle 44"/>
          <p:cNvSpPr>
            <a:spLocks noChangeArrowheads="1"/>
          </p:cNvSpPr>
          <p:nvPr/>
        </p:nvSpPr>
        <p:spPr bwMode="auto">
          <a:xfrm>
            <a:off x="395288" y="2349500"/>
            <a:ext cx="7993062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GB" sz="2200"/>
              <a:t>High quality and holistic competence in an occupational field </a:t>
            </a:r>
            <a:endParaRPr lang="de-DE" sz="2200"/>
          </a:p>
          <a:p>
            <a:pPr marL="342900" indent="-342900">
              <a:buFontTx/>
              <a:buAutoNum type="arabicPeriod"/>
            </a:pPr>
            <a:r>
              <a:rPr lang="en-GB" sz="2200"/>
              <a:t>Competence to shape one’s work – shaping competence’, ability to independently control and manage one’s professional tasks</a:t>
            </a:r>
            <a:endParaRPr lang="de-DE" sz="2200"/>
          </a:p>
          <a:p>
            <a:pPr marL="342900" indent="-342900">
              <a:buFontTx/>
              <a:buAutoNum type="arabicPeriod"/>
            </a:pPr>
            <a:r>
              <a:rPr lang="en-GB" sz="2200"/>
              <a:t>Seeing ‘work context’ as a constitutive feature of professional work</a:t>
            </a:r>
            <a:endParaRPr lang="de-DE" sz="2200"/>
          </a:p>
          <a:p>
            <a:pPr marL="342900" indent="-342900">
              <a:buFontTx/>
              <a:buAutoNum type="arabicPeriod"/>
            </a:pPr>
            <a:r>
              <a:rPr lang="en-GB" sz="2200"/>
              <a:t>The concept of ‘core occupations’ reduces the horizontal and vertical division of labour</a:t>
            </a:r>
            <a:endParaRPr lang="de-DE" sz="2200"/>
          </a:p>
          <a:p>
            <a:pPr marL="342900" indent="-342900">
              <a:buFontTx/>
              <a:buAutoNum type="arabicPeriod"/>
            </a:pPr>
            <a:r>
              <a:rPr lang="en-GB" sz="2200"/>
              <a:t>Creating sustainable occupational profiles </a:t>
            </a:r>
            <a:endParaRPr lang="de-DE" sz="2200"/>
          </a:p>
          <a:p>
            <a:pPr marL="342900" indent="-342900">
              <a:buFontTx/>
              <a:buAutoNum type="arabicPeriod"/>
            </a:pPr>
            <a:r>
              <a:rPr lang="en-GB" sz="2200"/>
              <a:t>Open dynamic occupational profiles</a:t>
            </a:r>
            <a:endParaRPr lang="de-DE" sz="2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114" name="Group 2"/>
          <p:cNvGrpSpPr>
            <a:grpSpLocks/>
          </p:cNvGrpSpPr>
          <p:nvPr/>
        </p:nvGrpSpPr>
        <p:grpSpPr bwMode="auto">
          <a:xfrm>
            <a:off x="0" y="5876925"/>
            <a:ext cx="9144000" cy="981075"/>
            <a:chOff x="0" y="3702"/>
            <a:chExt cx="5760" cy="618"/>
          </a:xfrm>
        </p:grpSpPr>
        <p:sp>
          <p:nvSpPr>
            <p:cNvPr id="5" name="Rechteck 4"/>
            <p:cNvSpPr/>
            <p:nvPr/>
          </p:nvSpPr>
          <p:spPr>
            <a:xfrm>
              <a:off x="0" y="3702"/>
              <a:ext cx="5760" cy="6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/>
              <a:r>
                <a:rPr lang="de-DE" altLang="zh-CN" sz="1400">
                  <a:solidFill>
                    <a:srgbClr val="808080"/>
                  </a:solidFill>
                  <a:ea typeface="宋体" charset="-122"/>
                </a:rPr>
                <a:t>Prof. Dr. Dr. h.c. Felix Rauner</a:t>
              </a:r>
            </a:p>
          </p:txBody>
        </p:sp>
        <p:pic>
          <p:nvPicPr>
            <p:cNvPr id="90116" name="Bild 4" descr="ibb_4c_neu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9" y="3929"/>
              <a:ext cx="384" cy="1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" name="Gerade Verbindung 7"/>
            <p:cNvCxnSpPr/>
            <p:nvPr/>
          </p:nvCxnSpPr>
          <p:spPr>
            <a:xfrm>
              <a:off x="0" y="3741"/>
              <a:ext cx="5760" cy="0"/>
            </a:xfrm>
            <a:prstGeom prst="line">
              <a:avLst/>
            </a:prstGeom>
            <a:ln>
              <a:solidFill>
                <a:schemeClr val="accent1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118" name="Rectangle 6"/>
          <p:cNvSpPr>
            <a:spLocks noChangeArrowheads="1"/>
          </p:cNvSpPr>
          <p:nvPr/>
        </p:nvSpPr>
        <p:spPr bwMode="auto">
          <a:xfrm>
            <a:off x="323850" y="1341438"/>
            <a:ext cx="7993063" cy="641350"/>
          </a:xfrm>
          <a:prstGeom prst="rect">
            <a:avLst/>
          </a:prstGeom>
          <a:solidFill>
            <a:srgbClr val="CDD5C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/>
              <a:t>I.  Criteria for modern dual vocational education and training including</a:t>
            </a:r>
            <a:br>
              <a:rPr lang="en-US" b="1"/>
            </a:br>
            <a:r>
              <a:rPr lang="en-US" b="1"/>
              <a:t>    the establishment of a stable and reliable dual VET track</a:t>
            </a:r>
          </a:p>
        </p:txBody>
      </p:sp>
      <p:sp>
        <p:nvSpPr>
          <p:cNvPr id="90120" name="Rectangle 8"/>
          <p:cNvSpPr>
            <a:spLocks noChangeArrowheads="1"/>
          </p:cNvSpPr>
          <p:nvPr/>
        </p:nvSpPr>
        <p:spPr bwMode="auto">
          <a:xfrm>
            <a:off x="323850" y="2349500"/>
            <a:ext cx="8496300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AutoNum type="arabicPeriod" startAt="7"/>
            </a:pPr>
            <a:r>
              <a:rPr lang="en-GB" sz="2200"/>
              <a:t>   Promoting occupational identity </a:t>
            </a:r>
            <a:endParaRPr lang="de-DE" sz="2200"/>
          </a:p>
          <a:p>
            <a:pPr marL="342900" indent="-342900">
              <a:buFontTx/>
              <a:buAutoNum type="arabicPeriod" startAt="7"/>
            </a:pPr>
            <a:r>
              <a:rPr lang="en-GB" sz="2200"/>
              <a:t>   Desirable time scale for learning to be competent in an </a:t>
            </a:r>
            <a:br>
              <a:rPr lang="en-GB" sz="2200"/>
            </a:br>
            <a:r>
              <a:rPr lang="en-GB" sz="2200"/>
              <a:t>      occupation</a:t>
            </a:r>
            <a:endParaRPr lang="de-DE" sz="2200"/>
          </a:p>
          <a:p>
            <a:pPr marL="342900" indent="-342900">
              <a:buFontTx/>
              <a:buAutoNum type="arabicPeriod" startAt="7"/>
            </a:pPr>
            <a:r>
              <a:rPr lang="en-GB" sz="2200"/>
              <a:t>   Need for continuing professional development</a:t>
            </a:r>
            <a:endParaRPr lang="de-DE" sz="2200"/>
          </a:p>
          <a:p>
            <a:pPr marL="342900" indent="-342900">
              <a:buFontTx/>
              <a:buAutoNum type="arabicPeriod" startAt="7"/>
            </a:pPr>
            <a:r>
              <a:rPr lang="en-GB" sz="2200"/>
              <a:t> Cooperation between learning venues</a:t>
            </a:r>
            <a:endParaRPr lang="de-DE" sz="2200"/>
          </a:p>
          <a:p>
            <a:pPr marL="342900" indent="-342900">
              <a:buFontTx/>
              <a:buAutoNum type="arabicPeriod" startAt="7"/>
            </a:pPr>
            <a:r>
              <a:rPr lang="en-GB" sz="2200"/>
              <a:t> The legal status of apprentices</a:t>
            </a:r>
            <a:endParaRPr lang="de-DE" sz="2200"/>
          </a:p>
          <a:p>
            <a:pPr marL="342900" indent="-342900">
              <a:buFontTx/>
              <a:buAutoNum type="arabicPeriod" startAt="7"/>
            </a:pPr>
            <a:r>
              <a:rPr lang="en-GB" sz="2200"/>
              <a:t> Cost-benefit of in-company apprenticeship training</a:t>
            </a:r>
            <a:endParaRPr lang="de-DE" sz="2200"/>
          </a:p>
          <a:p>
            <a:pPr marL="342900" indent="-342900">
              <a:buFontTx/>
              <a:buAutoNum type="arabicPeriod" startAt="7"/>
            </a:pPr>
            <a:r>
              <a:rPr lang="en-GB" sz="2200"/>
              <a:t> Occupational domains and vocational disciplines</a:t>
            </a:r>
            <a:endParaRPr lang="de-DE" sz="2200"/>
          </a:p>
          <a:p>
            <a:pPr marL="342900" indent="-342900">
              <a:buFontTx/>
              <a:buAutoNum type="arabicPeriod" startAt="7"/>
            </a:pPr>
            <a:r>
              <a:rPr lang="en-GB" sz="2200"/>
              <a:t> Integration of vocational education into a higher education </a:t>
            </a:r>
            <a:br>
              <a:rPr lang="en-GB" sz="2200"/>
            </a:br>
            <a:r>
              <a:rPr lang="en-GB" sz="2200"/>
              <a:t>      structure parallel track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38" name="Group 2"/>
          <p:cNvGrpSpPr>
            <a:grpSpLocks/>
          </p:cNvGrpSpPr>
          <p:nvPr/>
        </p:nvGrpSpPr>
        <p:grpSpPr bwMode="auto">
          <a:xfrm>
            <a:off x="0" y="5876925"/>
            <a:ext cx="9144000" cy="981075"/>
            <a:chOff x="0" y="3702"/>
            <a:chExt cx="5760" cy="618"/>
          </a:xfrm>
        </p:grpSpPr>
        <p:sp>
          <p:nvSpPr>
            <p:cNvPr id="5" name="Rechteck 4"/>
            <p:cNvSpPr/>
            <p:nvPr/>
          </p:nvSpPr>
          <p:spPr>
            <a:xfrm>
              <a:off x="0" y="3702"/>
              <a:ext cx="5760" cy="6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/>
              <a:r>
                <a:rPr lang="de-DE" altLang="zh-CN" sz="1400">
                  <a:solidFill>
                    <a:srgbClr val="808080"/>
                  </a:solidFill>
                  <a:ea typeface="宋体" charset="-122"/>
                </a:rPr>
                <a:t>Prof. Dr. Dr. h.c. Felix Rauner</a:t>
              </a:r>
            </a:p>
          </p:txBody>
        </p:sp>
        <p:pic>
          <p:nvPicPr>
            <p:cNvPr id="91140" name="Bild 4" descr="ibb_4c_neu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9" y="3929"/>
              <a:ext cx="384" cy="1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" name="Gerade Verbindung 7"/>
            <p:cNvCxnSpPr/>
            <p:nvPr/>
          </p:nvCxnSpPr>
          <p:spPr>
            <a:xfrm>
              <a:off x="0" y="3741"/>
              <a:ext cx="5760" cy="0"/>
            </a:xfrm>
            <a:prstGeom prst="line">
              <a:avLst/>
            </a:prstGeom>
            <a:ln>
              <a:solidFill>
                <a:schemeClr val="accent1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142" name="Rectangle 6"/>
          <p:cNvSpPr>
            <a:spLocks noChangeArrowheads="1"/>
          </p:cNvSpPr>
          <p:nvPr/>
        </p:nvSpPr>
        <p:spPr bwMode="auto">
          <a:xfrm>
            <a:off x="323850" y="1341438"/>
            <a:ext cx="7993063" cy="366712"/>
          </a:xfrm>
          <a:prstGeom prst="rect">
            <a:avLst/>
          </a:prstGeom>
          <a:solidFill>
            <a:srgbClr val="CDD5C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II. </a:t>
            </a:r>
            <a:r>
              <a:rPr lang="en-GB" b="1"/>
              <a:t>Governance of Dual VET Systems</a:t>
            </a:r>
            <a:r>
              <a:rPr lang="de-DE"/>
              <a:t> </a:t>
            </a:r>
            <a:endParaRPr lang="en-US"/>
          </a:p>
        </p:txBody>
      </p:sp>
      <p:sp>
        <p:nvSpPr>
          <p:cNvPr id="91143" name="Rectangle 7"/>
          <p:cNvSpPr>
            <a:spLocks noChangeArrowheads="1"/>
          </p:cNvSpPr>
          <p:nvPr/>
        </p:nvSpPr>
        <p:spPr bwMode="auto">
          <a:xfrm>
            <a:off x="395288" y="2349500"/>
            <a:ext cx="7921625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GB" sz="2800"/>
              <a:t> Consistent legal framework</a:t>
            </a:r>
          </a:p>
          <a:p>
            <a:pPr marL="342900" indent="-342900">
              <a:buFontTx/>
              <a:buAutoNum type="arabicPeriod"/>
            </a:pPr>
            <a:endParaRPr lang="en-GB" sz="600"/>
          </a:p>
          <a:p>
            <a:pPr marL="342900" indent="-342900">
              <a:buFontTx/>
              <a:buAutoNum type="arabicPeriod"/>
            </a:pPr>
            <a:r>
              <a:rPr lang="en-GB" sz="2800"/>
              <a:t> Cooperation of actors</a:t>
            </a:r>
          </a:p>
          <a:p>
            <a:pPr marL="342900" indent="-342900">
              <a:buFontTx/>
              <a:buAutoNum type="arabicPeriod"/>
            </a:pPr>
            <a:endParaRPr lang="en-GB" sz="600"/>
          </a:p>
          <a:p>
            <a:pPr marL="342900" indent="-342900">
              <a:buFontTx/>
              <a:buAutoNum type="arabicPeriod"/>
            </a:pPr>
            <a:r>
              <a:rPr lang="en-GB" sz="2800"/>
              <a:t> Allocation of strategic and operative functions</a:t>
            </a:r>
          </a:p>
          <a:p>
            <a:pPr marL="342900" indent="-342900"/>
            <a:endParaRPr lang="en-GB" sz="600"/>
          </a:p>
          <a:p>
            <a:pPr marL="342900" indent="-342900"/>
            <a:r>
              <a:rPr lang="en-GB" sz="2800"/>
              <a:t>4. Innovation strategies</a:t>
            </a:r>
            <a:endParaRPr lang="de-DE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62" name="Group 2"/>
          <p:cNvGrpSpPr>
            <a:grpSpLocks/>
          </p:cNvGrpSpPr>
          <p:nvPr/>
        </p:nvGrpSpPr>
        <p:grpSpPr bwMode="auto">
          <a:xfrm>
            <a:off x="0" y="5876925"/>
            <a:ext cx="9144000" cy="981075"/>
            <a:chOff x="0" y="3702"/>
            <a:chExt cx="5760" cy="618"/>
          </a:xfrm>
        </p:grpSpPr>
        <p:sp>
          <p:nvSpPr>
            <p:cNvPr id="5" name="Rechteck 4"/>
            <p:cNvSpPr/>
            <p:nvPr/>
          </p:nvSpPr>
          <p:spPr>
            <a:xfrm>
              <a:off x="0" y="3702"/>
              <a:ext cx="5760" cy="6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/>
              <a:r>
                <a:rPr lang="de-DE" altLang="zh-CN" sz="1400">
                  <a:solidFill>
                    <a:srgbClr val="808080"/>
                  </a:solidFill>
                  <a:ea typeface="宋体" charset="-122"/>
                </a:rPr>
                <a:t>Prof. Dr. Dr. h.c. Felix Rauner</a:t>
              </a:r>
            </a:p>
          </p:txBody>
        </p:sp>
        <p:pic>
          <p:nvPicPr>
            <p:cNvPr id="92164" name="Bild 4" descr="ibb_4c_neu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9" y="3929"/>
              <a:ext cx="384" cy="1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" name="Gerade Verbindung 7"/>
            <p:cNvCxnSpPr/>
            <p:nvPr/>
          </p:nvCxnSpPr>
          <p:spPr>
            <a:xfrm>
              <a:off x="0" y="3741"/>
              <a:ext cx="5760" cy="0"/>
            </a:xfrm>
            <a:prstGeom prst="line">
              <a:avLst/>
            </a:prstGeom>
            <a:ln>
              <a:solidFill>
                <a:schemeClr val="accent1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166" name="Rectangle 6"/>
          <p:cNvSpPr>
            <a:spLocks noChangeArrowheads="1"/>
          </p:cNvSpPr>
          <p:nvPr/>
        </p:nvSpPr>
        <p:spPr bwMode="auto">
          <a:xfrm>
            <a:off x="323850" y="1341438"/>
            <a:ext cx="7993063" cy="366712"/>
          </a:xfrm>
          <a:prstGeom prst="rect">
            <a:avLst/>
          </a:prstGeom>
          <a:solidFill>
            <a:srgbClr val="CDD5C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II. </a:t>
            </a:r>
            <a:r>
              <a:rPr lang="en-GB" b="1"/>
              <a:t>Governance of Dual VET Systems</a:t>
            </a:r>
            <a:r>
              <a:rPr lang="de-DE"/>
              <a:t> </a:t>
            </a:r>
            <a:endParaRPr lang="en-US"/>
          </a:p>
        </p:txBody>
      </p:sp>
      <p:sp>
        <p:nvSpPr>
          <p:cNvPr id="92167" name="Rectangle 7"/>
          <p:cNvSpPr>
            <a:spLocks noChangeArrowheads="1"/>
          </p:cNvSpPr>
          <p:nvPr/>
        </p:nvSpPr>
        <p:spPr bwMode="auto">
          <a:xfrm>
            <a:off x="323850" y="1916113"/>
            <a:ext cx="7921625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GB" sz="2800"/>
              <a:t> Consistent legal framework</a:t>
            </a:r>
          </a:p>
          <a:p>
            <a:pPr marL="342900" indent="-342900">
              <a:buFontTx/>
              <a:buAutoNum type="arabicPeriod"/>
            </a:pPr>
            <a:endParaRPr lang="en-GB" sz="600"/>
          </a:p>
          <a:p>
            <a:pPr marL="342900" indent="-342900">
              <a:buFontTx/>
              <a:buAutoNum type="arabicPeriod"/>
            </a:pPr>
            <a:r>
              <a:rPr lang="en-GB" sz="2800"/>
              <a:t> Cooperation of actors</a:t>
            </a:r>
          </a:p>
          <a:p>
            <a:pPr marL="342900" indent="-342900">
              <a:buFontTx/>
              <a:buAutoNum type="arabicPeriod"/>
            </a:pPr>
            <a:endParaRPr lang="en-GB" sz="600"/>
          </a:p>
          <a:p>
            <a:pPr marL="342900" indent="-342900">
              <a:buFontTx/>
              <a:buAutoNum type="arabicPeriod"/>
            </a:pPr>
            <a:r>
              <a:rPr lang="en-GB" sz="2800"/>
              <a:t> Allocation of strategic and operative functions</a:t>
            </a:r>
          </a:p>
          <a:p>
            <a:pPr marL="342900" indent="-342900"/>
            <a:endParaRPr lang="en-GB" sz="600"/>
          </a:p>
          <a:p>
            <a:pPr marL="342900" indent="-342900"/>
            <a:r>
              <a:rPr lang="en-GB" sz="2800"/>
              <a:t>4. Innovation strategies</a:t>
            </a:r>
            <a:endParaRPr lang="de-DE" sz="2800"/>
          </a:p>
        </p:txBody>
      </p:sp>
      <p:sp>
        <p:nvSpPr>
          <p:cNvPr id="92168" name="Rectangle 8"/>
          <p:cNvSpPr>
            <a:spLocks noChangeArrowheads="1"/>
          </p:cNvSpPr>
          <p:nvPr/>
        </p:nvSpPr>
        <p:spPr bwMode="auto">
          <a:xfrm>
            <a:off x="323850" y="4292600"/>
            <a:ext cx="7993063" cy="366713"/>
          </a:xfrm>
          <a:prstGeom prst="rect">
            <a:avLst/>
          </a:prstGeom>
          <a:solidFill>
            <a:srgbClr val="CDD5C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III. </a:t>
            </a:r>
            <a:r>
              <a:rPr lang="en-GB" b="1"/>
              <a:t>Structure and development of occupational curricula</a:t>
            </a:r>
            <a:r>
              <a:rPr lang="de-DE"/>
              <a:t> </a:t>
            </a:r>
            <a:endParaRPr lang="en-US"/>
          </a:p>
        </p:txBody>
      </p:sp>
      <p:sp>
        <p:nvSpPr>
          <p:cNvPr id="92169" name="Rectangle 9"/>
          <p:cNvSpPr>
            <a:spLocks noChangeArrowheads="1"/>
          </p:cNvSpPr>
          <p:nvPr/>
        </p:nvSpPr>
        <p:spPr bwMode="auto">
          <a:xfrm>
            <a:off x="395288" y="4868863"/>
            <a:ext cx="7921625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GB" sz="2800"/>
              <a:t> The Curriculum</a:t>
            </a:r>
          </a:p>
          <a:p>
            <a:pPr marL="342900" indent="-342900">
              <a:buFontTx/>
              <a:buAutoNum type="arabicPeriod"/>
            </a:pPr>
            <a:endParaRPr lang="en-GB" sz="600"/>
          </a:p>
          <a:p>
            <a:pPr marL="342900" indent="-342900">
              <a:buFontTx/>
              <a:buAutoNum type="arabicPeriod"/>
            </a:pPr>
            <a:r>
              <a:rPr lang="en-GB" sz="2800"/>
              <a:t> Methods of Curriculum Development</a:t>
            </a:r>
            <a:endParaRPr lang="de-DE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0" y="5876925"/>
            <a:ext cx="9144000" cy="981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/>
            <a:r>
              <a:rPr lang="de-DE" altLang="zh-CN" sz="1400">
                <a:solidFill>
                  <a:srgbClr val="808080"/>
                </a:solidFill>
                <a:ea typeface="宋体" charset="-122"/>
              </a:rPr>
              <a:t>Prof. Dr. Dr. h.c. Felix Rauner</a:t>
            </a:r>
          </a:p>
        </p:txBody>
      </p:sp>
      <p:pic>
        <p:nvPicPr>
          <p:cNvPr id="78880" name="Bild 4" descr="ibb_4c_ne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6237288"/>
            <a:ext cx="6096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0" name="Textfeld 1"/>
          <p:cNvSpPr txBox="1">
            <a:spLocks noChangeArrowheads="1"/>
          </p:cNvSpPr>
          <p:nvPr/>
        </p:nvSpPr>
        <p:spPr bwMode="auto">
          <a:xfrm>
            <a:off x="250825" y="981075"/>
            <a:ext cx="5970588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5749" tIns="37874" rIns="75749" bIns="37874">
            <a:spAutoFit/>
          </a:bodyPr>
          <a:lstStyle/>
          <a:p>
            <a:pPr defTabSz="757238" eaLnBrk="0" hangingPunct="0"/>
            <a:r>
              <a:rPr lang="de-DE" sz="2300" b="1">
                <a:latin typeface="Calibri" pitchFamily="34" charset="0"/>
              </a:rPr>
              <a:t>Learning by doing vs. Innovative Apprenticeship</a:t>
            </a:r>
          </a:p>
        </p:txBody>
      </p:sp>
      <p:graphicFrame>
        <p:nvGraphicFramePr>
          <p:cNvPr id="78883" name="Group 35"/>
          <p:cNvGraphicFramePr>
            <a:graphicFrameLocks noGrp="1"/>
          </p:cNvGraphicFramePr>
          <p:nvPr/>
        </p:nvGraphicFramePr>
        <p:xfrm>
          <a:off x="250825" y="1412875"/>
          <a:ext cx="8437563" cy="4797425"/>
        </p:xfrm>
        <a:graphic>
          <a:graphicData uri="http://schemas.openxmlformats.org/drawingml/2006/table">
            <a:tbl>
              <a:tblPr/>
              <a:tblGrid>
                <a:gridCol w="2811463"/>
                <a:gridCol w="2813050"/>
                <a:gridCol w="2813050"/>
              </a:tblGrid>
              <a:tr h="720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1" marR="568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Low potential work-based training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1" marR="568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Innovative Apprenticeship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1" marR="568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94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1. Occupations</a:t>
                      </a:r>
                      <a:endParaRPr kumimoji="0" lang="de-DE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1" marR="568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fragmented, specialized,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company oriented, Taylorist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(up to some thousands)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1" marR="568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open dynamic (European) core occupations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(between 250 and 300)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1" marR="568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936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2. Duration</a:t>
                      </a:r>
                      <a:endParaRPr kumimoji="0" lang="de-DE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1" marR="568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 years and less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1" marR="568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3 to 4 years including the option: occupational baccalaureate)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1" marR="568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1247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3. Competence</a:t>
                      </a:r>
                      <a:endParaRPr kumimoji="0" lang="de-DE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1" marR="568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fragmented, modularized,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know that-based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1" marR="568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occupational shaping competence: reflected holistic problem solving (reflected professionals)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1" marR="568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94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4. Knowledge</a:t>
                      </a:r>
                      <a:endParaRPr kumimoji="0" lang="de-DE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1" marR="568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narrow know that-knowledge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1" marR="568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work process knowledge: as a holistic and shaping oriented knowledge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1" marR="568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</a:tbl>
          </a:graphicData>
        </a:graphic>
      </p:graphicFrame>
      <p:sp>
        <p:nvSpPr>
          <p:cNvPr id="78877" name="Rechteck 3"/>
          <p:cNvSpPr>
            <a:spLocks noChangeArrowheads="1"/>
          </p:cNvSpPr>
          <p:nvPr/>
        </p:nvSpPr>
        <p:spPr bwMode="auto">
          <a:xfrm>
            <a:off x="179388" y="1412875"/>
            <a:ext cx="2879725" cy="6477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75749" tIns="37874" rIns="75749" bIns="37874"/>
          <a:lstStyle/>
          <a:p>
            <a:pPr algn="r" defTabSz="757238" eaLnBrk="0" hangingPunct="0"/>
            <a:endParaRPr lang="en-US" sz="2300" i="1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3" descr="Z:\ABBILDUNGEN\Engl_Neu_Arbeitsprozesswissen.jpg"/>
          <p:cNvPicPr>
            <a:picLocks noChangeAspect="1" noChangeArrowheads="1"/>
          </p:cNvPicPr>
          <p:nvPr/>
        </p:nvPicPr>
        <p:blipFill>
          <a:blip r:embed="rId2" cstate="print"/>
          <a:srcRect l="8696" t="10307" r="9174" b="3375"/>
          <a:stretch>
            <a:fillRect/>
          </a:stretch>
        </p:blipFill>
        <p:spPr bwMode="auto">
          <a:xfrm>
            <a:off x="1546225" y="1146175"/>
            <a:ext cx="6110288" cy="481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0900" name="Group 4"/>
          <p:cNvGrpSpPr>
            <a:grpSpLocks/>
          </p:cNvGrpSpPr>
          <p:nvPr/>
        </p:nvGrpSpPr>
        <p:grpSpPr bwMode="auto">
          <a:xfrm>
            <a:off x="0" y="5876925"/>
            <a:ext cx="9144000" cy="981075"/>
            <a:chOff x="0" y="3702"/>
            <a:chExt cx="5760" cy="618"/>
          </a:xfrm>
        </p:grpSpPr>
        <p:sp>
          <p:nvSpPr>
            <p:cNvPr id="5" name="Rechteck 4"/>
            <p:cNvSpPr/>
            <p:nvPr/>
          </p:nvSpPr>
          <p:spPr>
            <a:xfrm>
              <a:off x="0" y="3702"/>
              <a:ext cx="5760" cy="6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/>
              <a:r>
                <a:rPr lang="de-DE" altLang="zh-CN" sz="1400">
                  <a:solidFill>
                    <a:srgbClr val="808080"/>
                  </a:solidFill>
                  <a:ea typeface="宋体" charset="-122"/>
                </a:rPr>
                <a:t>Prof. Dr. Dr. h.c. Felix Rauner</a:t>
              </a:r>
            </a:p>
          </p:txBody>
        </p:sp>
        <p:pic>
          <p:nvPicPr>
            <p:cNvPr id="80902" name="Bild 4" descr="ibb_4c_neu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9" y="3929"/>
              <a:ext cx="384" cy="1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" name="Gerade Verbindung 7"/>
            <p:cNvCxnSpPr/>
            <p:nvPr/>
          </p:nvCxnSpPr>
          <p:spPr>
            <a:xfrm>
              <a:off x="0" y="3741"/>
              <a:ext cx="5760" cy="0"/>
            </a:xfrm>
            <a:prstGeom prst="line">
              <a:avLst/>
            </a:prstGeom>
            <a:ln>
              <a:solidFill>
                <a:schemeClr val="accent1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0" y="5876925"/>
            <a:ext cx="9144000" cy="981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/>
            <a:r>
              <a:rPr lang="de-DE" altLang="zh-CN" sz="1400">
                <a:solidFill>
                  <a:srgbClr val="808080"/>
                </a:solidFill>
                <a:ea typeface="宋体" charset="-122"/>
              </a:rPr>
              <a:t>Prof. Dr. Dr. h.c. Felix Rauner</a:t>
            </a:r>
          </a:p>
        </p:txBody>
      </p:sp>
      <p:pic>
        <p:nvPicPr>
          <p:cNvPr id="81951" name="Bild 4" descr="ibb_4c_ne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6237288"/>
            <a:ext cx="6096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1953" name="Group 33"/>
          <p:cNvGraphicFramePr>
            <a:graphicFrameLocks noGrp="1"/>
          </p:cNvGraphicFramePr>
          <p:nvPr/>
        </p:nvGraphicFramePr>
        <p:xfrm>
          <a:off x="396875" y="1660525"/>
          <a:ext cx="8262938" cy="4767072"/>
        </p:xfrm>
        <a:graphic>
          <a:graphicData uri="http://schemas.openxmlformats.org/drawingml/2006/table">
            <a:tbl>
              <a:tblPr/>
              <a:tblGrid>
                <a:gridCol w="2754313"/>
                <a:gridCol w="2754312"/>
                <a:gridCol w="2754313"/>
              </a:tblGrid>
              <a:tr h="1330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5. Work Experience</a:t>
                      </a:r>
                      <a:endParaRPr kumimoji="0" lang="de-DE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2" marR="568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unreflected work experience (learning by doing): rigid and constrained work attitude and behaviour</a:t>
                      </a:r>
                      <a:endParaRPr kumimoji="0" lang="de-DE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2" marR="568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reflected and systematised work experience</a:t>
                      </a:r>
                      <a:endParaRPr kumimoji="0" lang="de-DE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2" marR="568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1662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6. Duality of Learning</a:t>
                      </a:r>
                      <a:endParaRPr kumimoji="0" lang="de-DE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2" marR="568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separate learning venues: training approach</a:t>
                      </a:r>
                      <a:endParaRPr kumimoji="0" lang="de-DE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2" marR="568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integrated and co-operative learning venues: enabling for (co) shaping the world of work and society in social, economic and ecological responsibility</a:t>
                      </a:r>
                      <a:endParaRPr kumimoji="0" lang="de-DE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2" marR="568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1330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7. Apprenticeship as part of a dual track VET system</a:t>
                      </a:r>
                      <a:endParaRPr kumimoji="0" lang="de-DE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2" marR="568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isolated training approach</a:t>
                      </a:r>
                      <a:endParaRPr kumimoji="0" lang="de-DE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2" marR="568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Apprenticeship as a first step in a dual education and training track up to dual master programs (professional) level</a:t>
                      </a:r>
                      <a:endParaRPr kumimoji="0" lang="de-DE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2" marR="568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1954" name="Group 34"/>
          <p:cNvGraphicFramePr>
            <a:graphicFrameLocks noGrp="1"/>
          </p:cNvGraphicFramePr>
          <p:nvPr/>
        </p:nvGraphicFramePr>
        <p:xfrm>
          <a:off x="3132138" y="981075"/>
          <a:ext cx="5527675" cy="701675"/>
        </p:xfrm>
        <a:graphic>
          <a:graphicData uri="http://schemas.openxmlformats.org/drawingml/2006/table">
            <a:tbl>
              <a:tblPr/>
              <a:tblGrid>
                <a:gridCol w="2763837"/>
                <a:gridCol w="2763838"/>
              </a:tblGrid>
              <a:tr h="701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Low potential work-based training</a:t>
                      </a:r>
                      <a:endParaRPr kumimoji="0" lang="de-DE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0" marR="56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Innovative Apprenticeship</a:t>
                      </a:r>
                      <a:endParaRPr kumimoji="0" lang="de-DE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0" marR="56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 cstate="print"/>
          <a:srcRect l="948"/>
          <a:stretch>
            <a:fillRect/>
          </a:stretch>
        </p:blipFill>
        <p:spPr bwMode="auto">
          <a:xfrm>
            <a:off x="1255713" y="1082675"/>
            <a:ext cx="60833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47" name="Textfeld 2"/>
          <p:cNvSpPr txBox="1">
            <a:spLocks noChangeArrowheads="1"/>
          </p:cNvSpPr>
          <p:nvPr/>
        </p:nvSpPr>
        <p:spPr bwMode="auto">
          <a:xfrm>
            <a:off x="207963" y="342900"/>
            <a:ext cx="3532187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5749" tIns="37874" rIns="75749" bIns="37874">
            <a:spAutoFit/>
          </a:bodyPr>
          <a:lstStyle/>
          <a:p>
            <a:pPr defTabSz="757238" eaLnBrk="0" hangingPunct="0"/>
            <a:r>
              <a:rPr lang="de-DE" sz="2300" b="1">
                <a:latin typeface="Calibri" pitchFamily="34" charset="0"/>
              </a:rPr>
              <a:t>Architecture Apprenticeship</a:t>
            </a:r>
          </a:p>
        </p:txBody>
      </p:sp>
      <p:grpSp>
        <p:nvGrpSpPr>
          <p:cNvPr id="82948" name="Group 4"/>
          <p:cNvGrpSpPr>
            <a:grpSpLocks/>
          </p:cNvGrpSpPr>
          <p:nvPr/>
        </p:nvGrpSpPr>
        <p:grpSpPr bwMode="auto">
          <a:xfrm>
            <a:off x="0" y="5876925"/>
            <a:ext cx="9144000" cy="981075"/>
            <a:chOff x="0" y="3702"/>
            <a:chExt cx="5760" cy="618"/>
          </a:xfrm>
        </p:grpSpPr>
        <p:sp>
          <p:nvSpPr>
            <p:cNvPr id="5" name="Rechteck 4"/>
            <p:cNvSpPr/>
            <p:nvPr/>
          </p:nvSpPr>
          <p:spPr>
            <a:xfrm>
              <a:off x="0" y="3702"/>
              <a:ext cx="5760" cy="6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/>
              <a:r>
                <a:rPr lang="de-DE" altLang="zh-CN" sz="1400">
                  <a:solidFill>
                    <a:srgbClr val="808080"/>
                  </a:solidFill>
                  <a:ea typeface="宋体" charset="-122"/>
                </a:rPr>
                <a:t>Prof. Dr. Dr. h.c. Felix Rauner</a:t>
              </a:r>
            </a:p>
          </p:txBody>
        </p:sp>
        <p:pic>
          <p:nvPicPr>
            <p:cNvPr id="82950" name="Bild 4" descr="ibb_4c_neu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9" y="3929"/>
              <a:ext cx="384" cy="1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" name="Gerade Verbindung 7"/>
            <p:cNvCxnSpPr/>
            <p:nvPr/>
          </p:nvCxnSpPr>
          <p:spPr>
            <a:xfrm>
              <a:off x="0" y="3741"/>
              <a:ext cx="5760" cy="0"/>
            </a:xfrm>
            <a:prstGeom prst="line">
              <a:avLst/>
            </a:prstGeom>
            <a:ln>
              <a:solidFill>
                <a:schemeClr val="accent1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0" y="5876925"/>
            <a:ext cx="9144000" cy="981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/>
            <a:r>
              <a:rPr lang="de-DE" altLang="zh-CN" sz="1400">
                <a:solidFill>
                  <a:srgbClr val="808080"/>
                </a:solidFill>
                <a:ea typeface="宋体" charset="-122"/>
              </a:rPr>
              <a:t>Prof. Dr. Dr. h.c. Felix Rauner</a:t>
            </a:r>
          </a:p>
        </p:txBody>
      </p:sp>
      <p:pic>
        <p:nvPicPr>
          <p:cNvPr id="83999" name="Bild 4" descr="ibb_4c_ne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6237288"/>
            <a:ext cx="6096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4008" name="Group 40"/>
          <p:cNvGraphicFramePr>
            <a:graphicFrameLocks noGrp="1"/>
          </p:cNvGraphicFramePr>
          <p:nvPr/>
        </p:nvGraphicFramePr>
        <p:xfrm>
          <a:off x="207963" y="1082675"/>
          <a:ext cx="8670925" cy="4972368"/>
        </p:xfrm>
        <a:graphic>
          <a:graphicData uri="http://schemas.openxmlformats.org/drawingml/2006/table">
            <a:tbl>
              <a:tblPr/>
              <a:tblGrid>
                <a:gridCol w="2203450"/>
                <a:gridCol w="3097212"/>
                <a:gridCol w="3370263"/>
              </a:tblGrid>
              <a:tr h="1770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8. Governance</a:t>
                      </a:r>
                      <a:endParaRPr kumimoji="0" lang="de-DE" sz="1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6" marR="5681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fragmented governance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6" marR="5681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integrated governance approach: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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 Consistent legal framework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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 Cooperation of Actors/Institutions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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 Allocation of teaching and</a:t>
                      </a:r>
                      <a:b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</a:b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   operative functions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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 Innovative strategies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6" marR="5681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1800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9. Levels of Qualifications</a:t>
                      </a:r>
                      <a:endParaRPr kumimoji="0" lang="de-DE" sz="1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6" marR="5681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6 to 10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Hierarchical structure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Risk: Deskilling 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6" marR="5681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Three levels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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 Skilled workers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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 Master craftsman  </a:t>
                      </a:r>
                      <a:b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</a:b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   (industry)/Bachelor (professional)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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 Dual Master Programmes: Master</a:t>
                      </a:r>
                      <a:b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</a:b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   (professional)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6" marR="5681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1262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10. Attractiveness</a:t>
                      </a:r>
                      <a:endParaRPr kumimoji="0" lang="de-DE" sz="1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6" marR="5681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very low (stigmatisation)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risks: low wages, unemployment, social disintegration, low vocational identity and commitment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6" marR="5681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highly attractive occupational pathway, high potential for occupational identity and occupational commitment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816" marR="5681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hteck 1"/>
          <p:cNvSpPr>
            <a:spLocks noChangeArrowheads="1"/>
          </p:cNvSpPr>
          <p:nvPr/>
        </p:nvSpPr>
        <p:spPr bwMode="auto">
          <a:xfrm>
            <a:off x="2339975" y="2636838"/>
            <a:ext cx="4248150" cy="20113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400" b="1" i="1"/>
              <a:t>Inputs and Perspectives </a:t>
            </a:r>
            <a:br>
              <a:rPr lang="en-GB" sz="2400" b="1" i="1"/>
            </a:br>
            <a:r>
              <a:rPr lang="en-GB" sz="2400" b="1" i="1"/>
              <a:t>from different countries</a:t>
            </a:r>
          </a:p>
          <a:p>
            <a:pPr algn="ctr"/>
            <a:r>
              <a:rPr lang="en-GB" i="1"/>
              <a:t>(South Africa, Australia, China, Indonesia and the United States)</a:t>
            </a:r>
          </a:p>
          <a:p>
            <a:pPr algn="ctr"/>
            <a:endParaRPr lang="en-GB" i="1"/>
          </a:p>
          <a:p>
            <a:pPr algn="ctr"/>
            <a:r>
              <a:rPr lang="en-GB" sz="2400" b="1" i="1"/>
              <a:t>Discussion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CE8C8B91920A44DBF3F0A67226E2E8A" ma:contentTypeVersion="0" ma:contentTypeDescription="Create a new document." ma:contentTypeScope="" ma:versionID="32a06368a62bdd1d0701d79f74e648e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4798820-4F35-4FA3-8C01-718CE3E3C156}"/>
</file>

<file path=customXml/itemProps2.xml><?xml version="1.0" encoding="utf-8"?>
<ds:datastoreItem xmlns:ds="http://schemas.openxmlformats.org/officeDocument/2006/customXml" ds:itemID="{2D3C6EDC-154B-4D52-BD47-88B0791F3C9C}"/>
</file>

<file path=customXml/itemProps3.xml><?xml version="1.0" encoding="utf-8"?>
<ds:datastoreItem xmlns:ds="http://schemas.openxmlformats.org/officeDocument/2006/customXml" ds:itemID="{78802DFD-D5F2-4489-A21F-5F34DD65F297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718</Words>
  <Application>Microsoft Office PowerPoint</Application>
  <PresentationFormat>On-screen Show (4:3)</PresentationFormat>
  <Paragraphs>140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Times New Roman</vt:lpstr>
      <vt:lpstr>宋体</vt:lpstr>
      <vt:lpstr>Symbol</vt:lpstr>
      <vt:lpstr>Standarddesign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Ursel  Hauschildt</dc:creator>
  <cp:lastModifiedBy> </cp:lastModifiedBy>
  <cp:revision>17</cp:revision>
  <dcterms:created xsi:type="dcterms:W3CDTF">2013-03-06T18:14:05Z</dcterms:created>
  <dcterms:modified xsi:type="dcterms:W3CDTF">2013-04-24T14:25:18Z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0x0101006CE8C8B91920A44DBF3F0A67226E2E8A</vt:lpwstr>
  </property>
</Properties>
</file>