
<file path=[Content_Types].xml><?xml version="1.0" encoding="utf-8"?>
<Types xmlns="http://schemas.openxmlformats.org/package/2006/content-types">
  <Default Extension="bin" ContentType="application/vnd.openxmlformats-officedocument.presentationml.printerSettings"/>
  <Default Extension="png" ContentType="image/png"/>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s/slide27.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6.xml" ContentType="application/vnd.openxmlformats-officedocument.presentationml.slide+xml"/>
  <Override PartName="/ppt/slides/slide9.xml" ContentType="application/vnd.openxmlformats-officedocument.presentationml.slide+xml"/>
  <Override PartName="/ppt/slides/slide7.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8.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6.xml" ContentType="application/vnd.openxmlformats-officedocument.presentationml.slide+xml"/>
  <Override PartName="/ppt/slideMasters/slideMaster1.xml" ContentType="application/vnd.openxmlformats-officedocument.presentationml.slideMaster+xml"/>
  <Override PartName="/ppt/slideLayouts/slideLayout12.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5.xml" ContentType="application/vnd.openxmlformats-officedocument.presentationml.slideLayout+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theme/theme1.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42" r:id="rId1"/>
  </p:sldMasterIdLst>
  <p:sldIdLst>
    <p:sldId id="256" r:id="rId2"/>
    <p:sldId id="262" r:id="rId3"/>
    <p:sldId id="263" r:id="rId4"/>
    <p:sldId id="268" r:id="rId5"/>
    <p:sldId id="264" r:id="rId6"/>
    <p:sldId id="265" r:id="rId7"/>
    <p:sldId id="266" r:id="rId8"/>
    <p:sldId id="260" r:id="rId9"/>
    <p:sldId id="267" r:id="rId10"/>
    <p:sldId id="258" r:id="rId11"/>
    <p:sldId id="261" r:id="rId12"/>
    <p:sldId id="259" r:id="rId13"/>
    <p:sldId id="270" r:id="rId14"/>
    <p:sldId id="269" r:id="rId15"/>
    <p:sldId id="271" r:id="rId16"/>
    <p:sldId id="272" r:id="rId17"/>
    <p:sldId id="257" r:id="rId18"/>
    <p:sldId id="273" r:id="rId19"/>
    <p:sldId id="275" r:id="rId20"/>
    <p:sldId id="274" r:id="rId21"/>
    <p:sldId id="276" r:id="rId22"/>
    <p:sldId id="278" r:id="rId23"/>
    <p:sldId id="279" r:id="rId24"/>
    <p:sldId id="280" r:id="rId25"/>
    <p:sldId id="282" r:id="rId26"/>
    <p:sldId id="283" r:id="rId27"/>
    <p:sldId id="277" r:id="rId28"/>
    <p:sldId id="281" r:id="rId29"/>
    <p:sldId id="284"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7" d="100"/>
          <a:sy n="67" d="100"/>
        </p:scale>
        <p:origin x="-2040"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3" Type="http://schemas.openxmlformats.org/officeDocument/2006/relationships/slide" Target="slides/slide12.xml"/><Relationship Id="rId18" Type="http://schemas.openxmlformats.org/officeDocument/2006/relationships/slide" Target="slides/slide17.xml"/><Relationship Id="rId21" Type="http://schemas.openxmlformats.org/officeDocument/2006/relationships/slide" Target="slides/slide20.xml"/><Relationship Id="rId34" Type="http://schemas.openxmlformats.org/officeDocument/2006/relationships/theme" Target="theme/theme1.xml"/><Relationship Id="rId25" Type="http://schemas.openxmlformats.org/officeDocument/2006/relationships/slide" Target="slides/slide24.xml"/><Relationship Id="rId7" Type="http://schemas.openxmlformats.org/officeDocument/2006/relationships/slide" Target="slides/slide6.xml"/><Relationship Id="rId33"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8" Type="http://schemas.openxmlformats.org/officeDocument/2006/relationships/customXml" Target="../customXml/item3.xml"/><Relationship Id="rId20" Type="http://schemas.openxmlformats.org/officeDocument/2006/relationships/slide" Target="slides/slide19.xml"/><Relationship Id="rId29" Type="http://schemas.openxmlformats.org/officeDocument/2006/relationships/slide" Target="slides/slide28.xml"/><Relationship Id="rId2" Type="http://schemas.openxmlformats.org/officeDocument/2006/relationships/slide" Target="slides/slide1.xml"/><Relationship Id="rId16" Type="http://schemas.openxmlformats.org/officeDocument/2006/relationships/slide" Target="slides/slide15.xml"/><Relationship Id="rId24" Type="http://schemas.openxmlformats.org/officeDocument/2006/relationships/slide" Target="slides/slide23.xml"/><Relationship Id="rId1" Type="http://schemas.openxmlformats.org/officeDocument/2006/relationships/slideMaster" Target="slideMasters/slideMaster1.xml"/><Relationship Id="rId32" Type="http://schemas.openxmlformats.org/officeDocument/2006/relationships/presProps" Target="presProps.xml"/><Relationship Id="rId6" Type="http://schemas.openxmlformats.org/officeDocument/2006/relationships/slide" Target="slides/slide5.xml"/><Relationship Id="rId11" Type="http://schemas.openxmlformats.org/officeDocument/2006/relationships/slide" Target="slides/slide10.xml"/><Relationship Id="rId37" Type="http://schemas.openxmlformats.org/officeDocument/2006/relationships/customXml" Target="../customXml/item2.xml"/><Relationship Id="rId23" Type="http://schemas.openxmlformats.org/officeDocument/2006/relationships/slide" Target="slides/slide22.xml"/><Relationship Id="rId28" Type="http://schemas.openxmlformats.org/officeDocument/2006/relationships/slide" Target="slides/slide27.xml"/><Relationship Id="rId5" Type="http://schemas.openxmlformats.org/officeDocument/2006/relationships/slide" Target="slides/slide4.xml"/><Relationship Id="rId15" Type="http://schemas.openxmlformats.org/officeDocument/2006/relationships/slide" Target="slides/slide14.xml"/><Relationship Id="rId36" Type="http://schemas.openxmlformats.org/officeDocument/2006/relationships/customXml" Target="../customXml/item1.xml"/><Relationship Id="rId31" Type="http://schemas.openxmlformats.org/officeDocument/2006/relationships/printerSettings" Target="printerSettings/printerSettings1.bin"/><Relationship Id="rId10" Type="http://schemas.openxmlformats.org/officeDocument/2006/relationships/slide" Target="slides/slide9.xml"/><Relationship Id="rId19" Type="http://schemas.openxmlformats.org/officeDocument/2006/relationships/slide" Target="slides/slide18.xml"/><Relationship Id="rId22" Type="http://schemas.openxmlformats.org/officeDocument/2006/relationships/slide" Target="slides/slide21.xml"/><Relationship Id="rId27" Type="http://schemas.openxmlformats.org/officeDocument/2006/relationships/slide" Target="slides/slide26.xml"/><Relationship Id="rId4" Type="http://schemas.openxmlformats.org/officeDocument/2006/relationships/slide" Target="slides/slide3.xml"/><Relationship Id="rId30" Type="http://schemas.openxmlformats.org/officeDocument/2006/relationships/slide" Target="slides/slide29.xml"/><Relationship Id="rId9" Type="http://schemas.openxmlformats.org/officeDocument/2006/relationships/slide" Target="slides/slide8.xml"/><Relationship Id="rId35" Type="http://schemas.openxmlformats.org/officeDocument/2006/relationships/tableStyles" Target="tableStyles.xml"/><Relationship Id="rId14" Type="http://schemas.openxmlformats.org/officeDocument/2006/relationships/slide" Target="slides/slide13.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file:///C:\Users\user\AppData\Local\Microsoft\Windows\Temporary%20Internet%20Files\Content.IE5\6XKX5C74\Pass%20rat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a:pPr>
            <a:r>
              <a:rPr lang="en-US" sz="1200" b="1" i="0" u="none" strike="noStrike" baseline="0">
                <a:effectLst/>
              </a:rPr>
              <a:t>DBE exam participation, pass and exemption rates</a:t>
            </a:r>
            <a:endParaRPr lang="en-ZA" sz="1200"/>
          </a:p>
        </c:rich>
      </c:tx>
      <c:layout/>
      <c:overlay val="0"/>
    </c:title>
    <c:autoTitleDeleted val="0"/>
    <c:plotArea>
      <c:layout/>
      <c:barChart>
        <c:barDir val="col"/>
        <c:grouping val="clustered"/>
        <c:varyColors val="0"/>
        <c:ser>
          <c:idx val="0"/>
          <c:order val="0"/>
          <c:tx>
            <c:strRef>
              <c:f>'[Pass rates.xlsx]Data'!$C$27</c:f>
              <c:strCache>
                <c:ptCount val="1"/>
                <c:pt idx="0">
                  <c:v>Candidates</c:v>
                </c:pt>
              </c:strCache>
            </c:strRef>
          </c:tx>
          <c:invertIfNegative val="0"/>
          <c:dPt>
            <c:idx val="0"/>
            <c:invertIfNegative val="0"/>
            <c:bubble3D val="0"/>
            <c:spPr>
              <a:solidFill>
                <a:srgbClr val="FFFF00"/>
              </a:solidFill>
            </c:spPr>
          </c:dPt>
          <c:dPt>
            <c:idx val="1"/>
            <c:invertIfNegative val="0"/>
            <c:bubble3D val="0"/>
            <c:spPr>
              <a:solidFill>
                <a:srgbClr val="FFFF00"/>
              </a:solidFill>
            </c:spPr>
          </c:dPt>
          <c:dPt>
            <c:idx val="2"/>
            <c:invertIfNegative val="0"/>
            <c:bubble3D val="0"/>
            <c:spPr>
              <a:solidFill>
                <a:srgbClr val="FFFF00"/>
              </a:solidFill>
            </c:spPr>
          </c:dPt>
          <c:dPt>
            <c:idx val="3"/>
            <c:invertIfNegative val="0"/>
            <c:bubble3D val="0"/>
            <c:spPr>
              <a:solidFill>
                <a:srgbClr val="FFFF00"/>
              </a:solidFill>
            </c:spPr>
          </c:dPt>
          <c:dPt>
            <c:idx val="4"/>
            <c:invertIfNegative val="0"/>
            <c:bubble3D val="0"/>
            <c:spPr>
              <a:solidFill>
                <a:srgbClr val="FFFF00"/>
              </a:solidFill>
            </c:spPr>
          </c:dPt>
          <c:dPt>
            <c:idx val="5"/>
            <c:invertIfNegative val="0"/>
            <c:bubble3D val="0"/>
            <c:spPr>
              <a:solidFill>
                <a:schemeClr val="bg1">
                  <a:lumMod val="50000"/>
                </a:schemeClr>
              </a:solidFill>
            </c:spPr>
          </c:dPt>
          <c:dPt>
            <c:idx val="6"/>
            <c:invertIfNegative val="0"/>
            <c:bubble3D val="0"/>
            <c:spPr>
              <a:solidFill>
                <a:schemeClr val="bg1">
                  <a:lumMod val="50000"/>
                </a:schemeClr>
              </a:solidFill>
            </c:spPr>
          </c:dPt>
          <c:dPt>
            <c:idx val="7"/>
            <c:invertIfNegative val="0"/>
            <c:bubble3D val="0"/>
            <c:spPr>
              <a:solidFill>
                <a:schemeClr val="bg1">
                  <a:lumMod val="50000"/>
                </a:schemeClr>
              </a:solidFill>
            </c:spPr>
          </c:dPt>
          <c:dPt>
            <c:idx val="8"/>
            <c:invertIfNegative val="0"/>
            <c:bubble3D val="0"/>
            <c:spPr>
              <a:solidFill>
                <a:schemeClr val="bg1">
                  <a:lumMod val="50000"/>
                </a:schemeClr>
              </a:solidFill>
            </c:spPr>
          </c:dPt>
          <c:dPt>
            <c:idx val="9"/>
            <c:invertIfNegative val="0"/>
            <c:bubble3D val="0"/>
            <c:spPr>
              <a:solidFill>
                <a:schemeClr val="bg1">
                  <a:lumMod val="50000"/>
                </a:schemeClr>
              </a:solidFill>
            </c:spPr>
          </c:dPt>
          <c:dPt>
            <c:idx val="10"/>
            <c:invertIfNegative val="0"/>
            <c:bubble3D val="0"/>
            <c:spPr>
              <a:solidFill>
                <a:srgbClr val="00B050"/>
              </a:solidFill>
            </c:spPr>
          </c:dPt>
          <c:dPt>
            <c:idx val="11"/>
            <c:invertIfNegative val="0"/>
            <c:bubble3D val="0"/>
            <c:spPr>
              <a:solidFill>
                <a:srgbClr val="00B050"/>
              </a:solidFill>
            </c:spPr>
          </c:dPt>
          <c:dPt>
            <c:idx val="12"/>
            <c:invertIfNegative val="0"/>
            <c:bubble3D val="0"/>
            <c:spPr>
              <a:solidFill>
                <a:srgbClr val="00B050"/>
              </a:solidFill>
            </c:spPr>
          </c:dPt>
          <c:dPt>
            <c:idx val="13"/>
            <c:invertIfNegative val="0"/>
            <c:bubble3D val="0"/>
            <c:spPr>
              <a:solidFill>
                <a:srgbClr val="00B050"/>
              </a:solidFill>
            </c:spPr>
          </c:dPt>
          <c:dPt>
            <c:idx val="14"/>
            <c:invertIfNegative val="0"/>
            <c:bubble3D val="0"/>
            <c:spPr>
              <a:solidFill>
                <a:srgbClr val="00B050"/>
              </a:solidFill>
            </c:spPr>
          </c:dPt>
          <c:cat>
            <c:strRef>
              <c:f>'[Pass rates.xlsx]Data'!$B$28:$B$45</c:f>
              <c:strCache>
                <c:ptCount val="18"/>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strCache>
            </c:strRef>
          </c:cat>
          <c:val>
            <c:numRef>
              <c:f>'[Pass rates.xlsx]Data'!$C$28:$C$45</c:f>
              <c:numCache>
                <c:formatCode>#,##0</c:formatCode>
                <c:ptCount val="18"/>
                <c:pt idx="0">
                  <c:v>495408.0</c:v>
                </c:pt>
                <c:pt idx="1">
                  <c:v>531453.0</c:v>
                </c:pt>
                <c:pt idx="2">
                  <c:v>518225.0</c:v>
                </c:pt>
                <c:pt idx="3">
                  <c:v>559233.0</c:v>
                </c:pt>
                <c:pt idx="4">
                  <c:v>561029.0</c:v>
                </c:pt>
                <c:pt idx="5">
                  <c:v>511159.0</c:v>
                </c:pt>
                <c:pt idx="6">
                  <c:v>489941.0</c:v>
                </c:pt>
                <c:pt idx="7">
                  <c:v>449371.0</c:v>
                </c:pt>
                <c:pt idx="8">
                  <c:v>443821.0</c:v>
                </c:pt>
                <c:pt idx="9">
                  <c:v>440821.0</c:v>
                </c:pt>
                <c:pt idx="10">
                  <c:v>467985.0</c:v>
                </c:pt>
                <c:pt idx="11">
                  <c:v>508363.0</c:v>
                </c:pt>
                <c:pt idx="12">
                  <c:v>528525.0</c:v>
                </c:pt>
                <c:pt idx="13">
                  <c:v>591251.0</c:v>
                </c:pt>
                <c:pt idx="14">
                  <c:v>589912.0</c:v>
                </c:pt>
                <c:pt idx="15">
                  <c:v>551940.0</c:v>
                </c:pt>
                <c:pt idx="16">
                  <c:v>537543.0</c:v>
                </c:pt>
                <c:pt idx="17">
                  <c:v>496090.0</c:v>
                </c:pt>
              </c:numCache>
            </c:numRef>
          </c:val>
        </c:ser>
        <c:dLbls>
          <c:showLegendKey val="0"/>
          <c:showVal val="0"/>
          <c:showCatName val="0"/>
          <c:showSerName val="0"/>
          <c:showPercent val="0"/>
          <c:showBubbleSize val="0"/>
        </c:dLbls>
        <c:gapWidth val="150"/>
        <c:axId val="-2147294776"/>
        <c:axId val="-2147291800"/>
      </c:barChart>
      <c:lineChart>
        <c:grouping val="standard"/>
        <c:varyColors val="0"/>
        <c:ser>
          <c:idx val="1"/>
          <c:order val="1"/>
          <c:tx>
            <c:strRef>
              <c:f>'[Pass rates.xlsx]Data'!$E$27</c:f>
              <c:strCache>
                <c:ptCount val="1"/>
                <c:pt idx="0">
                  <c:v>Pass %</c:v>
                </c:pt>
              </c:strCache>
            </c:strRef>
          </c:tx>
          <c:spPr>
            <a:ln w="15875"/>
          </c:spPr>
          <c:dPt>
            <c:idx val="0"/>
            <c:marker>
              <c:spPr>
                <a:solidFill>
                  <a:schemeClr val="accent2"/>
                </a:solidFill>
              </c:spPr>
            </c:marker>
            <c:bubble3D val="0"/>
          </c:dPt>
          <c:cat>
            <c:strRef>
              <c:f>'[Pass rates.xlsx]Data'!$B$28:$B$45</c:f>
              <c:strCache>
                <c:ptCount val="18"/>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strCache>
            </c:strRef>
          </c:cat>
          <c:val>
            <c:numRef>
              <c:f>'[Pass rates.xlsx]Data'!$E$28:$E$45</c:f>
              <c:numCache>
                <c:formatCode>0.00%</c:formatCode>
                <c:ptCount val="18"/>
                <c:pt idx="0">
                  <c:v>0.58</c:v>
                </c:pt>
                <c:pt idx="1">
                  <c:v>0.534</c:v>
                </c:pt>
                <c:pt idx="2">
                  <c:v>0.539</c:v>
                </c:pt>
                <c:pt idx="3">
                  <c:v>0.473</c:v>
                </c:pt>
                <c:pt idx="4">
                  <c:v>0.498</c:v>
                </c:pt>
                <c:pt idx="5">
                  <c:v>0.489</c:v>
                </c:pt>
                <c:pt idx="6">
                  <c:v>0.578</c:v>
                </c:pt>
                <c:pt idx="7">
                  <c:v>0.617</c:v>
                </c:pt>
                <c:pt idx="8">
                  <c:v>0.689</c:v>
                </c:pt>
                <c:pt idx="9">
                  <c:v>0.732</c:v>
                </c:pt>
                <c:pt idx="10">
                  <c:v>0.707</c:v>
                </c:pt>
                <c:pt idx="11">
                  <c:v>0.683</c:v>
                </c:pt>
                <c:pt idx="12">
                  <c:v>0.665</c:v>
                </c:pt>
                <c:pt idx="13">
                  <c:v>0.653</c:v>
                </c:pt>
                <c:pt idx="14">
                  <c:v>0.625</c:v>
                </c:pt>
                <c:pt idx="15">
                  <c:v>0.606</c:v>
                </c:pt>
                <c:pt idx="16">
                  <c:v>0.677</c:v>
                </c:pt>
                <c:pt idx="17">
                  <c:v>0.702</c:v>
                </c:pt>
              </c:numCache>
            </c:numRef>
          </c:val>
          <c:smooth val="0"/>
        </c:ser>
        <c:ser>
          <c:idx val="2"/>
          <c:order val="2"/>
          <c:tx>
            <c:strRef>
              <c:f>'[Pass rates.xlsx]Data'!$G$27</c:f>
              <c:strCache>
                <c:ptCount val="1"/>
                <c:pt idx="0">
                  <c:v>Exemption %</c:v>
                </c:pt>
              </c:strCache>
            </c:strRef>
          </c:tx>
          <c:spPr>
            <a:ln w="15875"/>
          </c:spPr>
          <c:cat>
            <c:strRef>
              <c:f>'[Pass rates.xlsx]Data'!$B$28:$B$45</c:f>
              <c:strCache>
                <c:ptCount val="18"/>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strCache>
            </c:strRef>
          </c:cat>
          <c:val>
            <c:numRef>
              <c:f>'[Pass rates.xlsx]Data'!$G$28:$G$45</c:f>
              <c:numCache>
                <c:formatCode>0.00%</c:formatCode>
                <c:ptCount val="18"/>
                <c:pt idx="0">
                  <c:v>0.179</c:v>
                </c:pt>
                <c:pt idx="1">
                  <c:v>0.148</c:v>
                </c:pt>
                <c:pt idx="2">
                  <c:v>0.154</c:v>
                </c:pt>
                <c:pt idx="3">
                  <c:v>0.125</c:v>
                </c:pt>
                <c:pt idx="4">
                  <c:v>0.128</c:v>
                </c:pt>
                <c:pt idx="5">
                  <c:v>0.125</c:v>
                </c:pt>
                <c:pt idx="6">
                  <c:v>0.138</c:v>
                </c:pt>
                <c:pt idx="7">
                  <c:v>0.153</c:v>
                </c:pt>
                <c:pt idx="8">
                  <c:v>0.169</c:v>
                </c:pt>
                <c:pt idx="9">
                  <c:v>0.186</c:v>
                </c:pt>
                <c:pt idx="10">
                  <c:v>0.182</c:v>
                </c:pt>
                <c:pt idx="11">
                  <c:v>0.17</c:v>
                </c:pt>
                <c:pt idx="12">
                  <c:v>0.162</c:v>
                </c:pt>
                <c:pt idx="13">
                  <c:v>0.151</c:v>
                </c:pt>
                <c:pt idx="14">
                  <c:v>0.202</c:v>
                </c:pt>
                <c:pt idx="15">
                  <c:v>0.199</c:v>
                </c:pt>
                <c:pt idx="16">
                  <c:v>0.235</c:v>
                </c:pt>
                <c:pt idx="17">
                  <c:v>0.243</c:v>
                </c:pt>
              </c:numCache>
            </c:numRef>
          </c:val>
          <c:smooth val="0"/>
        </c:ser>
        <c:dLbls>
          <c:showLegendKey val="0"/>
          <c:showVal val="0"/>
          <c:showCatName val="0"/>
          <c:showSerName val="0"/>
          <c:showPercent val="0"/>
          <c:showBubbleSize val="0"/>
        </c:dLbls>
        <c:marker val="1"/>
        <c:smooth val="0"/>
        <c:axId val="-2147164728"/>
        <c:axId val="-2147142744"/>
      </c:lineChart>
      <c:catAx>
        <c:axId val="-2147294776"/>
        <c:scaling>
          <c:orientation val="minMax"/>
        </c:scaling>
        <c:delete val="0"/>
        <c:axPos val="b"/>
        <c:majorTickMark val="none"/>
        <c:minorTickMark val="none"/>
        <c:tickLblPos val="nextTo"/>
        <c:crossAx val="-2147291800"/>
        <c:crosses val="autoZero"/>
        <c:auto val="1"/>
        <c:lblAlgn val="ctr"/>
        <c:lblOffset val="100"/>
        <c:noMultiLvlLbl val="0"/>
      </c:catAx>
      <c:valAx>
        <c:axId val="-2147291800"/>
        <c:scaling>
          <c:orientation val="minMax"/>
        </c:scaling>
        <c:delete val="0"/>
        <c:axPos val="l"/>
        <c:majorGridlines/>
        <c:title>
          <c:tx>
            <c:rich>
              <a:bodyPr/>
              <a:lstStyle/>
              <a:p>
                <a:pPr>
                  <a:defRPr sz="800"/>
                </a:pPr>
                <a:r>
                  <a:rPr lang="en-US" sz="800"/>
                  <a:t>Number of learners</a:t>
                </a:r>
              </a:p>
            </c:rich>
          </c:tx>
          <c:layout/>
          <c:overlay val="0"/>
        </c:title>
        <c:numFmt formatCode="#,##0" sourceLinked="1"/>
        <c:majorTickMark val="none"/>
        <c:minorTickMark val="none"/>
        <c:tickLblPos val="nextTo"/>
        <c:txPr>
          <a:bodyPr/>
          <a:lstStyle/>
          <a:p>
            <a:pPr>
              <a:defRPr sz="900"/>
            </a:pPr>
            <a:endParaRPr lang="en-US"/>
          </a:p>
        </c:txPr>
        <c:crossAx val="-2147294776"/>
        <c:crosses val="autoZero"/>
        <c:crossBetween val="between"/>
      </c:valAx>
      <c:valAx>
        <c:axId val="-2147142744"/>
        <c:scaling>
          <c:orientation val="minMax"/>
          <c:max val="1.0"/>
        </c:scaling>
        <c:delete val="0"/>
        <c:axPos val="r"/>
        <c:numFmt formatCode="0.00%" sourceLinked="1"/>
        <c:majorTickMark val="out"/>
        <c:minorTickMark val="none"/>
        <c:tickLblPos val="nextTo"/>
        <c:txPr>
          <a:bodyPr/>
          <a:lstStyle/>
          <a:p>
            <a:pPr>
              <a:defRPr sz="900"/>
            </a:pPr>
            <a:endParaRPr lang="en-US"/>
          </a:p>
        </c:txPr>
        <c:crossAx val="-2147164728"/>
        <c:crosses val="max"/>
        <c:crossBetween val="between"/>
      </c:valAx>
      <c:catAx>
        <c:axId val="-2147164728"/>
        <c:scaling>
          <c:orientation val="minMax"/>
        </c:scaling>
        <c:delete val="1"/>
        <c:axPos val="b"/>
        <c:majorTickMark val="out"/>
        <c:minorTickMark val="none"/>
        <c:tickLblPos val="nextTo"/>
        <c:crossAx val="-2147142744"/>
        <c:crosses val="autoZero"/>
        <c:auto val="1"/>
        <c:lblAlgn val="ctr"/>
        <c:lblOffset val="100"/>
        <c:noMultiLvlLbl val="0"/>
      </c:catAx>
      <c:dTable>
        <c:showHorzBorder val="1"/>
        <c:showVertBorder val="1"/>
        <c:showOutline val="1"/>
        <c:showKeys val="1"/>
        <c:txPr>
          <a:bodyPr/>
          <a:lstStyle/>
          <a:p>
            <a:pPr rtl="0">
              <a:defRPr sz="900"/>
            </a:pPr>
            <a:endParaRPr lang="en-US"/>
          </a:p>
        </c:txPr>
      </c:dTable>
    </c:plotArea>
    <c:plotVisOnly val="1"/>
    <c:dispBlanksAs val="gap"/>
    <c:showDLblsOverMax val="0"/>
  </c:chart>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9.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GB"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dirty="0"/>
          </a:p>
        </p:txBody>
      </p:sp>
      <p:sp>
        <p:nvSpPr>
          <p:cNvPr id="4" name="Date Placeholder 3"/>
          <p:cNvSpPr>
            <a:spLocks noGrp="1"/>
          </p:cNvSpPr>
          <p:nvPr>
            <p:ph type="dt" sz="half" idx="10"/>
          </p:nvPr>
        </p:nvSpPr>
        <p:spPr/>
        <p:txBody>
          <a:bodyPr/>
          <a:lstStyle/>
          <a:p>
            <a:fld id="{25AE17C7-B787-4E50-994D-5E804113A1E9}" type="datetime4">
              <a:rPr lang="en-US" smtClean="0"/>
              <a:pPr/>
              <a:t>April 23, 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8995D68B-21AC-438B-BECE-4F17DA129F19}" type="datetime4">
              <a:rPr lang="en-US" smtClean="0"/>
              <a:pPr/>
              <a:t>April 23, 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44759D-0EFF-4FB2-9CCE-04E00944F0FE}"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GB"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679F0FCF-2EA5-4FF5-AF14-1CA9C8854AAB}" type="datetime4">
              <a:rPr lang="en-US" smtClean="0"/>
              <a:pPr/>
              <a:t>April 23, 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44759D-0EFF-4FB2-9CCE-04E00944F0FE}"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5" name="Date Placeholder 4"/>
          <p:cNvSpPr>
            <a:spLocks noGrp="1"/>
          </p:cNvSpPr>
          <p:nvPr>
            <p:ph type="dt" sz="half" idx="10"/>
          </p:nvPr>
        </p:nvSpPr>
        <p:spPr/>
        <p:txBody>
          <a:bodyPr/>
          <a:lstStyle/>
          <a:p>
            <a:fld id="{F9E781C6-1634-4A56-B2BE-62150BE83935}" type="datetime4">
              <a:rPr lang="en-US" smtClean="0"/>
              <a:pPr/>
              <a:t>April 23, 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44759D-0EFF-4FB2-9CCE-04E00944F0FE}"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A9372AC2-3C75-4F5F-A929-48958086FE36}" type="datetime4">
              <a:rPr lang="en-US" smtClean="0"/>
              <a:pPr/>
              <a:t>April 23, 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744759D-0EFF-4FB2-9CCE-04E00944F0FE}"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17509CF4-4C1A-45DC-BADA-6EFF91CB9ABB}" type="datetime4">
              <a:rPr lang="en-US" smtClean="0"/>
              <a:pPr/>
              <a:t>April 23, 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744759D-0EFF-4FB2-9CCE-04E00944F0FE}"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3951C0-B478-4858-ABC7-96406A1C0480}" type="datetime4">
              <a:rPr lang="en-US" smtClean="0"/>
              <a:pPr/>
              <a:t>April 23, 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744759D-0EFF-4FB2-9CCE-04E00944F0FE}"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GB"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B867641A-9D94-4BD6-862F-F651067079BC}" type="datetime4">
              <a:rPr lang="en-US" smtClean="0"/>
              <a:pPr/>
              <a:t>April 23, 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GB"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smtClean="0"/>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8" name="Date Placeholder 7"/>
          <p:cNvSpPr>
            <a:spLocks noGrp="1"/>
          </p:cNvSpPr>
          <p:nvPr>
            <p:ph type="dt" sz="half" idx="10"/>
          </p:nvPr>
        </p:nvSpPr>
        <p:spPr/>
        <p:txBody>
          <a:bodyPr/>
          <a:lstStyle/>
          <a:p>
            <a:fld id="{D74F0C02-0EF4-4745-9D82-E8D3F59464E3}" type="datetime4">
              <a:rPr lang="en-US" smtClean="0"/>
              <a:pPr/>
              <a:t>April 23, 2013</a:t>
            </a:fld>
            <a:endParaRPr lang="en-US" dirty="0"/>
          </a:p>
        </p:txBody>
      </p:sp>
      <p:sp>
        <p:nvSpPr>
          <p:cNvPr id="9" name="Slide Number Placeholder 8"/>
          <p:cNvSpPr>
            <a:spLocks noGrp="1"/>
          </p:cNvSpPr>
          <p:nvPr>
            <p:ph type="sldNum" sz="quarter" idx="11"/>
          </p:nvPr>
        </p:nvSpPr>
        <p:spPr/>
        <p:txBody>
          <a:bodyPr/>
          <a:lstStyle/>
          <a:p>
            <a:fld id="{5744759D-0EFF-4FB2-9CCE-04E00944F0FE}" type="slidenum">
              <a:rPr lang="en-US" smtClean="0"/>
              <a:pPr/>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AFDD7A28-FA93-4136-BDC1-BCCB2687E678}" type="datetimeFigureOut">
              <a:rPr lang="en-US" smtClean="0"/>
              <a:pPr/>
              <a:t>2013/04/23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2FBC0-13B8-4B1E-B170-BBEED4A77C6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GB"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AFDD7A28-FA93-4136-BDC1-BCCB2687E678}" type="datetimeFigureOut">
              <a:rPr lang="en-US" smtClean="0"/>
              <a:pPr/>
              <a:t>2013/04/23</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2FBC0-13B8-4B1E-B170-BBEED4A77C6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a:p>
        </p:txBody>
      </p:sp>
      <p:sp>
        <p:nvSpPr>
          <p:cNvPr id="4" name="Date Placeholder 3"/>
          <p:cNvSpPr>
            <a:spLocks noGrp="1"/>
          </p:cNvSpPr>
          <p:nvPr>
            <p:ph type="dt" sz="half" idx="10"/>
          </p:nvPr>
        </p:nvSpPr>
        <p:spPr/>
        <p:txBody>
          <a:bodyPr/>
          <a:lstStyle>
            <a:lvl1pPr>
              <a:defRPr smtClean="0"/>
            </a:lvl1pPr>
          </a:lstStyle>
          <a:p>
            <a:pPr>
              <a:defRPr/>
            </a:pPr>
            <a:fld id="{F37A175B-6C8B-9546-A187-8AD9A0E65CBC}" type="datetimeFigureOut">
              <a:rPr lang="en-US"/>
              <a:pPr>
                <a:defRPr/>
              </a:pPr>
              <a:t>2013/04/23</a:t>
            </a:fld>
            <a:endParaRPr lang="en-US"/>
          </a:p>
        </p:txBody>
      </p:sp>
      <p:sp>
        <p:nvSpPr>
          <p:cNvPr id="5" name="Footer Placeholder 4"/>
          <p:cNvSpPr>
            <a:spLocks noGrp="1"/>
          </p:cNvSpPr>
          <p:nvPr>
            <p:ph type="ftr" sz="quarter" idx="11"/>
          </p:nvPr>
        </p:nvSpPr>
        <p:spPr/>
        <p:txBody>
          <a:bodyPr/>
          <a:lstStyle>
            <a:lvl1pPr>
              <a:defRPr smtClean="0"/>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27A63706-B47B-384F-91F8-D9E240A1E6ED}" type="slidenum">
              <a:rPr lang="en-US"/>
              <a:pPr>
                <a:defRPr/>
              </a:pPr>
              <a:t>‹#›</a:t>
            </a:fld>
            <a:endParaRPr lang="en-US"/>
          </a:p>
        </p:txBody>
      </p:sp>
    </p:spTree>
    <p:extLst>
      <p:ext uri="{BB962C8B-B14F-4D97-AF65-F5344CB8AC3E}">
        <p14:creationId xmlns:p14="http://schemas.microsoft.com/office/powerpoint/2010/main" val="336976585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GB"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5744759D-0EFF-4FB2-9CCE-04E00944F0FE}" type="slidenum">
              <a:rPr lang="en-US" smtClean="0"/>
              <a:pPr/>
              <a:t>‹#›</a:t>
            </a:fld>
            <a:endParaRPr lang="en-US" dirty="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dirty="0"/>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87367800-479D-41B0-B3F2-2DCE95BA1381}" type="datetime4">
              <a:rPr lang="en-US" smtClean="0"/>
              <a:pPr/>
              <a:t>April 23, 2013</a:t>
            </a:fld>
            <a:endParaRPr lang="en-US" dirty="0"/>
          </a:p>
        </p:txBody>
      </p:sp>
    </p:spTree>
  </p:cSld>
  <p:clrMap bg1="lt1" tx1="dk1" bg2="lt2" tx2="dk2" accent1="accent1" accent2="accent2" accent3="accent3" accent4="accent4" accent5="accent5" accent6="accent6" hlink="hlink" folHlink="folHlink"/>
  <p:sldLayoutIdLst>
    <p:sldLayoutId id="2147484243" r:id="rId1"/>
    <p:sldLayoutId id="2147484244" r:id="rId2"/>
    <p:sldLayoutId id="2147484245" r:id="rId3"/>
    <p:sldLayoutId id="2147484246" r:id="rId4"/>
    <p:sldLayoutId id="2147484247" r:id="rId5"/>
    <p:sldLayoutId id="2147484248" r:id="rId6"/>
    <p:sldLayoutId id="2147484249" r:id="rId7"/>
    <p:sldLayoutId id="2147484250" r:id="rId8"/>
    <p:sldLayoutId id="2147484251" r:id="rId9"/>
    <p:sldLayoutId id="2147484252" r:id="rId10"/>
    <p:sldLayoutId id="2147484253" r:id="rId11"/>
    <p:sldLayoutId id="2147484254" r:id="rId12"/>
  </p:sldLayoutIdLst>
  <p:hf sldNum="0" hdr="0" ft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package" Target="../embeddings/Microsoft_Word_Document1.docx"/><Relationship Id="rId4" Type="http://schemas.openxmlformats.org/officeDocument/2006/relationships/image" Target="../media/image9.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png"/><Relationship Id="rId3" Type="http://schemas.openxmlformats.org/officeDocument/2006/relationships/image" Target="../media/image1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5800" y="823851"/>
            <a:ext cx="7543800" cy="2593975"/>
          </a:xfrm>
        </p:spPr>
        <p:txBody>
          <a:bodyPr>
            <a:normAutofit/>
          </a:bodyPr>
          <a:lstStyle/>
          <a:p>
            <a:r>
              <a:rPr lang="en-US" dirty="0" smtClean="0"/>
              <a:t>Rearranging the Furniture</a:t>
            </a:r>
            <a:endParaRPr lang="en-US" dirty="0"/>
          </a:p>
        </p:txBody>
      </p:sp>
      <p:sp>
        <p:nvSpPr>
          <p:cNvPr id="2" name="Subtitle 1"/>
          <p:cNvSpPr>
            <a:spLocks noGrp="1"/>
          </p:cNvSpPr>
          <p:nvPr>
            <p:ph type="subTitle" idx="1"/>
          </p:nvPr>
        </p:nvSpPr>
        <p:spPr>
          <a:xfrm>
            <a:off x="685800" y="3529512"/>
            <a:ext cx="6461760" cy="1066800"/>
          </a:xfrm>
        </p:spPr>
        <p:txBody>
          <a:bodyPr>
            <a:normAutofit/>
          </a:bodyPr>
          <a:lstStyle/>
          <a:p>
            <a:r>
              <a:rPr lang="en-US" dirty="0" smtClean="0"/>
              <a:t>Shifting discourses on skills development in South </a:t>
            </a:r>
            <a:r>
              <a:rPr lang="en-US" dirty="0" smtClean="0"/>
              <a:t>Africa</a:t>
            </a:r>
          </a:p>
          <a:p>
            <a:endParaRPr lang="en-US" dirty="0"/>
          </a:p>
          <a:p>
            <a:endParaRPr lang="en-US" dirty="0"/>
          </a:p>
        </p:txBody>
      </p:sp>
      <p:pic>
        <p:nvPicPr>
          <p:cNvPr id="4" name="Picture 3"/>
          <p:cNvPicPr>
            <a:picLocks noChangeAspect="1"/>
          </p:cNvPicPr>
          <p:nvPr/>
        </p:nvPicPr>
        <p:blipFill>
          <a:blip r:embed="rId2"/>
          <a:stretch>
            <a:fillRect/>
          </a:stretch>
        </p:blipFill>
        <p:spPr>
          <a:xfrm>
            <a:off x="0" y="5524238"/>
            <a:ext cx="9144000" cy="1236104"/>
          </a:xfrm>
          <a:prstGeom prst="rect">
            <a:avLst/>
          </a:prstGeom>
        </p:spPr>
      </p:pic>
      <p:sp>
        <p:nvSpPr>
          <p:cNvPr id="5" name="TextBox 4"/>
          <p:cNvSpPr txBox="1"/>
          <p:nvPr/>
        </p:nvSpPr>
        <p:spPr>
          <a:xfrm>
            <a:off x="3037988" y="6092186"/>
            <a:ext cx="5191612" cy="369332"/>
          </a:xfrm>
          <a:prstGeom prst="rect">
            <a:avLst/>
          </a:prstGeom>
          <a:noFill/>
        </p:spPr>
        <p:txBody>
          <a:bodyPr wrap="square" rtlCol="0">
            <a:spAutoFit/>
          </a:bodyPr>
          <a:lstStyle/>
          <a:p>
            <a:r>
              <a:rPr lang="en-US" dirty="0" smtClean="0"/>
              <a:t>24 April 2013, Johannesburg, South Africa</a:t>
            </a:r>
            <a:endParaRPr lang="en-US" dirty="0"/>
          </a:p>
        </p:txBody>
      </p:sp>
    </p:spTree>
    <p:extLst>
      <p:ext uri="{BB962C8B-B14F-4D97-AF65-F5344CB8AC3E}">
        <p14:creationId xmlns:p14="http://schemas.microsoft.com/office/powerpoint/2010/main" val="38198342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r>
              <a:rPr lang="en-US" dirty="0" smtClean="0"/>
              <a:t>“The </a:t>
            </a:r>
            <a:r>
              <a:rPr lang="en-US" dirty="0"/>
              <a:t>apprenticeship was born hundreds of years ago (the Middle Ages) in other countries, when young people worked under a master craftsman to learn trades. This was a form of inexpensive work in exchange for learning and the young men often lived in the craftsmen’s houses. Women were taught in embroidery and silk-weaving</a:t>
            </a:r>
            <a:r>
              <a:rPr lang="en-US" dirty="0" smtClean="0"/>
              <a:t>.” (Department of </a:t>
            </a:r>
            <a:r>
              <a:rPr lang="en-US" dirty="0" err="1" smtClean="0"/>
              <a:t>Labour</a:t>
            </a:r>
            <a:r>
              <a:rPr lang="en-US" dirty="0" smtClean="0"/>
              <a:t> pamphlet - undated)</a:t>
            </a:r>
          </a:p>
          <a:p>
            <a:r>
              <a:rPr lang="en-US" dirty="0" smtClean="0"/>
              <a:t>What is missing from this account?</a:t>
            </a:r>
          </a:p>
          <a:p>
            <a:r>
              <a:rPr lang="en-US" dirty="0" smtClean="0"/>
              <a:t>I argue that in order to understand the discourses of apprenticeship and skills development we need a more nuanced account of where we have come from in order to better compare, and understand where we are going.</a:t>
            </a:r>
            <a:endParaRPr lang="en-US" dirty="0"/>
          </a:p>
        </p:txBody>
      </p:sp>
    </p:spTree>
    <p:extLst>
      <p:ext uri="{BB962C8B-B14F-4D97-AF65-F5344CB8AC3E}">
        <p14:creationId xmlns:p14="http://schemas.microsoft.com/office/powerpoint/2010/main" val="3888564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Historical Sociology</a:t>
            </a:r>
            <a:endParaRPr lang="en-US" dirty="0"/>
          </a:p>
        </p:txBody>
      </p:sp>
      <p:sp>
        <p:nvSpPr>
          <p:cNvPr id="3" name="Content Placeholder 2"/>
          <p:cNvSpPr>
            <a:spLocks noGrp="1"/>
          </p:cNvSpPr>
          <p:nvPr>
            <p:ph idx="1"/>
          </p:nvPr>
        </p:nvSpPr>
        <p:spPr>
          <a:xfrm>
            <a:off x="457200" y="1771811"/>
            <a:ext cx="7620000" cy="4800600"/>
          </a:xfrm>
        </p:spPr>
        <p:txBody>
          <a:bodyPr>
            <a:normAutofit fontScale="92500"/>
          </a:bodyPr>
          <a:lstStyle/>
          <a:p>
            <a:r>
              <a:rPr lang="en-US" dirty="0" smtClean="0"/>
              <a:t>Drawing on the work of Norbert Elias (1897-1990)</a:t>
            </a:r>
          </a:p>
          <a:p>
            <a:r>
              <a:rPr lang="en-US" dirty="0" smtClean="0"/>
              <a:t>Contemporary issues are an outcome of historical processes</a:t>
            </a:r>
          </a:p>
          <a:p>
            <a:r>
              <a:rPr lang="en-US" dirty="0"/>
              <a:t>Particular forms of social life are the unintended outcome of social processes, which may or may not have been </a:t>
            </a:r>
            <a:r>
              <a:rPr lang="en-US" dirty="0" smtClean="0"/>
              <a:t>planned.</a:t>
            </a:r>
          </a:p>
          <a:p>
            <a:r>
              <a:rPr lang="en-GB" dirty="0" smtClean="0"/>
              <a:t>We need </a:t>
            </a:r>
            <a:r>
              <a:rPr lang="en-GB" dirty="0"/>
              <a:t>to understand both historical continuity as well as the ruptures, breaks and ‘spurts’ that occur in the formation of societies (1996). Where there is a break at one level, not all dimensions and levels of social life change in neat correspondence, and there is a need to understand historically the residual forms of social life when ‘society’ appears to have changed. This is particularly important for making sense of social relations in a society where over three hundred years of colonial conquest, racial privilege, and patriarchal power relations lie beneath the veneer of rapid social change.</a:t>
            </a:r>
            <a:endParaRPr lang="en-US" dirty="0"/>
          </a:p>
          <a:p>
            <a:endParaRPr lang="en-US" dirty="0"/>
          </a:p>
        </p:txBody>
      </p:sp>
    </p:spTree>
    <p:extLst>
      <p:ext uri="{BB962C8B-B14F-4D97-AF65-F5344CB8AC3E}">
        <p14:creationId xmlns:p14="http://schemas.microsoft.com/office/powerpoint/2010/main" val="1015952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Historical Futures</a:t>
            </a:r>
            <a:endParaRPr lang="en-US" dirty="0"/>
          </a:p>
        </p:txBody>
      </p:sp>
      <p:sp>
        <p:nvSpPr>
          <p:cNvPr id="3" name="Content Placeholder 2"/>
          <p:cNvSpPr>
            <a:spLocks noGrp="1"/>
          </p:cNvSpPr>
          <p:nvPr>
            <p:ph idx="1"/>
          </p:nvPr>
        </p:nvSpPr>
        <p:spPr/>
        <p:txBody>
          <a:bodyPr/>
          <a:lstStyle/>
          <a:p>
            <a:r>
              <a:rPr lang="en-US" dirty="0" smtClean="0"/>
              <a:t>Green (2012)</a:t>
            </a:r>
          </a:p>
          <a:p>
            <a:r>
              <a:rPr lang="en-US" dirty="0" smtClean="0"/>
              <a:t>Refers to the future imagined by historical actors</a:t>
            </a:r>
          </a:p>
          <a:p>
            <a:r>
              <a:rPr lang="en-US" dirty="0" smtClean="0"/>
              <a:t>Shifts focus from understanding how the past unfolded to what people imagined the future would be</a:t>
            </a:r>
            <a:endParaRPr lang="en-US" dirty="0"/>
          </a:p>
        </p:txBody>
      </p:sp>
    </p:spTree>
    <p:extLst>
      <p:ext uri="{BB962C8B-B14F-4D97-AF65-F5344CB8AC3E}">
        <p14:creationId xmlns:p14="http://schemas.microsoft.com/office/powerpoint/2010/main" val="29344554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Modes of Justification</a:t>
            </a:r>
            <a:endParaRPr lang="en-US" dirty="0"/>
          </a:p>
        </p:txBody>
      </p:sp>
      <p:sp>
        <p:nvSpPr>
          <p:cNvPr id="3" name="Content Placeholder 2"/>
          <p:cNvSpPr>
            <a:spLocks noGrp="1"/>
          </p:cNvSpPr>
          <p:nvPr>
            <p:ph idx="1"/>
          </p:nvPr>
        </p:nvSpPr>
        <p:spPr/>
        <p:txBody>
          <a:bodyPr/>
          <a:lstStyle/>
          <a:p>
            <a:r>
              <a:rPr lang="en-US" dirty="0" err="1"/>
              <a:t>Boltanski</a:t>
            </a:r>
            <a:r>
              <a:rPr lang="en-US" dirty="0"/>
              <a:t> and </a:t>
            </a:r>
            <a:r>
              <a:rPr lang="en-US" dirty="0" err="1"/>
              <a:t>Thévenot</a:t>
            </a:r>
            <a:r>
              <a:rPr lang="en-US" dirty="0"/>
              <a:t> (1999)</a:t>
            </a:r>
            <a:r>
              <a:rPr lang="en-US" dirty="0"/>
              <a:t> </a:t>
            </a:r>
            <a:endParaRPr lang="en-US" dirty="0" smtClean="0"/>
          </a:p>
          <a:p>
            <a:r>
              <a:rPr lang="en-US" dirty="0"/>
              <a:t>S</a:t>
            </a:r>
            <a:r>
              <a:rPr lang="en-US" dirty="0" smtClean="0"/>
              <a:t>ocial </a:t>
            </a:r>
            <a:r>
              <a:rPr lang="en-US" dirty="0"/>
              <a:t>life can be </a:t>
            </a:r>
            <a:r>
              <a:rPr lang="en-US" dirty="0" err="1"/>
              <a:t>analysed</a:t>
            </a:r>
            <a:r>
              <a:rPr lang="en-US" dirty="0"/>
              <a:t> in terms of justifications for action, that is the criteria used to justify actions.</a:t>
            </a:r>
            <a:r>
              <a:rPr lang="en-US" dirty="0"/>
              <a:t> </a:t>
            </a:r>
            <a:endParaRPr lang="en-US" dirty="0" smtClean="0"/>
          </a:p>
          <a:p>
            <a:r>
              <a:rPr lang="en-US" dirty="0"/>
              <a:t>Since there can be a plurality of modes of justification, and that these modes can be mutually incompatible, it is necessary to understand which rules are being invoked and which are </a:t>
            </a:r>
            <a:r>
              <a:rPr lang="en-US" dirty="0" smtClean="0"/>
              <a:t>applied.</a:t>
            </a:r>
          </a:p>
          <a:p>
            <a:r>
              <a:rPr lang="en-US" dirty="0" smtClean="0"/>
              <a:t> </a:t>
            </a:r>
            <a:r>
              <a:rPr lang="en-US" dirty="0"/>
              <a:t>D</a:t>
            </a:r>
            <a:r>
              <a:rPr lang="en-US" dirty="0" smtClean="0"/>
              <a:t>ifferent </a:t>
            </a:r>
            <a:r>
              <a:rPr lang="en-US" dirty="0"/>
              <a:t>modes (or discourses) of justification may be invoked at different points by different people around the same set of practices.</a:t>
            </a:r>
            <a:r>
              <a:rPr lang="en-US" dirty="0"/>
              <a:t> </a:t>
            </a:r>
          </a:p>
        </p:txBody>
      </p:sp>
    </p:spTree>
    <p:extLst>
      <p:ext uri="{BB962C8B-B14F-4D97-AF65-F5344CB8AC3E}">
        <p14:creationId xmlns:p14="http://schemas.microsoft.com/office/powerpoint/2010/main" val="31517765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Complexity</a:t>
            </a:r>
            <a:endParaRPr lang="en-US" dirty="0"/>
          </a:p>
        </p:txBody>
      </p:sp>
      <p:sp>
        <p:nvSpPr>
          <p:cNvPr id="3" name="Content Placeholder 2"/>
          <p:cNvSpPr>
            <a:spLocks noGrp="1"/>
          </p:cNvSpPr>
          <p:nvPr>
            <p:ph idx="1"/>
          </p:nvPr>
        </p:nvSpPr>
        <p:spPr/>
        <p:txBody>
          <a:bodyPr>
            <a:normAutofit fontScale="62500" lnSpcReduction="20000"/>
          </a:bodyPr>
          <a:lstStyle/>
          <a:p>
            <a:r>
              <a:rPr lang="en-US" sz="3100" dirty="0" err="1" smtClean="0"/>
              <a:t>Ramalingam</a:t>
            </a:r>
            <a:r>
              <a:rPr lang="en-US" sz="3100" dirty="0" smtClean="0"/>
              <a:t> and Jones (2008)</a:t>
            </a:r>
          </a:p>
          <a:p>
            <a:r>
              <a:rPr lang="en-US" sz="3100" dirty="0" smtClean="0"/>
              <a:t>Draws on understandings of processes and dynamics of change in physical and biological world</a:t>
            </a:r>
          </a:p>
          <a:p>
            <a:r>
              <a:rPr lang="en-US" sz="3100" dirty="0" smtClean="0"/>
              <a:t>Applied to social systems</a:t>
            </a:r>
          </a:p>
          <a:p>
            <a:r>
              <a:rPr lang="en-US" sz="3100" dirty="0" smtClean="0"/>
              <a:t>Key Concepts </a:t>
            </a:r>
            <a:endParaRPr lang="en-US" sz="3100" dirty="0"/>
          </a:p>
          <a:p>
            <a:pPr lvl="1"/>
            <a:r>
              <a:rPr lang="en-US" dirty="0" smtClean="0"/>
              <a:t>Interconnected </a:t>
            </a:r>
            <a:r>
              <a:rPr lang="en-US" dirty="0"/>
              <a:t>and interdependent elements and dimensions; </a:t>
            </a:r>
          </a:p>
          <a:p>
            <a:pPr lvl="1"/>
            <a:r>
              <a:rPr lang="en-US" dirty="0"/>
              <a:t>Feedback </a:t>
            </a:r>
            <a:r>
              <a:rPr lang="en-US" dirty="0" smtClean="0"/>
              <a:t>processes; </a:t>
            </a:r>
            <a:endParaRPr lang="en-US" dirty="0"/>
          </a:p>
          <a:p>
            <a:pPr lvl="1"/>
            <a:r>
              <a:rPr lang="en-US" dirty="0"/>
              <a:t>System characteristics and </a:t>
            </a:r>
            <a:r>
              <a:rPr lang="en-US" dirty="0" err="1"/>
              <a:t>behaviours</a:t>
            </a:r>
            <a:r>
              <a:rPr lang="en-US" dirty="0"/>
              <a:t> emerge from simple rules of interaction; </a:t>
            </a:r>
          </a:p>
          <a:p>
            <a:pPr lvl="1"/>
            <a:r>
              <a:rPr lang="en-US" dirty="0"/>
              <a:t>Nonlinearity; </a:t>
            </a:r>
          </a:p>
          <a:p>
            <a:pPr lvl="1"/>
            <a:r>
              <a:rPr lang="en-US" dirty="0"/>
              <a:t>Sensitivity to initial conditions; </a:t>
            </a:r>
          </a:p>
          <a:p>
            <a:pPr lvl="1"/>
            <a:r>
              <a:rPr lang="en-US" dirty="0"/>
              <a:t>Phase space – the ‘space of the possible’; </a:t>
            </a:r>
          </a:p>
          <a:p>
            <a:pPr lvl="1"/>
            <a:r>
              <a:rPr lang="en-US" dirty="0"/>
              <a:t>Attractors, chaos and the ‘edge of chaos’; </a:t>
            </a:r>
          </a:p>
          <a:p>
            <a:pPr lvl="1"/>
            <a:r>
              <a:rPr lang="en-US" dirty="0"/>
              <a:t>Adaptive agents; </a:t>
            </a:r>
          </a:p>
          <a:p>
            <a:pPr lvl="1"/>
            <a:r>
              <a:rPr lang="en-US" dirty="0"/>
              <a:t>Self-</a:t>
            </a:r>
            <a:r>
              <a:rPr lang="en-US" dirty="0" err="1"/>
              <a:t>organisation</a:t>
            </a:r>
            <a:r>
              <a:rPr lang="en-US" dirty="0"/>
              <a:t>; </a:t>
            </a:r>
          </a:p>
          <a:p>
            <a:pPr lvl="1"/>
            <a:r>
              <a:rPr lang="en-US" dirty="0"/>
              <a:t>Co-evolution. </a:t>
            </a:r>
          </a:p>
          <a:p>
            <a:endParaRPr lang="en-US" dirty="0" smtClean="0"/>
          </a:p>
          <a:p>
            <a:r>
              <a:rPr lang="en-US" sz="3100" dirty="0" smtClean="0"/>
              <a:t>“In </a:t>
            </a:r>
            <a:r>
              <a:rPr lang="en-US" sz="3100" dirty="0"/>
              <a:t>our view, the value of complexity concepts are at a meta-level, in that they suggest new ways to think about problems and new questions that should be posed and answered, rather than specific concrete steps that should be taken as a result</a:t>
            </a:r>
            <a:r>
              <a:rPr lang="en-US" sz="3100" dirty="0" smtClean="0"/>
              <a:t>.” (p.68) </a:t>
            </a:r>
            <a:endParaRPr lang="en-US" sz="3100" dirty="0"/>
          </a:p>
          <a:p>
            <a:endParaRPr lang="en-US" dirty="0"/>
          </a:p>
        </p:txBody>
      </p:sp>
    </p:spTree>
    <p:extLst>
      <p:ext uri="{BB962C8B-B14F-4D97-AF65-F5344CB8AC3E}">
        <p14:creationId xmlns:p14="http://schemas.microsoft.com/office/powerpoint/2010/main" val="4117343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Early forms of apprenticeship</a:t>
            </a:r>
            <a:endParaRPr lang="en-US" dirty="0"/>
          </a:p>
        </p:txBody>
      </p:sp>
      <p:sp>
        <p:nvSpPr>
          <p:cNvPr id="3" name="Content Placeholder 2"/>
          <p:cNvSpPr>
            <a:spLocks noGrp="1"/>
          </p:cNvSpPr>
          <p:nvPr>
            <p:ph idx="1"/>
          </p:nvPr>
        </p:nvSpPr>
        <p:spPr/>
        <p:txBody>
          <a:bodyPr>
            <a:normAutofit fontScale="92500"/>
          </a:bodyPr>
          <a:lstStyle/>
          <a:p>
            <a:r>
              <a:rPr lang="en-US" dirty="0"/>
              <a:t>Apprenticeship in South </a:t>
            </a:r>
            <a:r>
              <a:rPr lang="en-US" dirty="0" smtClean="0"/>
              <a:t>Africa </a:t>
            </a:r>
            <a:r>
              <a:rPr lang="en-US" dirty="0"/>
              <a:t>linked directly to the system of slavery, rather than being an importation of the ‘middle ages’ European tradition. </a:t>
            </a:r>
            <a:endParaRPr lang="en-US" dirty="0" smtClean="0"/>
          </a:p>
          <a:p>
            <a:r>
              <a:rPr lang="en-US" dirty="0" smtClean="0"/>
              <a:t>The </a:t>
            </a:r>
            <a:r>
              <a:rPr lang="en-US" dirty="0"/>
              <a:t>Dutch traders and early </a:t>
            </a:r>
            <a:r>
              <a:rPr lang="en-US" dirty="0" smtClean="0"/>
              <a:t>settlers </a:t>
            </a:r>
            <a:r>
              <a:rPr lang="en-US" dirty="0"/>
              <a:t>imported slaves to carry out semi-skilled and skilled artisanal </a:t>
            </a:r>
            <a:r>
              <a:rPr lang="en-US" dirty="0" err="1"/>
              <a:t>labour</a:t>
            </a:r>
            <a:r>
              <a:rPr lang="en-US" dirty="0"/>
              <a:t> in the towns and farms that developed in Southern Africa after </a:t>
            </a:r>
            <a:r>
              <a:rPr lang="en-US" dirty="0" smtClean="0"/>
              <a:t>1652</a:t>
            </a:r>
          </a:p>
          <a:p>
            <a:r>
              <a:rPr lang="en-US" dirty="0" smtClean="0"/>
              <a:t> </a:t>
            </a:r>
            <a:r>
              <a:rPr lang="en-US" dirty="0"/>
              <a:t>In 1775 the concept of apprenticeship was introduced to allow slave owners to ‘apprentice’ the children of male slaves and free </a:t>
            </a:r>
            <a:r>
              <a:rPr lang="en-US" dirty="0" err="1"/>
              <a:t>Khoisan</a:t>
            </a:r>
            <a:r>
              <a:rPr lang="en-US" dirty="0"/>
              <a:t> or Hottentot women till their 25</a:t>
            </a:r>
            <a:r>
              <a:rPr lang="en-US" baseline="30000" dirty="0"/>
              <a:t>th</a:t>
            </a:r>
            <a:r>
              <a:rPr lang="en-US" dirty="0"/>
              <a:t> year. As </a:t>
            </a:r>
            <a:r>
              <a:rPr lang="en-US" dirty="0" err="1"/>
              <a:t>labour</a:t>
            </a:r>
            <a:r>
              <a:rPr lang="en-US" dirty="0"/>
              <a:t> pressures increased, this practice was extended to any ‘Hottentot child’. </a:t>
            </a:r>
            <a:endParaRPr lang="en-US" dirty="0" smtClean="0"/>
          </a:p>
          <a:p>
            <a:r>
              <a:rPr lang="en-US" dirty="0"/>
              <a:t>T</a:t>
            </a:r>
            <a:r>
              <a:rPr lang="en-US" dirty="0" smtClean="0"/>
              <a:t>hese </a:t>
            </a:r>
            <a:r>
              <a:rPr lang="en-US" dirty="0"/>
              <a:t>practices were abolished in the late 1790s, </a:t>
            </a:r>
            <a:r>
              <a:rPr lang="en-US" dirty="0" smtClean="0"/>
              <a:t>but </a:t>
            </a:r>
            <a:r>
              <a:rPr lang="en-US" dirty="0"/>
              <a:t>reintroduced with respect to free ‘</a:t>
            </a:r>
            <a:r>
              <a:rPr lang="en-US" dirty="0" err="1"/>
              <a:t>coloured</a:t>
            </a:r>
            <a:r>
              <a:rPr lang="en-US" dirty="0"/>
              <a:t>’ children between the age of 8 and 18 if they were deemed to be destitute, orphaned or simply if they had grown up on the employer’s </a:t>
            </a:r>
            <a:r>
              <a:rPr lang="en-US" dirty="0" smtClean="0"/>
              <a:t>farm</a:t>
            </a:r>
            <a:endParaRPr lang="en-US" dirty="0"/>
          </a:p>
        </p:txBody>
      </p:sp>
    </p:spTree>
    <p:extLst>
      <p:ext uri="{BB962C8B-B14F-4D97-AF65-F5344CB8AC3E}">
        <p14:creationId xmlns:p14="http://schemas.microsoft.com/office/powerpoint/2010/main" val="22465500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Chattel slavery to wage slavery</a:t>
            </a:r>
            <a:endParaRPr lang="en-US" dirty="0"/>
          </a:p>
        </p:txBody>
      </p:sp>
      <p:pic>
        <p:nvPicPr>
          <p:cNvPr id="4" name="Content Placeholder 3"/>
          <p:cNvPicPr>
            <a:picLocks noGrp="1" noChangeAspect="1"/>
          </p:cNvPicPr>
          <p:nvPr>
            <p:ph idx="1"/>
          </p:nvPr>
        </p:nvPicPr>
        <p:blipFill>
          <a:blip r:embed="rId2"/>
          <a:srcRect t="28102" b="28102"/>
          <a:stretch>
            <a:fillRect/>
          </a:stretch>
        </p:blipFill>
        <p:spPr>
          <a:xfrm>
            <a:off x="618538" y="1600199"/>
            <a:ext cx="5304071" cy="3616772"/>
          </a:xfrm>
        </p:spPr>
      </p:pic>
      <p:pic>
        <p:nvPicPr>
          <p:cNvPr id="3" name="Picture 2"/>
          <p:cNvPicPr>
            <a:picLocks noChangeAspect="1"/>
          </p:cNvPicPr>
          <p:nvPr/>
        </p:nvPicPr>
        <p:blipFill>
          <a:blip r:embed="rId3"/>
          <a:stretch>
            <a:fillRect/>
          </a:stretch>
        </p:blipFill>
        <p:spPr>
          <a:xfrm>
            <a:off x="5922609" y="2265264"/>
            <a:ext cx="2472696" cy="3461774"/>
          </a:xfrm>
          <a:prstGeom prst="rect">
            <a:avLst/>
          </a:prstGeom>
        </p:spPr>
      </p:pic>
    </p:spTree>
    <p:extLst>
      <p:ext uri="{BB962C8B-B14F-4D97-AF65-F5344CB8AC3E}">
        <p14:creationId xmlns:p14="http://schemas.microsoft.com/office/powerpoint/2010/main" val="819789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Emancipation</a:t>
            </a:r>
            <a:endParaRPr lang="en-US" dirty="0"/>
          </a:p>
        </p:txBody>
      </p:sp>
      <p:sp>
        <p:nvSpPr>
          <p:cNvPr id="3" name="Content Placeholder 2"/>
          <p:cNvSpPr>
            <a:spLocks noGrp="1"/>
          </p:cNvSpPr>
          <p:nvPr>
            <p:ph idx="1"/>
          </p:nvPr>
        </p:nvSpPr>
        <p:spPr/>
        <p:txBody>
          <a:bodyPr/>
          <a:lstStyle/>
          <a:p>
            <a:r>
              <a:rPr lang="en-US" dirty="0"/>
              <a:t>When the British Empire abolished slavery in 1834, apprenticeship was the mechanism through which this change was managed. In order to deal with the transition from a slave based </a:t>
            </a:r>
            <a:r>
              <a:rPr lang="en-US" dirty="0" err="1"/>
              <a:t>labour</a:t>
            </a:r>
            <a:r>
              <a:rPr lang="en-US" dirty="0"/>
              <a:t> system to a market based system, slaves were first indentured to their former owners, and could be retained as apprentices for a period of four years, before they were freed.</a:t>
            </a:r>
            <a:r>
              <a:rPr lang="en-US" dirty="0"/>
              <a:t> </a:t>
            </a:r>
          </a:p>
        </p:txBody>
      </p:sp>
    </p:spTree>
    <p:extLst>
      <p:ext uri="{BB962C8B-B14F-4D97-AF65-F5344CB8AC3E}">
        <p14:creationId xmlns:p14="http://schemas.microsoft.com/office/powerpoint/2010/main" val="4419265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Race and labour</a:t>
            </a:r>
            <a:endParaRPr lang="en-US" dirty="0"/>
          </a:p>
        </p:txBody>
      </p:sp>
      <p:sp>
        <p:nvSpPr>
          <p:cNvPr id="2" name="Content Placeholder 1"/>
          <p:cNvSpPr>
            <a:spLocks noGrp="1"/>
          </p:cNvSpPr>
          <p:nvPr>
            <p:ph idx="1"/>
          </p:nvPr>
        </p:nvSpPr>
        <p:spPr/>
        <p:txBody>
          <a:bodyPr>
            <a:normAutofit lnSpcReduction="10000"/>
          </a:bodyPr>
          <a:lstStyle/>
          <a:p>
            <a:r>
              <a:rPr lang="en-US" b="1" dirty="0"/>
              <a:t>"</a:t>
            </a:r>
            <a:r>
              <a:rPr lang="en-US" b="1" i="1" dirty="0"/>
              <a:t>We should not give the Natives any academic education. If we do, who is going to do the </a:t>
            </a:r>
            <a:r>
              <a:rPr lang="en-US" b="1" i="1" dirty="0" smtClean="0"/>
              <a:t>manual </a:t>
            </a:r>
            <a:r>
              <a:rPr lang="en-US" b="1" i="1" dirty="0"/>
              <a:t>labour in the community?</a:t>
            </a:r>
            <a:r>
              <a:rPr lang="en-US" b="1" dirty="0"/>
              <a:t>"</a:t>
            </a:r>
            <a:r>
              <a:rPr lang="en-US" dirty="0"/>
              <a:t/>
            </a:r>
            <a:br>
              <a:rPr lang="en-US" dirty="0"/>
            </a:br>
            <a:r>
              <a:rPr lang="en-US" dirty="0"/>
              <a:t>JN le Roux, National Party politician, 1945</a:t>
            </a:r>
            <a:r>
              <a:rPr lang="en-US" dirty="0" smtClean="0"/>
              <a:t>.</a:t>
            </a:r>
          </a:p>
          <a:p>
            <a:endParaRPr lang="en-US" dirty="0"/>
          </a:p>
          <a:p>
            <a:r>
              <a:rPr lang="en-US" b="1" dirty="0"/>
              <a:t>"</a:t>
            </a:r>
            <a:r>
              <a:rPr lang="en-US" b="1" i="1" dirty="0"/>
              <a:t>There is no place for [the Bantu] in the European community above the level of certain forms of labour ... What is the use of teaching the Bantu child mathematics when it cannot use it in practice? That is quite absurd. Education must train people in accordance with their opportunities in life, according to the sphere in which they live.</a:t>
            </a:r>
            <a:r>
              <a:rPr lang="en-US" b="1" dirty="0"/>
              <a:t>"</a:t>
            </a:r>
            <a:r>
              <a:rPr lang="en-US" dirty="0"/>
              <a:t/>
            </a:r>
            <a:br>
              <a:rPr lang="en-US" dirty="0"/>
            </a:br>
            <a:r>
              <a:rPr lang="en-US" dirty="0" err="1"/>
              <a:t>Dr</a:t>
            </a:r>
            <a:r>
              <a:rPr lang="en-US" dirty="0"/>
              <a:t> </a:t>
            </a:r>
            <a:r>
              <a:rPr lang="en-US" dirty="0" err="1"/>
              <a:t>Hendrik</a:t>
            </a:r>
            <a:r>
              <a:rPr lang="en-US" dirty="0"/>
              <a:t> Verwoerd, South African minister for native affairs (prime minister from 1958 to 66), speaking about his government's education policies in the 1950s.</a:t>
            </a:r>
          </a:p>
        </p:txBody>
      </p:sp>
    </p:spTree>
    <p:extLst>
      <p:ext uri="{BB962C8B-B14F-4D97-AF65-F5344CB8AC3E}">
        <p14:creationId xmlns:p14="http://schemas.microsoft.com/office/powerpoint/2010/main" val="29830543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Taboo on Manual </a:t>
            </a:r>
            <a:r>
              <a:rPr lang="en-US" dirty="0" err="1" smtClean="0"/>
              <a:t>Labour</a:t>
            </a:r>
            <a:r>
              <a:rPr lang="en-US" dirty="0" smtClean="0"/>
              <a:t> </a:t>
            </a:r>
            <a:endParaRPr lang="en-US" dirty="0"/>
          </a:p>
        </p:txBody>
      </p:sp>
      <p:sp>
        <p:nvSpPr>
          <p:cNvPr id="3" name="Content Placeholder 2"/>
          <p:cNvSpPr>
            <a:spLocks noGrp="1"/>
          </p:cNvSpPr>
          <p:nvPr>
            <p:ph idx="1"/>
          </p:nvPr>
        </p:nvSpPr>
        <p:spPr/>
        <p:txBody>
          <a:bodyPr/>
          <a:lstStyle/>
          <a:p>
            <a:pPr marL="114300" indent="0">
              <a:buNone/>
            </a:pPr>
            <a:r>
              <a:rPr lang="en-US" dirty="0" smtClean="0"/>
              <a:t>‘I do garden work. I do repairs around the house. I am at present relaying the drainage. It may seem funny to you but to me it is not a joke. I am making a gesture. I am trying to break the taboo on manual </a:t>
            </a:r>
            <a:r>
              <a:rPr lang="en-US" dirty="0" err="1" smtClean="0"/>
              <a:t>labour</a:t>
            </a:r>
            <a:r>
              <a:rPr lang="en-US" dirty="0" smtClean="0"/>
              <a:t>.’</a:t>
            </a:r>
          </a:p>
          <a:p>
            <a:pPr marL="114300" indent="0">
              <a:buNone/>
            </a:pPr>
            <a:r>
              <a:rPr lang="en-US" dirty="0" smtClean="0"/>
              <a:t>‘The taboo?’</a:t>
            </a:r>
          </a:p>
          <a:p>
            <a:pPr marL="114300" indent="0">
              <a:buNone/>
            </a:pPr>
            <a:r>
              <a:rPr lang="en-US" dirty="0" smtClean="0"/>
              <a:t>‘Yes. Just as in India it is a taboo for upper-caste people to clean up – what shall we call it? – human waste, so, in this country, if a white man touches a pickaxe or a spade he at once becomes unclean.’</a:t>
            </a:r>
          </a:p>
          <a:p>
            <a:pPr marL="114300" indent="0">
              <a:buNone/>
            </a:pPr>
            <a:endParaRPr lang="en-US" dirty="0"/>
          </a:p>
          <a:p>
            <a:pPr marL="114300" indent="0">
              <a:buNone/>
            </a:pPr>
            <a:r>
              <a:rPr lang="en-US" dirty="0" smtClean="0"/>
              <a:t>From </a:t>
            </a:r>
            <a:r>
              <a:rPr lang="en-US" i="1" dirty="0" smtClean="0"/>
              <a:t>Summertime </a:t>
            </a:r>
            <a:r>
              <a:rPr lang="en-US" dirty="0" smtClean="0"/>
              <a:t>by J.M. Coetzee (</a:t>
            </a:r>
            <a:r>
              <a:rPr lang="en-US" smtClean="0"/>
              <a:t>2010 pp.112)</a:t>
            </a:r>
            <a:endParaRPr lang="en-US" dirty="0"/>
          </a:p>
        </p:txBody>
      </p:sp>
    </p:spTree>
    <p:extLst>
      <p:ext uri="{BB962C8B-B14F-4D97-AF65-F5344CB8AC3E}">
        <p14:creationId xmlns:p14="http://schemas.microsoft.com/office/powerpoint/2010/main" val="3120513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Resistance</a:t>
            </a:r>
            <a:endParaRPr lang="en-US" dirty="0"/>
          </a:p>
        </p:txBody>
      </p:sp>
      <p:sp>
        <p:nvSpPr>
          <p:cNvPr id="2" name="Content Placeholder 1"/>
          <p:cNvSpPr>
            <a:spLocks noGrp="1"/>
          </p:cNvSpPr>
          <p:nvPr>
            <p:ph idx="1"/>
          </p:nvPr>
        </p:nvSpPr>
        <p:spPr/>
        <p:txBody>
          <a:bodyPr/>
          <a:lstStyle/>
          <a:p>
            <a:r>
              <a:rPr lang="en-US" b="1" dirty="0"/>
              <a:t>"</a:t>
            </a:r>
            <a:r>
              <a:rPr lang="en-US" b="1" i="1" dirty="0"/>
              <a:t>We shall reject the whole system of Bantu Education whose aim is to reduce us, mentally and physically, into 'hewers of wood and drawers of water'.</a:t>
            </a:r>
            <a:r>
              <a:rPr lang="en-US" b="1" dirty="0"/>
              <a:t>"</a:t>
            </a:r>
            <a:r>
              <a:rPr lang="en-US" dirty="0"/>
              <a:t/>
            </a:r>
            <a:br>
              <a:rPr lang="en-US" dirty="0"/>
            </a:br>
            <a:r>
              <a:rPr lang="en-US" dirty="0"/>
              <a:t>Soweto </a:t>
            </a:r>
            <a:r>
              <a:rPr lang="en-US" dirty="0" smtClean="0"/>
              <a:t>Students </a:t>
            </a:r>
            <a:r>
              <a:rPr lang="en-US" dirty="0"/>
              <a:t>Representative Council, 1976.</a:t>
            </a:r>
          </a:p>
        </p:txBody>
      </p:sp>
      <p:pic>
        <p:nvPicPr>
          <p:cNvPr id="4" name="Picture 3"/>
          <p:cNvPicPr>
            <a:picLocks noChangeAspect="1"/>
          </p:cNvPicPr>
          <p:nvPr/>
        </p:nvPicPr>
        <p:blipFill>
          <a:blip r:embed="rId2"/>
          <a:stretch>
            <a:fillRect/>
          </a:stretch>
        </p:blipFill>
        <p:spPr>
          <a:xfrm>
            <a:off x="1287361" y="2989145"/>
            <a:ext cx="5080400" cy="3411655"/>
          </a:xfrm>
          <a:prstGeom prst="rect">
            <a:avLst/>
          </a:prstGeom>
        </p:spPr>
      </p:pic>
    </p:spTree>
    <p:extLst>
      <p:ext uri="{BB962C8B-B14F-4D97-AF65-F5344CB8AC3E}">
        <p14:creationId xmlns:p14="http://schemas.microsoft.com/office/powerpoint/2010/main" val="1707205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Job Reservation</a:t>
            </a:r>
            <a:endParaRPr lang="en-US" dirty="0"/>
          </a:p>
        </p:txBody>
      </p:sp>
      <p:sp>
        <p:nvSpPr>
          <p:cNvPr id="3" name="Content Placeholder 2"/>
          <p:cNvSpPr>
            <a:spLocks noGrp="1"/>
          </p:cNvSpPr>
          <p:nvPr>
            <p:ph idx="1"/>
          </p:nvPr>
        </p:nvSpPr>
        <p:spPr/>
        <p:txBody>
          <a:bodyPr/>
          <a:lstStyle/>
          <a:p>
            <a:r>
              <a:rPr lang="en-US" dirty="0"/>
              <a:t>Political pressure and extensive industrial action on the part of the white workers in the first two decades of the twentieth century resulted in a complex system of classification that linked certain types of work to certain racial categories. Essentially the more skilled and better paid work was reserved for whites. This is best illustrated by the Juvenile Affairs Act of 1921 and the Apprenticeship Act of 1922 which set up mechanisms for the placement of white youth in employment and put the minimum requirements for entry into apprenticeships out of the reach of the majority of </a:t>
            </a:r>
            <a:r>
              <a:rPr lang="en-US" dirty="0" err="1"/>
              <a:t>coloured</a:t>
            </a:r>
            <a:r>
              <a:rPr lang="en-US" dirty="0"/>
              <a:t> </a:t>
            </a:r>
            <a:r>
              <a:rPr lang="en-US" dirty="0" smtClean="0"/>
              <a:t>youths.</a:t>
            </a:r>
          </a:p>
          <a:p>
            <a:endParaRPr lang="en-US" dirty="0"/>
          </a:p>
        </p:txBody>
      </p:sp>
    </p:spTree>
    <p:extLst>
      <p:ext uri="{BB962C8B-B14F-4D97-AF65-F5344CB8AC3E}">
        <p14:creationId xmlns:p14="http://schemas.microsoft.com/office/powerpoint/2010/main" val="2026876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270000" y="0"/>
            <a:ext cx="6601810" cy="6858000"/>
          </a:xfrm>
          <a:prstGeom prst="rect">
            <a:avLst/>
          </a:prstGeom>
        </p:spPr>
      </p:pic>
    </p:spTree>
    <p:extLst>
      <p:ext uri="{BB962C8B-B14F-4D97-AF65-F5344CB8AC3E}">
        <p14:creationId xmlns:p14="http://schemas.microsoft.com/office/powerpoint/2010/main" val="12620398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 Social Engineering</a:t>
            </a:r>
            <a:endParaRPr lang="en-US" dirty="0"/>
          </a:p>
        </p:txBody>
      </p:sp>
      <p:sp>
        <p:nvSpPr>
          <p:cNvPr id="3" name="Content Placeholder 2"/>
          <p:cNvSpPr>
            <a:spLocks noGrp="1"/>
          </p:cNvSpPr>
          <p:nvPr>
            <p:ph idx="1"/>
          </p:nvPr>
        </p:nvSpPr>
        <p:spPr/>
        <p:txBody>
          <a:bodyPr/>
          <a:lstStyle/>
          <a:p>
            <a:r>
              <a:rPr lang="en-US" dirty="0" smtClean="0"/>
              <a:t>The Apartheid state was used as a vehicle to uplift poor whites through affirmative action.</a:t>
            </a:r>
          </a:p>
          <a:p>
            <a:r>
              <a:rPr lang="en-US" dirty="0" smtClean="0"/>
              <a:t>State enterprises were key to providing employment and training.</a:t>
            </a:r>
          </a:p>
          <a:p>
            <a:r>
              <a:rPr lang="en-US" dirty="0" smtClean="0"/>
              <a:t>By the mid 1970s the economy had stalled and the resistance to apartheid was increasing. The state response was to open up skilled trades to black South Africans and build a black middle class</a:t>
            </a:r>
            <a:endParaRPr lang="en-US" dirty="0"/>
          </a:p>
        </p:txBody>
      </p:sp>
    </p:spTree>
    <p:extLst>
      <p:ext uri="{BB962C8B-B14F-4D97-AF65-F5344CB8AC3E}">
        <p14:creationId xmlns:p14="http://schemas.microsoft.com/office/powerpoint/2010/main" val="28042188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1</a:t>
            </a:r>
            <a:endParaRPr lang="en-US" dirty="0"/>
          </a:p>
        </p:txBody>
      </p:sp>
      <p:sp>
        <p:nvSpPr>
          <p:cNvPr id="3" name="Content Placeholder 2"/>
          <p:cNvSpPr>
            <a:spLocks noGrp="1"/>
          </p:cNvSpPr>
          <p:nvPr>
            <p:ph idx="1"/>
          </p:nvPr>
        </p:nvSpPr>
        <p:spPr/>
        <p:txBody>
          <a:bodyPr/>
          <a:lstStyle/>
          <a:p>
            <a:r>
              <a:rPr lang="en-US" dirty="0" smtClean="0"/>
              <a:t>There is a complex relationship between race and manual </a:t>
            </a:r>
            <a:r>
              <a:rPr lang="en-US" dirty="0" err="1" smtClean="0"/>
              <a:t>labour</a:t>
            </a:r>
            <a:r>
              <a:rPr lang="en-US" dirty="0" smtClean="0"/>
              <a:t> that both </a:t>
            </a:r>
            <a:r>
              <a:rPr lang="en-US" dirty="0" err="1" smtClean="0"/>
              <a:t>stigmatises</a:t>
            </a:r>
            <a:r>
              <a:rPr lang="en-US" dirty="0" smtClean="0"/>
              <a:t> manual </a:t>
            </a:r>
            <a:r>
              <a:rPr lang="en-US" dirty="0" err="1" smtClean="0"/>
              <a:t>labour</a:t>
            </a:r>
            <a:r>
              <a:rPr lang="en-US" dirty="0" smtClean="0"/>
              <a:t> and excludes people from specific categories of skilled </a:t>
            </a:r>
            <a:r>
              <a:rPr lang="en-US" dirty="0" err="1" smtClean="0"/>
              <a:t>labour</a:t>
            </a:r>
            <a:endParaRPr lang="en-US" dirty="0" smtClean="0"/>
          </a:p>
          <a:p>
            <a:r>
              <a:rPr lang="en-US" dirty="0"/>
              <a:t>Four standout features need to be noted: </a:t>
            </a:r>
            <a:endParaRPr lang="en-US" dirty="0" smtClean="0"/>
          </a:p>
          <a:p>
            <a:pPr lvl="1"/>
            <a:r>
              <a:rPr lang="en-US" dirty="0" smtClean="0"/>
              <a:t>apprenticeship </a:t>
            </a:r>
            <a:r>
              <a:rPr lang="en-US" dirty="0"/>
              <a:t>has on numerous levels been exploitative and a form of modern slavery; </a:t>
            </a:r>
            <a:endParaRPr lang="en-US" dirty="0" smtClean="0"/>
          </a:p>
          <a:p>
            <a:pPr lvl="1"/>
            <a:r>
              <a:rPr lang="en-US" dirty="0" smtClean="0"/>
              <a:t>apprenticeship </a:t>
            </a:r>
            <a:r>
              <a:rPr lang="en-US" dirty="0"/>
              <a:t>has been used as a vehicle for social engineering</a:t>
            </a:r>
            <a:r>
              <a:rPr lang="en-US" dirty="0" smtClean="0"/>
              <a:t>;</a:t>
            </a:r>
          </a:p>
          <a:p>
            <a:pPr lvl="1"/>
            <a:r>
              <a:rPr lang="en-US" dirty="0" smtClean="0"/>
              <a:t> </a:t>
            </a:r>
            <a:r>
              <a:rPr lang="en-US" dirty="0"/>
              <a:t>apprenticeships have been associated with a limited set of (primarily technical) trades and occupations</a:t>
            </a:r>
            <a:r>
              <a:rPr lang="en-US" dirty="0" smtClean="0"/>
              <a:t>;</a:t>
            </a:r>
          </a:p>
          <a:p>
            <a:pPr lvl="1"/>
            <a:r>
              <a:rPr lang="en-US" dirty="0" smtClean="0"/>
              <a:t> </a:t>
            </a:r>
            <a:r>
              <a:rPr lang="en-US" dirty="0"/>
              <a:t>and technical occupations have tended to be viewed as being on lower levels of the status ladder in comparison with white collar work.</a:t>
            </a:r>
            <a:r>
              <a:rPr lang="en-US" dirty="0"/>
              <a:t> </a:t>
            </a:r>
          </a:p>
        </p:txBody>
      </p:sp>
    </p:spTree>
    <p:extLst>
      <p:ext uri="{BB962C8B-B14F-4D97-AF65-F5344CB8AC3E}">
        <p14:creationId xmlns:p14="http://schemas.microsoft.com/office/powerpoint/2010/main" val="21616588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What </a:t>
            </a:r>
            <a:r>
              <a:rPr lang="en-US" dirty="0" smtClean="0"/>
              <a:t>is understood by an </a:t>
            </a:r>
            <a:r>
              <a:rPr lang="en-US" dirty="0" smtClean="0"/>
              <a:t>Apprenticeship?</a:t>
            </a:r>
            <a:endParaRPr lang="en-US" dirty="0"/>
          </a:p>
        </p:txBody>
      </p:sp>
      <p:pic>
        <p:nvPicPr>
          <p:cNvPr id="4" name="Content Placeholder 3"/>
          <p:cNvPicPr>
            <a:picLocks noGrp="1" noChangeAspect="1"/>
          </p:cNvPicPr>
          <p:nvPr>
            <p:ph idx="1"/>
          </p:nvPr>
        </p:nvPicPr>
        <p:blipFill>
          <a:blip r:embed="rId2"/>
          <a:srcRect t="2664" b="2664"/>
          <a:stretch>
            <a:fillRect/>
          </a:stretch>
        </p:blipFill>
        <p:spPr>
          <a:xfrm>
            <a:off x="4155119" y="3929889"/>
            <a:ext cx="3697919" cy="2329689"/>
          </a:xfrm>
        </p:spPr>
      </p:pic>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354" y="1894672"/>
            <a:ext cx="3744314" cy="3444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9953889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Inheritance</a:t>
            </a:r>
            <a:endParaRPr lang="en-US" dirty="0"/>
          </a:p>
        </p:txBody>
      </p:sp>
      <p:sp>
        <p:nvSpPr>
          <p:cNvPr id="3" name="Content Placeholder 2"/>
          <p:cNvSpPr>
            <a:spLocks noGrp="1"/>
          </p:cNvSpPr>
          <p:nvPr>
            <p:ph idx="1"/>
          </p:nvPr>
        </p:nvSpPr>
        <p:spPr>
          <a:xfrm>
            <a:off x="457200" y="1737489"/>
            <a:ext cx="7620000" cy="2158078"/>
          </a:xfrm>
        </p:spPr>
        <p:txBody>
          <a:bodyPr>
            <a:normAutofit/>
          </a:bodyPr>
          <a:lstStyle/>
          <a:p>
            <a:r>
              <a:rPr lang="en-GB" dirty="0"/>
              <a:t>S</a:t>
            </a:r>
            <a:r>
              <a:rPr lang="en-GB" dirty="0" smtClean="0"/>
              <a:t>ince </a:t>
            </a:r>
            <a:r>
              <a:rPr lang="en-GB" dirty="0"/>
              <a:t>the mid 1980s the system of work-based or dual apprenticeship had gone into serious decline, both in terms of quality and quantity. </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966886373"/>
              </p:ext>
            </p:extLst>
          </p:nvPr>
        </p:nvGraphicFramePr>
        <p:xfrm>
          <a:off x="1150170" y="3329251"/>
          <a:ext cx="6019800" cy="1300542"/>
        </p:xfrm>
        <a:graphic>
          <a:graphicData uri="http://schemas.openxmlformats.org/presentationml/2006/ole">
            <mc:AlternateContent xmlns:mc="http://schemas.openxmlformats.org/markup-compatibility/2006">
              <mc:Choice xmlns:v="urn:schemas-microsoft-com:vml" Requires="v">
                <p:oleObj spid="_x0000_s2052" name="Document" r:id="rId3" imgW="6019800" imgH="1028700" progId="Word.Document.12">
                  <p:embed/>
                </p:oleObj>
              </mc:Choice>
              <mc:Fallback>
                <p:oleObj name="Document" r:id="rId3" imgW="6019800" imgH="1028700" progId="Word.Document.12">
                  <p:embed/>
                  <p:pic>
                    <p:nvPicPr>
                      <p:cNvPr id="0" name=""/>
                      <p:cNvPicPr/>
                      <p:nvPr/>
                    </p:nvPicPr>
                    <p:blipFill>
                      <a:blip r:embed="rId4"/>
                      <a:stretch>
                        <a:fillRect/>
                      </a:stretch>
                    </p:blipFill>
                    <p:spPr>
                      <a:xfrm>
                        <a:off x="1150170" y="3329251"/>
                        <a:ext cx="6019800" cy="1300542"/>
                      </a:xfrm>
                      <a:prstGeom prst="rect">
                        <a:avLst/>
                      </a:prstGeom>
                    </p:spPr>
                  </p:pic>
                </p:oleObj>
              </mc:Fallback>
            </mc:AlternateContent>
          </a:graphicData>
        </a:graphic>
      </p:graphicFrame>
    </p:spTree>
    <p:extLst>
      <p:ext uri="{BB962C8B-B14F-4D97-AF65-F5344CB8AC3E}">
        <p14:creationId xmlns:p14="http://schemas.microsoft.com/office/powerpoint/2010/main" val="424613163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Post 1994</a:t>
            </a:r>
            <a:endParaRPr lang="en-US" dirty="0"/>
          </a:p>
        </p:txBody>
      </p:sp>
      <p:sp>
        <p:nvSpPr>
          <p:cNvPr id="3" name="Content Placeholder 2"/>
          <p:cNvSpPr>
            <a:spLocks noGrp="1"/>
          </p:cNvSpPr>
          <p:nvPr>
            <p:ph idx="1"/>
          </p:nvPr>
        </p:nvSpPr>
        <p:spPr/>
        <p:txBody>
          <a:bodyPr/>
          <a:lstStyle/>
          <a:p>
            <a:pPr>
              <a:defRPr/>
            </a:pPr>
            <a:r>
              <a:rPr lang="en-US" dirty="0" smtClean="0"/>
              <a:t>Major policy focus on education</a:t>
            </a:r>
          </a:p>
          <a:p>
            <a:pPr lvl="1">
              <a:defRPr/>
            </a:pPr>
            <a:r>
              <a:rPr lang="en-US" dirty="0" smtClean="0"/>
              <a:t>Integration, </a:t>
            </a:r>
            <a:r>
              <a:rPr lang="en-US" dirty="0" err="1" smtClean="0"/>
              <a:t>democratisation</a:t>
            </a:r>
            <a:r>
              <a:rPr lang="en-US" dirty="0" smtClean="0"/>
              <a:t> and economic development</a:t>
            </a:r>
          </a:p>
          <a:p>
            <a:pPr>
              <a:defRPr/>
            </a:pPr>
            <a:r>
              <a:rPr lang="en-US" dirty="0" smtClean="0"/>
              <a:t>Policy borrowing</a:t>
            </a:r>
            <a:r>
              <a:rPr lang="en-US" dirty="0" smtClean="0"/>
              <a:t>, </a:t>
            </a:r>
            <a:r>
              <a:rPr lang="en-US" dirty="0" err="1" smtClean="0"/>
              <a:t>indiginisation</a:t>
            </a:r>
            <a:r>
              <a:rPr lang="en-US" dirty="0" smtClean="0"/>
              <a:t> and aid</a:t>
            </a:r>
          </a:p>
          <a:p>
            <a:pPr>
              <a:defRPr/>
            </a:pPr>
            <a:r>
              <a:rPr lang="en-US" dirty="0" smtClean="0"/>
              <a:t>Focus on </a:t>
            </a:r>
            <a:r>
              <a:rPr lang="en-US" dirty="0" err="1" smtClean="0"/>
              <a:t>reorganisation</a:t>
            </a:r>
            <a:r>
              <a:rPr lang="en-US" dirty="0" smtClean="0"/>
              <a:t> of system</a:t>
            </a:r>
          </a:p>
          <a:p>
            <a:pPr>
              <a:defRPr/>
            </a:pPr>
            <a:r>
              <a:rPr lang="en-US" dirty="0" smtClean="0"/>
              <a:t>Focus on changes in curriculum</a:t>
            </a:r>
          </a:p>
          <a:p>
            <a:pPr>
              <a:defRPr/>
            </a:pPr>
            <a:r>
              <a:rPr lang="en-US" dirty="0" smtClean="0"/>
              <a:t>Led by the National Qualifications Framework</a:t>
            </a:r>
          </a:p>
          <a:p>
            <a:pPr>
              <a:defRPr/>
            </a:pPr>
            <a:endParaRPr lang="en-US" dirty="0"/>
          </a:p>
        </p:txBody>
      </p:sp>
    </p:spTree>
    <p:extLst>
      <p:ext uri="{BB962C8B-B14F-4D97-AF65-F5344CB8AC3E}">
        <p14:creationId xmlns:p14="http://schemas.microsoft.com/office/powerpoint/2010/main" val="422640501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Imagined Future</a:t>
            </a:r>
            <a:endParaRPr lang="en-US" dirty="0"/>
          </a:p>
        </p:txBody>
      </p:sp>
      <p:sp>
        <p:nvSpPr>
          <p:cNvPr id="3" name="Content Placeholder 2"/>
          <p:cNvSpPr>
            <a:spLocks noGrp="1"/>
          </p:cNvSpPr>
          <p:nvPr>
            <p:ph idx="1"/>
          </p:nvPr>
        </p:nvSpPr>
        <p:spPr/>
        <p:txBody>
          <a:bodyPr>
            <a:normAutofit/>
          </a:bodyPr>
          <a:lstStyle/>
          <a:p>
            <a:r>
              <a:rPr lang="en-GB" dirty="0" smtClean="0"/>
              <a:t>NQF the basis for an integrated system</a:t>
            </a:r>
          </a:p>
          <a:p>
            <a:r>
              <a:rPr lang="en-GB" dirty="0" smtClean="0"/>
              <a:t>Bias toward academic education would be removed</a:t>
            </a:r>
          </a:p>
          <a:p>
            <a:r>
              <a:rPr lang="en-GB" dirty="0" smtClean="0"/>
              <a:t>Colleges and vocationally oriented universities would expand</a:t>
            </a:r>
          </a:p>
          <a:p>
            <a:r>
              <a:rPr lang="en-GB" dirty="0" smtClean="0"/>
              <a:t>High skills, high employment society would emerge</a:t>
            </a:r>
          </a:p>
          <a:p>
            <a:endParaRPr lang="en-US" dirty="0"/>
          </a:p>
        </p:txBody>
      </p:sp>
    </p:spTree>
    <p:extLst>
      <p:ext uri="{BB962C8B-B14F-4D97-AF65-F5344CB8AC3E}">
        <p14:creationId xmlns:p14="http://schemas.microsoft.com/office/powerpoint/2010/main" val="45401600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54" name="Rectangle 38"/>
          <p:cNvSpPr>
            <a:spLocks noGrp="1" noChangeArrowheads="1"/>
          </p:cNvSpPr>
          <p:nvPr>
            <p:ph type="title"/>
          </p:nvPr>
        </p:nvSpPr>
        <p:spPr/>
        <p:txBody>
          <a:bodyPr/>
          <a:lstStyle/>
          <a:p>
            <a:pPr>
              <a:defRPr/>
            </a:pPr>
            <a:r>
              <a:rPr lang="en-US" sz="4000"/>
              <a:t>The National Qualifications Framework</a:t>
            </a:r>
          </a:p>
        </p:txBody>
      </p:sp>
      <p:graphicFrame>
        <p:nvGraphicFramePr>
          <p:cNvPr id="137256" name="Group 40"/>
          <p:cNvGraphicFramePr>
            <a:graphicFrameLocks noGrp="1"/>
          </p:cNvGraphicFramePr>
          <p:nvPr>
            <p:ph idx="1"/>
            <p:extLst>
              <p:ext uri="{D42A27DB-BD31-4B8C-83A1-F6EECF244321}">
                <p14:modId xmlns:p14="http://schemas.microsoft.com/office/powerpoint/2010/main" val="194199129"/>
              </p:ext>
            </p:extLst>
          </p:nvPr>
        </p:nvGraphicFramePr>
        <p:xfrm>
          <a:off x="457200" y="1600200"/>
          <a:ext cx="7815739" cy="4676775"/>
        </p:xfrm>
        <a:graphic>
          <a:graphicData uri="http://schemas.openxmlformats.org/drawingml/2006/table">
            <a:tbl>
              <a:tblPr/>
              <a:tblGrid>
                <a:gridCol w="1550988"/>
                <a:gridCol w="1885950"/>
                <a:gridCol w="236537"/>
                <a:gridCol w="234950"/>
                <a:gridCol w="1470025"/>
                <a:gridCol w="1868488"/>
                <a:gridCol w="568801"/>
              </a:tblGrid>
              <a:tr h="104464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1400" b="0" i="0" u="none" strike="noStrike" cap="none" normalizeH="0" baseline="0">
                          <a:ln>
                            <a:noFill/>
                          </a:ln>
                          <a:solidFill>
                            <a:schemeClr val="tx1"/>
                          </a:solidFill>
                          <a:effectLst/>
                          <a:latin typeface="Arial Black" charset="0"/>
                          <a:ea typeface="ＭＳ Ｐゴシック" charset="0"/>
                          <a:cs typeface="Times New Roman" charset="0"/>
                        </a:rPr>
                        <a:t>Higher Education</a:t>
                      </a:r>
                      <a:endParaRPr kumimoji="0" lang="en-ZA" sz="2000" b="0" i="0" u="none" strike="noStrike" cap="none" normalizeH="0" baseline="0">
                        <a:ln>
                          <a:noFill/>
                        </a:ln>
                        <a:solidFill>
                          <a:schemeClr val="tx1"/>
                        </a:solidFill>
                        <a:effectLst/>
                        <a:latin typeface="Arial" charset="0"/>
                        <a:ea typeface="ＭＳ Ｐゴシック" charset="0"/>
                      </a:endParaRPr>
                    </a:p>
                  </a:txBody>
                  <a:tcPr marT="45723" marB="45723"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1400" b="0" i="0" u="none" strike="noStrike" cap="none" normalizeH="0" baseline="0">
                          <a:ln>
                            <a:noFill/>
                          </a:ln>
                          <a:solidFill>
                            <a:schemeClr val="tx1"/>
                          </a:solidFill>
                          <a:effectLst/>
                          <a:latin typeface="Arial Black" charset="0"/>
                          <a:ea typeface="ＭＳ Ｐゴシック" charset="0"/>
                          <a:cs typeface="Times New Roman" charset="0"/>
                        </a:rPr>
                        <a:t>Universities</a:t>
                      </a:r>
                      <a:endParaRPr kumimoji="0" lang="en-ZA" sz="2000" b="0" i="0" u="none" strike="noStrike" cap="none" normalizeH="0" baseline="0">
                        <a:ln>
                          <a:noFill/>
                        </a:ln>
                        <a:solidFill>
                          <a:schemeClr val="tx1"/>
                        </a:solidFill>
                        <a:effectLst/>
                        <a:latin typeface="Arial" charset="0"/>
                        <a:ea typeface="ＭＳ Ｐゴシック" charset="0"/>
                      </a:endParaRPr>
                    </a:p>
                  </a:txBody>
                  <a:tcPr marT="45723" marB="45723"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00"/>
                    </a:solidFill>
                  </a:tcPr>
                </a:tc>
                <a:tc grid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1400" b="0" i="0" u="none" strike="noStrike" cap="none" normalizeH="0" baseline="0">
                          <a:ln>
                            <a:noFill/>
                          </a:ln>
                          <a:solidFill>
                            <a:schemeClr val="tx1"/>
                          </a:solidFill>
                          <a:effectLst/>
                          <a:latin typeface="Arial Black" charset="0"/>
                          <a:ea typeface="ＭＳ Ｐゴシック" charset="0"/>
                          <a:cs typeface="Times New Roman" charset="0"/>
                        </a:rPr>
                        <a:t>Universities of Technology</a:t>
                      </a:r>
                      <a:endParaRPr kumimoji="0" lang="en-ZA" sz="2000" b="0" i="0" u="none" strike="noStrike" cap="none" normalizeH="0" baseline="0">
                        <a:ln>
                          <a:noFill/>
                        </a:ln>
                        <a:solidFill>
                          <a:schemeClr val="tx1"/>
                        </a:solidFill>
                        <a:effectLst/>
                        <a:latin typeface="Arial" charset="0"/>
                        <a:ea typeface="ＭＳ Ｐゴシック" charset="0"/>
                      </a:endParaRPr>
                    </a:p>
                  </a:txBody>
                  <a:tcPr marT="45723" marB="45723"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00"/>
                    </a:solidFill>
                  </a:tcPr>
                </a:tc>
                <a:tc hMerge="1">
                  <a:txBody>
                    <a:bodyPr/>
                    <a:lstStyle/>
                    <a:p>
                      <a:endParaRPr lang="en-US"/>
                    </a:p>
                  </a:txBody>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1400" b="0" i="0" u="none" strike="noStrike" cap="none" normalizeH="0" baseline="0">
                          <a:ln>
                            <a:noFill/>
                          </a:ln>
                          <a:solidFill>
                            <a:schemeClr val="tx1"/>
                          </a:solidFill>
                          <a:effectLst/>
                          <a:latin typeface="Arial Black" charset="0"/>
                          <a:ea typeface="ＭＳ Ｐゴシック" charset="0"/>
                        </a:rPr>
                        <a:t>Private</a:t>
                      </a:r>
                      <a:r>
                        <a:rPr kumimoji="0" lang="en-ZA" sz="1400" b="1" i="0" u="none" strike="noStrike" cap="none" normalizeH="0" baseline="0">
                          <a:ln>
                            <a:noFill/>
                          </a:ln>
                          <a:solidFill>
                            <a:schemeClr val="tx1"/>
                          </a:solidFill>
                          <a:effectLst/>
                          <a:latin typeface="Arial Black" charset="0"/>
                          <a:ea typeface="ＭＳ Ｐゴシック" charset="0"/>
                        </a:rPr>
                        <a:t> </a:t>
                      </a:r>
                      <a:r>
                        <a:rPr kumimoji="0" lang="en-ZA" sz="1400" b="0" i="0" u="none" strike="noStrike" cap="none" normalizeH="0" baseline="0">
                          <a:ln>
                            <a:noFill/>
                          </a:ln>
                          <a:solidFill>
                            <a:schemeClr val="tx1"/>
                          </a:solidFill>
                          <a:effectLst/>
                          <a:latin typeface="Arial Black" charset="0"/>
                          <a:ea typeface="ＭＳ Ｐゴシック" charset="0"/>
                        </a:rPr>
                        <a:t>Providers</a:t>
                      </a:r>
                    </a:p>
                  </a:txBody>
                  <a:tcPr marT="45723" marB="45723"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ZA" sz="1400" b="0" i="0" u="none" strike="noStrike" cap="none" normalizeH="0" baseline="0">
                          <a:ln>
                            <a:noFill/>
                          </a:ln>
                          <a:solidFill>
                            <a:schemeClr val="tx1"/>
                          </a:solidFill>
                          <a:effectLst/>
                          <a:latin typeface="Arial Black" charset="0"/>
                          <a:ea typeface="ＭＳ Ｐゴシック" charset="0"/>
                          <a:cs typeface="Times New Roman" charset="0"/>
                        </a:rPr>
                        <a:t>HEQC</a:t>
                      </a:r>
                      <a:endParaRPr kumimoji="0" lang="en-ZA" sz="2000" b="0" i="0" u="none" strike="noStrike" cap="none" normalizeH="0" baseline="0">
                        <a:ln>
                          <a:noFill/>
                        </a:ln>
                        <a:solidFill>
                          <a:schemeClr val="tx1"/>
                        </a:solidFill>
                        <a:effectLst/>
                        <a:latin typeface="Arial" charset="0"/>
                        <a:ea typeface="ＭＳ Ｐゴシック" charset="0"/>
                      </a:endParaRPr>
                    </a:p>
                  </a:txBody>
                  <a:tcPr marT="45723" marB="45723" vert="eaVert" anchor="ctr"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00"/>
                    </a:solidFill>
                  </a:tcPr>
                </a:tc>
              </a:tr>
              <a:tr h="51819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charset="0"/>
                      </a:endParaRPr>
                    </a:p>
                  </a:txBody>
                  <a:tcPr marT="45723" marB="45723"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gridSpan="5">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1400" b="0" i="0" u="none" strike="noStrike" cap="none" normalizeH="0" baseline="0">
                          <a:ln>
                            <a:noFill/>
                          </a:ln>
                          <a:solidFill>
                            <a:schemeClr val="tx1"/>
                          </a:solidFill>
                          <a:effectLst/>
                          <a:latin typeface="Arial Black" charset="0"/>
                          <a:ea typeface="ＭＳ Ｐゴシック" charset="0"/>
                          <a:cs typeface="Times New Roman" charset="0"/>
                        </a:rPr>
                        <a:t>                       NSC</a:t>
                      </a:r>
                      <a:endParaRPr kumimoji="0" lang="en-US" sz="1200" b="0" i="0" u="none" strike="noStrike" cap="none" normalizeH="0" baseline="0">
                        <a:ln>
                          <a:noFill/>
                        </a:ln>
                        <a:solidFill>
                          <a:schemeClr val="tx1"/>
                        </a:solidFill>
                        <a:effectLst/>
                        <a:latin typeface="Times New Roman" charset="0"/>
                        <a:ea typeface="ＭＳ Ｐゴシック" charset="0"/>
                        <a:cs typeface="Times New Roman"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ZA" sz="1400" b="0" i="0" u="none" strike="noStrike" cap="none" normalizeH="0" baseline="0">
                          <a:ln>
                            <a:noFill/>
                          </a:ln>
                          <a:solidFill>
                            <a:schemeClr val="tx1"/>
                          </a:solidFill>
                          <a:effectLst/>
                          <a:latin typeface="Arial Black" charset="0"/>
                          <a:ea typeface="ＭＳ Ｐゴシック" charset="0"/>
                          <a:cs typeface="Times New Roman" charset="0"/>
                        </a:rPr>
                        <a:t>                      FETC (now NCV)</a:t>
                      </a:r>
                      <a:endParaRPr kumimoji="0" lang="en-ZA" sz="2000" b="0" i="0" u="none" strike="noStrike" cap="none" normalizeH="0" baseline="0">
                        <a:ln>
                          <a:noFill/>
                        </a:ln>
                        <a:solidFill>
                          <a:schemeClr val="tx1"/>
                        </a:solidFill>
                        <a:effectLst/>
                        <a:latin typeface="Arial" charset="0"/>
                        <a:ea typeface="ＭＳ Ｐゴシック" charset="0"/>
                      </a:endParaRPr>
                    </a:p>
                  </a:txBody>
                  <a:tcPr marT="45723" marB="45723"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4">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ZA" sz="1400" b="0" i="0" u="none" strike="noStrike" cap="none" normalizeH="0" baseline="0">
                          <a:ln>
                            <a:noFill/>
                          </a:ln>
                          <a:solidFill>
                            <a:schemeClr val="tx1"/>
                          </a:solidFill>
                          <a:effectLst/>
                          <a:latin typeface="Arial Black" charset="0"/>
                          <a:ea typeface="ＭＳ Ｐゴシック" charset="0"/>
                          <a:cs typeface="Times New Roman" charset="0"/>
                        </a:rPr>
                        <a:t>Umalusi</a:t>
                      </a:r>
                      <a:endParaRPr kumimoji="0" lang="en-ZA" sz="2000" b="0" i="0" u="none" strike="noStrike" cap="none" normalizeH="0" baseline="0">
                        <a:ln>
                          <a:noFill/>
                        </a:ln>
                        <a:solidFill>
                          <a:schemeClr val="tx1"/>
                        </a:solidFill>
                        <a:effectLst/>
                        <a:latin typeface="Arial" charset="0"/>
                        <a:ea typeface="ＭＳ Ｐゴシック" charset="0"/>
                      </a:endParaRPr>
                    </a:p>
                  </a:txBody>
                  <a:tcPr marT="45723" marB="45723" vert="eaVert" anchor="ctr"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98114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1400" b="0" i="0" u="none" strike="noStrike" cap="none" normalizeH="0" baseline="0">
                          <a:ln>
                            <a:noFill/>
                          </a:ln>
                          <a:solidFill>
                            <a:schemeClr val="tx1"/>
                          </a:solidFill>
                          <a:effectLst/>
                          <a:latin typeface="Arial Black" charset="0"/>
                          <a:ea typeface="ＭＳ Ｐゴシック" charset="0"/>
                          <a:cs typeface="Times New Roman" charset="0"/>
                        </a:rPr>
                        <a:t>Further Education and Training</a:t>
                      </a:r>
                      <a:endParaRPr kumimoji="0" lang="en-ZA" sz="2000" b="0" i="0" u="none" strike="noStrike" cap="none" normalizeH="0" baseline="0">
                        <a:ln>
                          <a:noFill/>
                        </a:ln>
                        <a:solidFill>
                          <a:schemeClr val="tx1"/>
                        </a:solidFill>
                        <a:effectLst/>
                        <a:latin typeface="Arial" charset="0"/>
                        <a:ea typeface="ＭＳ Ｐゴシック" charset="0"/>
                      </a:endParaRPr>
                    </a:p>
                  </a:txBody>
                  <a:tcPr marT="45723" marB="45723"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00FFFF"/>
                    </a:solidFill>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1400" b="0" i="0" u="none" strike="noStrike" cap="none" normalizeH="0" baseline="0">
                          <a:ln>
                            <a:noFill/>
                          </a:ln>
                          <a:solidFill>
                            <a:schemeClr val="tx1"/>
                          </a:solidFill>
                          <a:effectLst/>
                          <a:latin typeface="Arial Black" charset="0"/>
                          <a:ea typeface="ＭＳ Ｐゴシック" charset="0"/>
                          <a:cs typeface="Times New Roman" charset="0"/>
                        </a:rPr>
                        <a:t>Grades 10-12 in Schools</a:t>
                      </a:r>
                      <a:endParaRPr kumimoji="0" lang="en-ZA" sz="2000" b="0" i="0" u="none" strike="noStrike" cap="none" normalizeH="0" baseline="0">
                        <a:ln>
                          <a:noFill/>
                        </a:ln>
                        <a:solidFill>
                          <a:schemeClr val="tx1"/>
                        </a:solidFill>
                        <a:effectLst/>
                        <a:latin typeface="Arial" charset="0"/>
                        <a:ea typeface="ＭＳ Ｐゴシック" charset="0"/>
                      </a:endParaRPr>
                    </a:p>
                  </a:txBody>
                  <a:tcPr marT="45723" marB="45723"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00FFFF"/>
                    </a:solidFill>
                  </a:tcPr>
                </a:tc>
                <a:tc hMerge="1">
                  <a:txBody>
                    <a:bodyPr/>
                    <a:lstStyle/>
                    <a:p>
                      <a:endParaRPr lang="en-US"/>
                    </a:p>
                  </a:txBody>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1400" b="0" i="0" u="none" strike="noStrike" cap="none" normalizeH="0" baseline="0">
                          <a:ln>
                            <a:noFill/>
                          </a:ln>
                          <a:solidFill>
                            <a:schemeClr val="tx1"/>
                          </a:solidFill>
                          <a:effectLst/>
                          <a:latin typeface="Arial Black" charset="0"/>
                          <a:ea typeface="ＭＳ Ｐゴシック" charset="0"/>
                          <a:cs typeface="Times New Roman" charset="0"/>
                        </a:rPr>
                        <a:t>FET Colleges</a:t>
                      </a:r>
                      <a:endParaRPr kumimoji="0" lang="en-ZA" sz="2000" b="0" i="0" u="none" strike="noStrike" cap="none" normalizeH="0" baseline="0">
                        <a:ln>
                          <a:noFill/>
                        </a:ln>
                        <a:solidFill>
                          <a:schemeClr val="tx1"/>
                        </a:solidFill>
                        <a:effectLst/>
                        <a:latin typeface="Arial" charset="0"/>
                        <a:ea typeface="ＭＳ Ｐゴシック" charset="0"/>
                      </a:endParaRPr>
                    </a:p>
                  </a:txBody>
                  <a:tcPr marT="45723" marB="45723"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00FFFF"/>
                    </a:solid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1400" b="0" i="0" u="none" strike="noStrike" cap="none" normalizeH="0" baseline="0">
                          <a:ln>
                            <a:noFill/>
                          </a:ln>
                          <a:solidFill>
                            <a:schemeClr val="tx1"/>
                          </a:solidFill>
                          <a:effectLst/>
                          <a:latin typeface="Arial Black" charset="0"/>
                          <a:ea typeface="ＭＳ Ｐゴシック" charset="0"/>
                          <a:cs typeface="Times New Roman" charset="0"/>
                        </a:rPr>
                        <a:t>Workplace</a:t>
                      </a:r>
                      <a:endParaRPr kumimoji="0" lang="en-ZA" sz="2000" b="0" i="0" u="none" strike="noStrike" cap="none" normalizeH="0" baseline="0">
                        <a:ln>
                          <a:noFill/>
                        </a:ln>
                        <a:solidFill>
                          <a:schemeClr val="tx1"/>
                        </a:solidFill>
                        <a:effectLst/>
                        <a:latin typeface="Arial" charset="0"/>
                        <a:ea typeface="ＭＳ Ｐゴシック" charset="0"/>
                      </a:endParaRPr>
                    </a:p>
                  </a:txBody>
                  <a:tcPr marT="45723" marB="45723"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00FFFF"/>
                    </a:solidFill>
                  </a:tcPr>
                </a:tc>
                <a:tc vMerge="1">
                  <a:txBody>
                    <a:bodyPr/>
                    <a:lstStyle/>
                    <a:p>
                      <a:endParaRPr lang="en-US"/>
                    </a:p>
                  </a:txBody>
                  <a:tcPr/>
                </a:tc>
              </a:tr>
              <a:tr h="51819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charset="0"/>
                      </a:endParaRPr>
                    </a:p>
                  </a:txBody>
                  <a:tcPr marT="45723" marB="45723"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gridSpan="5">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1400" b="0" i="0" u="none" strike="noStrike" cap="none" normalizeH="0" baseline="0">
                          <a:ln>
                            <a:noFill/>
                          </a:ln>
                          <a:solidFill>
                            <a:schemeClr val="tx1"/>
                          </a:solidFill>
                          <a:effectLst/>
                          <a:latin typeface="Arial Black" charset="0"/>
                          <a:ea typeface="ＭＳ Ｐゴシック" charset="0"/>
                          <a:cs typeface="Times New Roman" charset="0"/>
                        </a:rPr>
                        <a:t>                       GEC</a:t>
                      </a:r>
                      <a:endParaRPr kumimoji="0" lang="en-US" sz="1200" b="0" i="0" u="none" strike="noStrike" cap="none" normalizeH="0" baseline="0">
                        <a:ln>
                          <a:noFill/>
                        </a:ln>
                        <a:solidFill>
                          <a:schemeClr val="tx1"/>
                        </a:solidFill>
                        <a:effectLst/>
                        <a:latin typeface="Times New Roman" charset="0"/>
                        <a:ea typeface="ＭＳ Ｐゴシック" charset="0"/>
                        <a:cs typeface="Times New Roman"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ZA" sz="1400" b="0" i="0" u="none" strike="noStrike" cap="none" normalizeH="0" baseline="0">
                          <a:ln>
                            <a:noFill/>
                          </a:ln>
                          <a:solidFill>
                            <a:schemeClr val="tx1"/>
                          </a:solidFill>
                          <a:effectLst/>
                          <a:latin typeface="Arial Black" charset="0"/>
                          <a:ea typeface="ＭＳ Ｐゴシック" charset="0"/>
                          <a:cs typeface="Times New Roman" charset="0"/>
                        </a:rPr>
                        <a:t>                ABET Certificates</a:t>
                      </a:r>
                      <a:endParaRPr kumimoji="0" lang="en-ZA" sz="2000" b="0" i="0" u="none" strike="noStrike" cap="none" normalizeH="0" baseline="0">
                        <a:ln>
                          <a:noFill/>
                        </a:ln>
                        <a:solidFill>
                          <a:schemeClr val="tx1"/>
                        </a:solidFill>
                        <a:effectLst/>
                        <a:latin typeface="Arial" charset="0"/>
                        <a:ea typeface="ＭＳ Ｐゴシック" charset="0"/>
                      </a:endParaRPr>
                    </a:p>
                  </a:txBody>
                  <a:tcPr marT="45723" marB="45723"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vMerge="1">
                  <a:txBody>
                    <a:bodyPr/>
                    <a:lstStyle/>
                    <a:p>
                      <a:endParaRPr lang="en-US"/>
                    </a:p>
                  </a:txBody>
                  <a:tcPr/>
                </a:tc>
              </a:tr>
              <a:tr h="161459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1400" b="0" i="0" u="none" strike="noStrike" cap="none" normalizeH="0" baseline="0">
                          <a:ln>
                            <a:noFill/>
                          </a:ln>
                          <a:solidFill>
                            <a:schemeClr val="tx1"/>
                          </a:solidFill>
                          <a:effectLst/>
                          <a:latin typeface="Arial Black" charset="0"/>
                          <a:ea typeface="ＭＳ Ｐゴシック" charset="0"/>
                          <a:cs typeface="Times New Roman" charset="0"/>
                        </a:rPr>
                        <a:t>General Education and Training</a:t>
                      </a:r>
                      <a:endParaRPr kumimoji="0" lang="en-ZA" sz="2000" b="0" i="0" u="none" strike="noStrike" cap="none" normalizeH="0" baseline="0">
                        <a:ln>
                          <a:noFill/>
                        </a:ln>
                        <a:solidFill>
                          <a:schemeClr val="tx1"/>
                        </a:solidFill>
                        <a:effectLst/>
                        <a:latin typeface="Arial" charset="0"/>
                        <a:ea typeface="ＭＳ Ｐゴシック" charset="0"/>
                      </a:endParaRPr>
                    </a:p>
                  </a:txBody>
                  <a:tcPr marT="45723" marB="45723"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00FF00"/>
                    </a:solidFill>
                  </a:tcPr>
                </a:tc>
                <a:tc grid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1400" b="0" i="0" u="none" strike="noStrike" cap="none" normalizeH="0" baseline="0">
                          <a:ln>
                            <a:noFill/>
                          </a:ln>
                          <a:solidFill>
                            <a:schemeClr val="tx1"/>
                          </a:solidFill>
                          <a:effectLst/>
                          <a:latin typeface="Arial Black" charset="0"/>
                          <a:ea typeface="ＭＳ Ｐゴシック" charset="0"/>
                          <a:cs typeface="Times New Roman" charset="0"/>
                        </a:rPr>
                        <a:t>Schools</a:t>
                      </a:r>
                      <a:endParaRPr kumimoji="0" lang="en-US" sz="1200" b="0" i="0" u="none" strike="noStrike" cap="none" normalizeH="0" baseline="0">
                        <a:ln>
                          <a:noFill/>
                        </a:ln>
                        <a:solidFill>
                          <a:schemeClr val="tx1"/>
                        </a:solidFill>
                        <a:effectLst/>
                        <a:latin typeface="Times New Roman" charset="0"/>
                        <a:ea typeface="ＭＳ Ｐゴシック" charset="0"/>
                        <a:cs typeface="Times New Roman"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ZA" sz="1400" b="0" i="0" u="none" strike="noStrike" cap="none" normalizeH="0" baseline="0">
                          <a:ln>
                            <a:noFill/>
                          </a:ln>
                          <a:solidFill>
                            <a:schemeClr val="tx1"/>
                          </a:solidFill>
                          <a:effectLst/>
                          <a:latin typeface="Arial Black" charset="0"/>
                          <a:ea typeface="ＭＳ Ｐゴシック" charset="0"/>
                          <a:cs typeface="Times New Roman" charset="0"/>
                        </a:rPr>
                        <a:t>Grade R – 9</a:t>
                      </a:r>
                      <a:endParaRPr kumimoji="0" lang="en-ZA" sz="2000" b="0" i="0" u="none" strike="noStrike" cap="none" normalizeH="0" baseline="0">
                        <a:ln>
                          <a:noFill/>
                        </a:ln>
                        <a:solidFill>
                          <a:schemeClr val="tx1"/>
                        </a:solidFill>
                        <a:effectLst/>
                        <a:latin typeface="Arial" charset="0"/>
                        <a:ea typeface="ＭＳ Ｐゴシック" charset="0"/>
                      </a:endParaRPr>
                    </a:p>
                  </a:txBody>
                  <a:tcPr marT="45723" marB="45723"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1400" b="0" i="0" u="none" strike="noStrike" cap="none" normalizeH="0" baseline="0" dirty="0">
                          <a:ln>
                            <a:noFill/>
                          </a:ln>
                          <a:solidFill>
                            <a:schemeClr val="tx1"/>
                          </a:solidFill>
                          <a:effectLst/>
                          <a:latin typeface="Arial Black" charset="0"/>
                          <a:ea typeface="ＭＳ Ｐゴシック" charset="0"/>
                          <a:cs typeface="Times New Roman" charset="0"/>
                        </a:rPr>
                        <a:t>ABET Levels 1 – 4</a:t>
                      </a:r>
                      <a:endParaRPr kumimoji="0" lang="en-US" sz="1200" b="0" i="0" u="none" strike="noStrike" cap="none" normalizeH="0" baseline="0" dirty="0">
                        <a:ln>
                          <a:noFill/>
                        </a:ln>
                        <a:solidFill>
                          <a:schemeClr val="tx1"/>
                        </a:solidFill>
                        <a:effectLst/>
                        <a:latin typeface="Times New Roman" charset="0"/>
                        <a:ea typeface="ＭＳ Ｐゴシック" charset="0"/>
                        <a:cs typeface="Times New Roman" charset="0"/>
                      </a:endParaRPr>
                    </a:p>
                  </a:txBody>
                  <a:tcPr marT="45723" marB="45723"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vMerge="1">
                  <a:txBody>
                    <a:bodyPr/>
                    <a:lstStyle/>
                    <a:p>
                      <a:endParaRPr lang="en-US"/>
                    </a:p>
                  </a:txBody>
                  <a:tcPr/>
                </a:tc>
              </a:tr>
            </a:tbl>
          </a:graphicData>
        </a:graphic>
      </p:graphicFrame>
    </p:spTree>
    <p:extLst>
      <p:ext uri="{BB962C8B-B14F-4D97-AF65-F5344CB8AC3E}">
        <p14:creationId xmlns:p14="http://schemas.microsoft.com/office/powerpoint/2010/main" val="32727302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Apprenticeships?</a:t>
            </a:r>
            <a:endParaRPr lang="en-US" dirty="0"/>
          </a:p>
        </p:txBody>
      </p:sp>
      <p:sp>
        <p:nvSpPr>
          <p:cNvPr id="3" name="Content Placeholder 2"/>
          <p:cNvSpPr>
            <a:spLocks noGrp="1"/>
          </p:cNvSpPr>
          <p:nvPr>
            <p:ph idx="1"/>
          </p:nvPr>
        </p:nvSpPr>
        <p:spPr/>
        <p:txBody>
          <a:bodyPr>
            <a:normAutofit fontScale="92500" lnSpcReduction="10000"/>
          </a:bodyPr>
          <a:lstStyle/>
          <a:p>
            <a:r>
              <a:rPr lang="en-GB" dirty="0" smtClean="0"/>
              <a:t>Skills Development Act No. 97 of 1998</a:t>
            </a:r>
            <a:endParaRPr lang="en-GB" dirty="0"/>
          </a:p>
          <a:p>
            <a:r>
              <a:rPr lang="en-GB" dirty="0" smtClean="0"/>
              <a:t>Because </a:t>
            </a:r>
            <a:r>
              <a:rPr lang="en-GB" dirty="0"/>
              <a:t>of the limitations identified in the apprenticeship system, a new concept of a </a:t>
            </a:r>
            <a:r>
              <a:rPr lang="en-GB" dirty="0" err="1"/>
              <a:t>learnership</a:t>
            </a:r>
            <a:r>
              <a:rPr lang="en-GB" dirty="0"/>
              <a:t> was introduced which catered not just for artisans but all occupations. </a:t>
            </a:r>
            <a:r>
              <a:rPr lang="en-GB" dirty="0" err="1"/>
              <a:t>Learnerships</a:t>
            </a:r>
            <a:r>
              <a:rPr lang="en-GB" dirty="0"/>
              <a:t> were designed to be modular so that they could be delivered through a range of modes of delivery, in colleges or on the job, and the work-based experience could be built up cumulatively in a number of different companies rather than through the traditional apprenticeship contract with one employer.</a:t>
            </a:r>
          </a:p>
          <a:p>
            <a:r>
              <a:rPr lang="en-GB" dirty="0"/>
              <a:t> To manage and fund this system, Sector Education and Training Authorities (SETAs) were established and funded through a training and skills development payroll levy system that made significant sums of money available.</a:t>
            </a:r>
          </a:p>
          <a:p>
            <a:r>
              <a:rPr lang="en-GB" dirty="0"/>
              <a:t> In 2000 the then Minister of Labour established a Working Group to oversee the phasing out of the old apprenticeship system in favour of </a:t>
            </a:r>
            <a:r>
              <a:rPr lang="en-GB" dirty="0" err="1"/>
              <a:t>learnerships</a:t>
            </a:r>
            <a:r>
              <a:rPr lang="en-GB" dirty="0"/>
              <a:t>. </a:t>
            </a:r>
            <a:endParaRPr lang="en-US" dirty="0"/>
          </a:p>
          <a:p>
            <a:endParaRPr lang="en-US" dirty="0"/>
          </a:p>
        </p:txBody>
      </p:sp>
    </p:spTree>
    <p:extLst>
      <p:ext uri="{BB962C8B-B14F-4D97-AF65-F5344CB8AC3E}">
        <p14:creationId xmlns:p14="http://schemas.microsoft.com/office/powerpoint/2010/main" val="19932093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Scripts, sequencing, silos and </a:t>
            </a:r>
            <a:r>
              <a:rPr lang="en-GB" dirty="0" smtClean="0"/>
              <a:t>suspicions</a:t>
            </a:r>
            <a:endParaRPr lang="en-US" dirty="0"/>
          </a:p>
        </p:txBody>
      </p:sp>
      <p:sp>
        <p:nvSpPr>
          <p:cNvPr id="3" name="Content Placeholder 2"/>
          <p:cNvSpPr>
            <a:spLocks noGrp="1"/>
          </p:cNvSpPr>
          <p:nvPr>
            <p:ph idx="1"/>
          </p:nvPr>
        </p:nvSpPr>
        <p:spPr/>
        <p:txBody>
          <a:bodyPr>
            <a:normAutofit fontScale="92500"/>
          </a:bodyPr>
          <a:lstStyle/>
          <a:p>
            <a:r>
              <a:rPr lang="en-GB" dirty="0"/>
              <a:t>T</a:t>
            </a:r>
            <a:r>
              <a:rPr lang="en-GB" dirty="0" smtClean="0"/>
              <a:t>he </a:t>
            </a:r>
            <a:r>
              <a:rPr lang="en-GB" dirty="0"/>
              <a:t>imagined system was a complex unity, with different components supporting and linking to each </a:t>
            </a:r>
            <a:r>
              <a:rPr lang="en-GB" dirty="0" smtClean="0"/>
              <a:t>other.</a:t>
            </a:r>
          </a:p>
          <a:p>
            <a:r>
              <a:rPr lang="en-GB" dirty="0" smtClean="0"/>
              <a:t>In reality these </a:t>
            </a:r>
            <a:r>
              <a:rPr lang="en-GB" dirty="0"/>
              <a:t>components of the system were either differently able, unwilling or non-existent. As each component of the system evolved within the policy frame, increasing </a:t>
            </a:r>
            <a:r>
              <a:rPr lang="en-GB" dirty="0" err="1" smtClean="0"/>
              <a:t>disjunctures</a:t>
            </a:r>
            <a:r>
              <a:rPr lang="en-GB" dirty="0" smtClean="0"/>
              <a:t>, often based on incompatible modes of justification, appeared</a:t>
            </a:r>
            <a:r>
              <a:rPr lang="en-US" dirty="0" smtClean="0"/>
              <a:t>:</a:t>
            </a:r>
          </a:p>
          <a:p>
            <a:pPr lvl="1"/>
            <a:r>
              <a:rPr lang="en-US" dirty="0" smtClean="0"/>
              <a:t>Public understandings were uneven (nostalgia for the past)</a:t>
            </a:r>
          </a:p>
          <a:p>
            <a:pPr lvl="1"/>
            <a:r>
              <a:rPr lang="en-US" dirty="0" smtClean="0"/>
              <a:t>Contests emerged between different players in the state</a:t>
            </a:r>
          </a:p>
          <a:p>
            <a:pPr lvl="1"/>
            <a:r>
              <a:rPr lang="en-US" dirty="0" smtClean="0"/>
              <a:t>Mandates overlap</a:t>
            </a:r>
          </a:p>
          <a:p>
            <a:pPr lvl="1"/>
            <a:r>
              <a:rPr lang="en-US" dirty="0" smtClean="0"/>
              <a:t>Assumptions about other parts of the system were misplaced </a:t>
            </a:r>
            <a:r>
              <a:rPr lang="en-US" dirty="0" err="1" smtClean="0"/>
              <a:t>eg</a:t>
            </a:r>
            <a:r>
              <a:rPr lang="en-US" dirty="0" smtClean="0"/>
              <a:t> general education poor; institutional capacity uneven</a:t>
            </a:r>
          </a:p>
          <a:p>
            <a:pPr lvl="1"/>
            <a:r>
              <a:rPr lang="en-US" dirty="0" smtClean="0"/>
              <a:t>Curricula were not in place</a:t>
            </a:r>
          </a:p>
          <a:p>
            <a:pPr lvl="1"/>
            <a:r>
              <a:rPr lang="en-US" dirty="0" smtClean="0"/>
              <a:t>Business and </a:t>
            </a:r>
            <a:r>
              <a:rPr lang="en-US" dirty="0" err="1" smtClean="0"/>
              <a:t>labour</a:t>
            </a:r>
            <a:r>
              <a:rPr lang="en-US" dirty="0" smtClean="0"/>
              <a:t> do not always come to the party</a:t>
            </a:r>
          </a:p>
          <a:p>
            <a:pPr lvl="1"/>
            <a:r>
              <a:rPr lang="en-US" dirty="0" smtClean="0"/>
              <a:t>Low levels of trust</a:t>
            </a:r>
          </a:p>
        </p:txBody>
      </p:sp>
    </p:spTree>
    <p:extLst>
      <p:ext uri="{BB962C8B-B14F-4D97-AF65-F5344CB8AC3E}">
        <p14:creationId xmlns:p14="http://schemas.microsoft.com/office/powerpoint/2010/main" val="31682793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to the future? Back to the past? </a:t>
            </a:r>
            <a:endParaRPr lang="en-US" dirty="0"/>
          </a:p>
        </p:txBody>
      </p:sp>
      <p:sp>
        <p:nvSpPr>
          <p:cNvPr id="3" name="Content Placeholder 2"/>
          <p:cNvSpPr>
            <a:spLocks noGrp="1"/>
          </p:cNvSpPr>
          <p:nvPr>
            <p:ph idx="1"/>
          </p:nvPr>
        </p:nvSpPr>
        <p:spPr/>
        <p:txBody>
          <a:bodyPr>
            <a:normAutofit/>
          </a:bodyPr>
          <a:lstStyle/>
          <a:p>
            <a:r>
              <a:rPr lang="en-US" dirty="0" smtClean="0"/>
              <a:t>Grade 12 becomes the de facto exit point from schooling</a:t>
            </a:r>
          </a:p>
          <a:p>
            <a:r>
              <a:rPr lang="en-US" dirty="0" smtClean="0"/>
              <a:t>NATED curricula are reactivated</a:t>
            </a:r>
          </a:p>
          <a:p>
            <a:r>
              <a:rPr lang="en-US" dirty="0" smtClean="0"/>
              <a:t>Apprenticeships for artisans are not phased out and actively resuscitated </a:t>
            </a:r>
          </a:p>
          <a:p>
            <a:endParaRPr lang="en-US" dirty="0" smtClean="0"/>
          </a:p>
          <a:p>
            <a:r>
              <a:rPr lang="en-US" dirty="0" smtClean="0"/>
              <a:t>How do we move forward in a complex world where the future signals</a:t>
            </a:r>
          </a:p>
          <a:p>
            <a:pPr lvl="1"/>
            <a:r>
              <a:rPr lang="en-US" dirty="0" smtClean="0"/>
              <a:t>Jobless growth</a:t>
            </a:r>
          </a:p>
          <a:p>
            <a:pPr lvl="1"/>
            <a:r>
              <a:rPr lang="en-US" dirty="0" smtClean="0"/>
              <a:t>Unstable markets</a:t>
            </a:r>
          </a:p>
          <a:p>
            <a:pPr lvl="1">
              <a:lnSpc>
                <a:spcPct val="90000"/>
              </a:lnSpc>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US" dirty="0" smtClean="0"/>
              <a:t>A growing </a:t>
            </a:r>
            <a:r>
              <a:rPr lang="en-US" dirty="0" err="1" smtClean="0"/>
              <a:t>precariat</a:t>
            </a:r>
            <a:r>
              <a:rPr lang="en-US" dirty="0" smtClean="0"/>
              <a:t> (Standing 2012)</a:t>
            </a:r>
            <a:r>
              <a:rPr lang="en-US" dirty="0">
                <a:cs typeface="Tahoma" charset="0"/>
              </a:rPr>
              <a:t> </a:t>
            </a:r>
            <a:endParaRPr lang="en-US" dirty="0" smtClean="0">
              <a:cs typeface="Tahoma" charset="0"/>
            </a:endParaRPr>
          </a:p>
          <a:p>
            <a:pPr lvl="1">
              <a:lnSpc>
                <a:spcPct val="90000"/>
              </a:lnSpc>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US" dirty="0" smtClean="0">
                <a:cs typeface="Tahoma" charset="0"/>
              </a:rPr>
              <a:t>Workplaces </a:t>
            </a:r>
            <a:r>
              <a:rPr lang="en-US" dirty="0">
                <a:cs typeface="Tahoma" charset="0"/>
              </a:rPr>
              <a:t>are not always available</a:t>
            </a:r>
          </a:p>
          <a:p>
            <a:pPr lvl="1">
              <a:lnSpc>
                <a:spcPct val="90000"/>
              </a:lnSpc>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US" dirty="0">
                <a:cs typeface="Tahoma" charset="0"/>
              </a:rPr>
              <a:t>The nature of work is changing rapidly</a:t>
            </a:r>
          </a:p>
          <a:p>
            <a:pPr>
              <a:lnSpc>
                <a:spcPct val="90000"/>
              </a:lnSpc>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US" dirty="0">
              <a:cs typeface="Tahoma" charset="0"/>
            </a:endParaRPr>
          </a:p>
          <a:p>
            <a:pPr lvl="1"/>
            <a:endParaRPr lang="en-US" dirty="0"/>
          </a:p>
        </p:txBody>
      </p:sp>
    </p:spTree>
    <p:extLst>
      <p:ext uri="{BB962C8B-B14F-4D97-AF65-F5344CB8AC3E}">
        <p14:creationId xmlns:p14="http://schemas.microsoft.com/office/powerpoint/2010/main" val="17873812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286000" y="260350"/>
            <a:ext cx="4806950" cy="6121400"/>
          </a:xfrm>
          <a:extLs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lstStyle/>
          <a:p>
            <a:pPr>
              <a:defRPr/>
            </a:pPr>
            <a:endParaRPr lang="en-US"/>
          </a:p>
        </p:txBody>
      </p:sp>
    </p:spTree>
    <p:extLst>
      <p:ext uri="{BB962C8B-B14F-4D97-AF65-F5344CB8AC3E}">
        <p14:creationId xmlns:p14="http://schemas.microsoft.com/office/powerpoint/2010/main" val="208066402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nvGraphicFramePr>
        <p:xfrm>
          <a:off x="172016" y="938810"/>
          <a:ext cx="8872396" cy="557063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39988524"/>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5" name="Picture 4"/>
          <p:cNvPicPr>
            <a:picLocks noChangeAspect="1"/>
          </p:cNvPicPr>
          <p:nvPr/>
        </p:nvPicPr>
        <p:blipFill>
          <a:blip r:embed="rId2"/>
          <a:stretch>
            <a:fillRect/>
          </a:stretch>
        </p:blipFill>
        <p:spPr>
          <a:xfrm>
            <a:off x="1203306" y="-33942"/>
            <a:ext cx="6145650" cy="2903160"/>
          </a:xfrm>
          <a:prstGeom prst="rect">
            <a:avLst/>
          </a:prstGeom>
        </p:spPr>
      </p:pic>
      <p:pic>
        <p:nvPicPr>
          <p:cNvPr id="6" name="Picture 5"/>
          <p:cNvPicPr>
            <a:picLocks noChangeAspect="1"/>
          </p:cNvPicPr>
          <p:nvPr/>
        </p:nvPicPr>
        <p:blipFill>
          <a:blip r:embed="rId3"/>
          <a:stretch>
            <a:fillRect/>
          </a:stretch>
        </p:blipFill>
        <p:spPr>
          <a:xfrm>
            <a:off x="1342387" y="2725070"/>
            <a:ext cx="5800604" cy="4132930"/>
          </a:xfrm>
          <a:prstGeom prst="rect">
            <a:avLst/>
          </a:prstGeom>
        </p:spPr>
      </p:pic>
    </p:spTree>
    <p:extLst>
      <p:ext uri="{BB962C8B-B14F-4D97-AF65-F5344CB8AC3E}">
        <p14:creationId xmlns:p14="http://schemas.microsoft.com/office/powerpoint/2010/main" val="33031464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Working with what works</a:t>
            </a:r>
            <a:endParaRPr lang="en-US" dirty="0"/>
          </a:p>
        </p:txBody>
      </p:sp>
      <p:sp>
        <p:nvSpPr>
          <p:cNvPr id="3" name="Content Placeholder 2"/>
          <p:cNvSpPr>
            <a:spLocks noGrp="1"/>
          </p:cNvSpPr>
          <p:nvPr>
            <p:ph idx="1"/>
          </p:nvPr>
        </p:nvSpPr>
        <p:spPr/>
        <p:txBody>
          <a:bodyPr>
            <a:normAutofit/>
          </a:bodyPr>
          <a:lstStyle/>
          <a:p>
            <a:r>
              <a:rPr lang="en-US" dirty="0" smtClean="0"/>
              <a:t>Complex systems make the development of policy hazardous</a:t>
            </a:r>
          </a:p>
          <a:p>
            <a:r>
              <a:rPr lang="en-US" dirty="0" smtClean="0"/>
              <a:t>Extreme caution must be exercised (butterfly effect)</a:t>
            </a:r>
          </a:p>
          <a:p>
            <a:r>
              <a:rPr lang="en-US" dirty="0" smtClean="0"/>
              <a:t>Tweak, nudge, adjust and advocate</a:t>
            </a:r>
          </a:p>
          <a:p>
            <a:r>
              <a:rPr lang="en-US" dirty="0" smtClean="0"/>
              <a:t>Work from people’s understanding </a:t>
            </a:r>
          </a:p>
          <a:p>
            <a:r>
              <a:rPr lang="en-US" dirty="0" smtClean="0"/>
              <a:t>Learn</a:t>
            </a:r>
          </a:p>
          <a:p>
            <a:pPr lvl="1"/>
            <a:r>
              <a:rPr lang="en-US" dirty="0" smtClean="0"/>
              <a:t>From the process</a:t>
            </a:r>
          </a:p>
          <a:p>
            <a:pPr lvl="1"/>
            <a:r>
              <a:rPr lang="en-US" dirty="0" smtClean="0"/>
              <a:t>From others</a:t>
            </a:r>
          </a:p>
          <a:p>
            <a:pPr marL="411480" lvl="1" indent="0">
              <a:buNone/>
            </a:pPr>
            <a:r>
              <a:rPr lang="en-US" dirty="0" smtClean="0"/>
              <a:t>BUT</a:t>
            </a:r>
          </a:p>
          <a:p>
            <a:r>
              <a:rPr lang="en-US" dirty="0" smtClean="0"/>
              <a:t>Borrow with caution</a:t>
            </a:r>
          </a:p>
          <a:p>
            <a:r>
              <a:rPr lang="en-US" dirty="0" smtClean="0"/>
              <a:t>Provide more feedback loops</a:t>
            </a:r>
          </a:p>
          <a:p>
            <a:r>
              <a:rPr lang="en-US" dirty="0" smtClean="0"/>
              <a:t>Build trust!</a:t>
            </a:r>
          </a:p>
          <a:p>
            <a:endParaRPr lang="en-US" dirty="0"/>
          </a:p>
        </p:txBody>
      </p:sp>
    </p:spTree>
    <p:extLst>
      <p:ext uri="{BB962C8B-B14F-4D97-AF65-F5344CB8AC3E}">
        <p14:creationId xmlns:p14="http://schemas.microsoft.com/office/powerpoint/2010/main" val="41945965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conclusion… a word on furniture</a:t>
            </a:r>
            <a:endParaRPr lang="en-US" dirty="0"/>
          </a:p>
        </p:txBody>
      </p:sp>
      <p:sp>
        <p:nvSpPr>
          <p:cNvPr id="3" name="Content Placeholder 2"/>
          <p:cNvSpPr>
            <a:spLocks noGrp="1"/>
          </p:cNvSpPr>
          <p:nvPr>
            <p:ph idx="1"/>
          </p:nvPr>
        </p:nvSpPr>
        <p:spPr/>
        <p:txBody>
          <a:bodyPr/>
          <a:lstStyle/>
          <a:p>
            <a:r>
              <a:rPr lang="en-US" dirty="0"/>
              <a:t>Rearranging the furniture can be as satisfying as knocking down the the house and </a:t>
            </a:r>
            <a:r>
              <a:rPr lang="en-US" dirty="0" smtClean="0"/>
              <a:t>rebuilding the edifice</a:t>
            </a:r>
            <a:endParaRPr lang="en-US" dirty="0"/>
          </a:p>
          <a:p>
            <a:r>
              <a:rPr lang="en-US" dirty="0" err="1" smtClean="0"/>
              <a:t>Ngiyabonga</a:t>
            </a:r>
            <a:r>
              <a:rPr lang="en-US" dirty="0" smtClean="0"/>
              <a:t>!</a:t>
            </a:r>
            <a:endParaRPr lang="en-US" dirty="0"/>
          </a:p>
        </p:txBody>
      </p:sp>
    </p:spTree>
    <p:extLst>
      <p:ext uri="{BB962C8B-B14F-4D97-AF65-F5344CB8AC3E}">
        <p14:creationId xmlns:p14="http://schemas.microsoft.com/office/powerpoint/2010/main" val="24360596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Override1.xml><?xml version="1.0" encoding="utf-8"?>
<a:themeOverride xmlns:a="http://schemas.openxmlformats.org/drawingml/2006/main">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D175B8023684E4DB2BC0BDCACF3B088" ma:contentTypeVersion="0" ma:contentTypeDescription="Create a new document." ma:contentTypeScope="" ma:versionID="25ac35f5d46c3562ae753010cb95d703">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37090A0-8187-4596-934F-CD1212B2EDE8}"/>
</file>

<file path=customXml/itemProps2.xml><?xml version="1.0" encoding="utf-8"?>
<ds:datastoreItem xmlns:ds="http://schemas.openxmlformats.org/officeDocument/2006/customXml" ds:itemID="{50D3264F-3BE8-4D19-B2B0-17131F4B10FF}"/>
</file>

<file path=customXml/itemProps3.xml><?xml version="1.0" encoding="utf-8"?>
<ds:datastoreItem xmlns:ds="http://schemas.openxmlformats.org/officeDocument/2006/customXml" ds:itemID="{CB4DCA04-2B62-4EA1-B5A4-6AE7D9090AA7}"/>
</file>

<file path=docProps/app.xml><?xml version="1.0" encoding="utf-8"?>
<Properties xmlns="http://schemas.openxmlformats.org/officeDocument/2006/extended-properties" xmlns:vt="http://schemas.openxmlformats.org/officeDocument/2006/docPropsVTypes">
  <Template>Adjacency.thmx</Template>
  <TotalTime>2117</TotalTime>
  <Words>1840</Words>
  <Application>Microsoft Macintosh PowerPoint</Application>
  <PresentationFormat>On-screen Show (4:3)</PresentationFormat>
  <Paragraphs>148</Paragraphs>
  <Slides>29</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31" baseType="lpstr">
      <vt:lpstr>Adjacency</vt:lpstr>
      <vt:lpstr>Microsoft Word Document</vt:lpstr>
      <vt:lpstr>Rearranging the Furniture</vt:lpstr>
      <vt:lpstr>Introduction</vt:lpstr>
      <vt:lpstr>Historical Sociology</vt:lpstr>
      <vt:lpstr>Historical Futures</vt:lpstr>
      <vt:lpstr>Modes of Justification</vt:lpstr>
      <vt:lpstr>Complexity</vt:lpstr>
      <vt:lpstr>Early forms of apprenticeship</vt:lpstr>
      <vt:lpstr>Chattel slavery to wage slavery</vt:lpstr>
      <vt:lpstr>Emancipation</vt:lpstr>
      <vt:lpstr>Race and labour</vt:lpstr>
      <vt:lpstr>The Taboo on Manual Labour </vt:lpstr>
      <vt:lpstr>Resistance</vt:lpstr>
      <vt:lpstr>Job Reservation</vt:lpstr>
      <vt:lpstr>PowerPoint Presentation</vt:lpstr>
      <vt:lpstr>State Social Engineering</vt:lpstr>
      <vt:lpstr>Summary 1</vt:lpstr>
      <vt:lpstr>What is understood by an Apprenticeship?</vt:lpstr>
      <vt:lpstr>Inheritance</vt:lpstr>
      <vt:lpstr>Post 1994</vt:lpstr>
      <vt:lpstr>Imagined Future</vt:lpstr>
      <vt:lpstr>The National Qualifications Framework</vt:lpstr>
      <vt:lpstr>Apprenticeships?</vt:lpstr>
      <vt:lpstr>Scripts, sequencing, silos and suspicions</vt:lpstr>
      <vt:lpstr>Back to the future? Back to the past? </vt:lpstr>
      <vt:lpstr>PowerPoint Presentation</vt:lpstr>
      <vt:lpstr>PowerPoint Presentation</vt:lpstr>
      <vt:lpstr>PowerPoint Presentation</vt:lpstr>
      <vt:lpstr>Working with what works</vt:lpstr>
      <vt:lpstr>In conclusion… a word on furniture</vt:lpstr>
    </vt:vector>
  </TitlesOfParts>
  <Company>UKZN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Rearranging the Furniture</dc:title>
  <dc:creator>Volker Wedekind</dc:creator>
  <cp:lastModifiedBy>Volker Wedekind</cp:lastModifiedBy>
  <cp:revision>30</cp:revision>
  <dcterms:created xsi:type="dcterms:W3CDTF">2013-04-22T09:53:57Z</dcterms:created>
  <dcterms:modified xsi:type="dcterms:W3CDTF">2013-04-24T06:47:08Z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0x010100AD175B8023684E4DB2BC0BDCACF3B088</vt:lpwstr>
  </property>
</Properties>
</file>