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10.xml" ContentType="application/vnd.openxmlformats-officedocument.presentationml.slide+xml"/>
  <Override PartName="/ppt/slides/slide19.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24.xml" ContentType="application/vnd.openxmlformats-officedocument.presentationml.slide+xml"/>
  <Override PartName="/ppt/slides/slide12.xml" ContentType="application/vnd.openxmlformats-officedocument.presentationml.slide+xml"/>
  <Override PartName="/ppt/slides/slide17.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2.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26.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29"/>
  </p:notesMasterIdLst>
  <p:handoutMasterIdLst>
    <p:handoutMasterId r:id="rId30"/>
  </p:handoutMasterIdLst>
  <p:sldIdLst>
    <p:sldId id="334" r:id="rId3"/>
    <p:sldId id="398" r:id="rId4"/>
    <p:sldId id="402" r:id="rId5"/>
    <p:sldId id="403" r:id="rId6"/>
    <p:sldId id="399" r:id="rId7"/>
    <p:sldId id="424" r:id="rId8"/>
    <p:sldId id="413" r:id="rId9"/>
    <p:sldId id="425" r:id="rId10"/>
    <p:sldId id="426" r:id="rId11"/>
    <p:sldId id="404" r:id="rId12"/>
    <p:sldId id="427" r:id="rId13"/>
    <p:sldId id="406" r:id="rId14"/>
    <p:sldId id="428" r:id="rId15"/>
    <p:sldId id="408" r:id="rId16"/>
    <p:sldId id="429" r:id="rId17"/>
    <p:sldId id="430" r:id="rId18"/>
    <p:sldId id="431" r:id="rId19"/>
    <p:sldId id="423" r:id="rId20"/>
    <p:sldId id="326" r:id="rId21"/>
    <p:sldId id="432" r:id="rId22"/>
    <p:sldId id="433" r:id="rId23"/>
    <p:sldId id="434" r:id="rId24"/>
    <p:sldId id="435" r:id="rId25"/>
    <p:sldId id="436" r:id="rId26"/>
    <p:sldId id="437" r:id="rId27"/>
    <p:sldId id="438" r:id="rId28"/>
  </p:sldIdLst>
  <p:sldSz cx="9144000" cy="6858000" type="screen4x3"/>
  <p:notesSz cx="6797675" cy="9928225"/>
  <p:defaultTextStyle>
    <a:defPPr>
      <a:defRPr lang="de-DE"/>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583F"/>
    <a:srgbClr val="000066"/>
    <a:srgbClr val="99CCFF"/>
    <a:srgbClr val="6699FF"/>
    <a:srgbClr val="4747D1"/>
    <a:srgbClr val="0033CC"/>
    <a:srgbClr val="000099"/>
    <a:srgbClr val="3366FF"/>
    <a:srgbClr val="102144"/>
    <a:srgbClr val="0768B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1886" autoAdjust="0"/>
    <p:restoredTop sz="94636" autoAdjust="0"/>
  </p:normalViewPr>
  <p:slideViewPr>
    <p:cSldViewPr snapToGrid="0">
      <p:cViewPr>
        <p:scale>
          <a:sx n="106" d="100"/>
          <a:sy n="106" d="100"/>
        </p:scale>
        <p:origin x="-72" y="-72"/>
      </p:cViewPr>
      <p:guideLst>
        <p:guide orient="horz" pos="2014"/>
        <p:guide orient="horz" pos="1026"/>
        <p:guide orient="horz" pos="3022"/>
        <p:guide orient="horz" pos="2387"/>
        <p:guide orient="horz" pos="2534"/>
        <p:guide orient="horz" pos="2915"/>
        <p:guide pos="2832"/>
        <p:guide pos="268"/>
        <p:guide pos="1066"/>
        <p:guide pos="4694"/>
        <p:guide pos="50"/>
      </p:guideLst>
    </p:cSldViewPr>
  </p:slideViewPr>
  <p:notesTextViewPr>
    <p:cViewPr>
      <p:scale>
        <a:sx n="100" d="100"/>
        <a:sy n="100" d="100"/>
      </p:scale>
      <p:origin x="0" y="0"/>
    </p:cViewPr>
  </p:notesTextViewPr>
  <p:sorterViewPr>
    <p:cViewPr>
      <p:scale>
        <a:sx n="75" d="100"/>
        <a:sy n="75" d="100"/>
      </p:scale>
      <p:origin x="0" y="2208"/>
    </p:cViewPr>
  </p:sorterViewPr>
  <p:notesViewPr>
    <p:cSldViewPr snapToGrid="0">
      <p:cViewPr>
        <p:scale>
          <a:sx n="75" d="100"/>
          <a:sy n="75" d="100"/>
        </p:scale>
        <p:origin x="-1104" y="-72"/>
      </p:cViewPr>
      <p:guideLst>
        <p:guide orient="horz" pos="3128"/>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67587" name="Rectangle 3"/>
          <p:cNvSpPr>
            <a:spLocks noGrp="1" noChangeArrowheads="1"/>
          </p:cNvSpPr>
          <p:nvPr>
            <p:ph type="dt" sz="quarter" idx="1"/>
          </p:nvPr>
        </p:nvSpPr>
        <p:spPr bwMode="auto">
          <a:xfrm>
            <a:off x="3849688"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67588" name="Rectangle 4"/>
          <p:cNvSpPr>
            <a:spLocks noGrp="1" noChangeArrowheads="1"/>
          </p:cNvSpPr>
          <p:nvPr>
            <p:ph type="ftr" sz="quarter" idx="2"/>
          </p:nvPr>
        </p:nvSpPr>
        <p:spPr bwMode="auto">
          <a:xfrm>
            <a:off x="0" y="9429671"/>
            <a:ext cx="2946400" cy="49696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67589" name="Rectangle 5"/>
          <p:cNvSpPr>
            <a:spLocks noGrp="1" noChangeArrowheads="1"/>
          </p:cNvSpPr>
          <p:nvPr>
            <p:ph type="sldNum" sz="quarter" idx="3"/>
          </p:nvPr>
        </p:nvSpPr>
        <p:spPr bwMode="auto">
          <a:xfrm>
            <a:off x="3849688" y="9429671"/>
            <a:ext cx="2946400" cy="49696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00CC63E-A119-49E6-9516-EF2A9FAED794}" type="slidenum">
              <a:rPr lang="de-DE"/>
              <a:pPr>
                <a:defRPr/>
              </a:pPr>
              <a:t>‹#›</a:t>
            </a:fld>
            <a:endParaRPr lang="de-DE"/>
          </a:p>
        </p:txBody>
      </p:sp>
    </p:spTree>
    <p:extLst>
      <p:ext uri="{BB962C8B-B14F-4D97-AF65-F5344CB8AC3E}">
        <p14:creationId xmlns:p14="http://schemas.microsoft.com/office/powerpoint/2010/main" xmlns="" val="2129739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4099" name="Rectangle 3"/>
          <p:cNvSpPr>
            <a:spLocks noGrp="1" noChangeArrowheads="1"/>
          </p:cNvSpPr>
          <p:nvPr>
            <p:ph type="dt" idx="1"/>
          </p:nvPr>
        </p:nvSpPr>
        <p:spPr bwMode="auto">
          <a:xfrm>
            <a:off x="3849688"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2253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5629"/>
            <a:ext cx="5438775" cy="44679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4102" name="Rectangle 6"/>
          <p:cNvSpPr>
            <a:spLocks noGrp="1" noChangeArrowheads="1"/>
          </p:cNvSpPr>
          <p:nvPr>
            <p:ph type="ftr" sz="quarter" idx="4"/>
          </p:nvPr>
        </p:nvSpPr>
        <p:spPr bwMode="auto">
          <a:xfrm>
            <a:off x="0" y="9429671"/>
            <a:ext cx="2946400" cy="49696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4103" name="Rectangle 7"/>
          <p:cNvSpPr>
            <a:spLocks noGrp="1" noChangeArrowheads="1"/>
          </p:cNvSpPr>
          <p:nvPr>
            <p:ph type="sldNum" sz="quarter" idx="5"/>
          </p:nvPr>
        </p:nvSpPr>
        <p:spPr bwMode="auto">
          <a:xfrm>
            <a:off x="3849688" y="9429671"/>
            <a:ext cx="2946400" cy="49696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67E8803-D39A-4C7B-9EFA-4F2935CB8255}" type="slidenum">
              <a:rPr lang="de-DE"/>
              <a:pPr>
                <a:defRPr/>
              </a:pPr>
              <a:t>‹#›</a:t>
            </a:fld>
            <a:endParaRPr lang="de-DE"/>
          </a:p>
        </p:txBody>
      </p:sp>
    </p:spTree>
    <p:extLst>
      <p:ext uri="{BB962C8B-B14F-4D97-AF65-F5344CB8AC3E}">
        <p14:creationId xmlns:p14="http://schemas.microsoft.com/office/powerpoint/2010/main" xmlns="" val="3870453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62373B68-E3E6-47C6-B9B6-382B7B7AA275}" type="slidenum">
              <a:rPr lang="de-DE" smtClean="0"/>
              <a:pPr/>
              <a:t>1</a:t>
            </a:fld>
            <a:endParaRPr lang="de-DE" smtClean="0"/>
          </a:p>
        </p:txBody>
      </p:sp>
      <p:sp>
        <p:nvSpPr>
          <p:cNvPr id="23555" name="Rectangle 2"/>
          <p:cNvSpPr>
            <a:spLocks noGrp="1" noRot="1" noChangeAspect="1" noChangeArrowheads="1" noTextEdit="1"/>
          </p:cNvSpPr>
          <p:nvPr>
            <p:ph type="sldImg"/>
          </p:nvPr>
        </p:nvSpPr>
        <p:spPr>
          <a:xfrm>
            <a:off x="969963" y="765175"/>
            <a:ext cx="4906962" cy="3679825"/>
          </a:xfrm>
          <a:ln/>
        </p:spPr>
      </p:sp>
      <p:sp>
        <p:nvSpPr>
          <p:cNvPr id="23556" name="Rectangle 3"/>
          <p:cNvSpPr>
            <a:spLocks noGrp="1" noChangeArrowheads="1"/>
          </p:cNvSpPr>
          <p:nvPr>
            <p:ph type="body" idx="1"/>
          </p:nvPr>
        </p:nvSpPr>
        <p:spPr>
          <a:xfrm>
            <a:off x="923925" y="4752148"/>
            <a:ext cx="4997450" cy="4447298"/>
          </a:xfrm>
          <a:noFill/>
          <a:ln/>
        </p:spPr>
        <p:txBody>
          <a:bodyPr lIns="92318" tIns="46159" rIns="92318" bIns="46159"/>
          <a:lstStyle/>
          <a:p>
            <a:pPr eaLnBrk="1" hangingPunct="1"/>
            <a:r>
              <a:rPr lang="de-DE" sz="1400" smtClean="0"/>
              <a:t>Das Projekt „…“, dass wir Ihnen hier vorstellen möchten, beschäftigt sich mit der Frage, welche Formen der Qualifikationsbedarfsdeckung sich in wachsenden Beschäftigungsfeldern entwickeln und ob sich diese von jenen in herkömmlichen Beschäftigungsfeldern unterscheiden. Thema sind Rekrutierungsvorgänge und Personalentwicklungsstrategien sowie auch die Vorstellungen der UN zur Art der Qualifizierung.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lienbildplatzhalter 1"/>
          <p:cNvSpPr>
            <a:spLocks noGrp="1" noRot="1" noChangeAspect="1" noTextEdit="1"/>
          </p:cNvSpPr>
          <p:nvPr>
            <p:ph type="sldImg"/>
          </p:nvPr>
        </p:nvSpPr>
        <p:spPr>
          <a:ln/>
        </p:spPr>
      </p:sp>
      <p:sp>
        <p:nvSpPr>
          <p:cNvPr id="74755" name="Notizenplatzhalter 2"/>
          <p:cNvSpPr>
            <a:spLocks noGrp="1"/>
          </p:cNvSpPr>
          <p:nvPr>
            <p:ph type="body" idx="1"/>
          </p:nvPr>
        </p:nvSpPr>
        <p:spPr>
          <a:noFill/>
        </p:spPr>
        <p:txBody>
          <a:bodyPr/>
          <a:lstStyle/>
          <a:p>
            <a:endParaRPr lang="de-DE" smtClean="0"/>
          </a:p>
        </p:txBody>
      </p:sp>
      <p:sp>
        <p:nvSpPr>
          <p:cNvPr id="74756" name="Foliennummernplatzhalter 3"/>
          <p:cNvSpPr>
            <a:spLocks noGrp="1"/>
          </p:cNvSpPr>
          <p:nvPr>
            <p:ph type="sldNum" sz="quarter" idx="5"/>
          </p:nvPr>
        </p:nvSpPr>
        <p:spPr>
          <a:noFill/>
          <a:ln>
            <a:miter lim="800000"/>
            <a:headEnd/>
            <a:tailEnd/>
          </a:ln>
        </p:spPr>
        <p:txBody>
          <a:bodyPr/>
          <a:lstStyle/>
          <a:p>
            <a:fld id="{DBE41448-C330-4A17-A4E7-D7B32AC0E1D3}" type="slidenum">
              <a:rPr lang="de-DE" smtClean="0">
                <a:solidFill>
                  <a:srgbClr val="000000"/>
                </a:solidFill>
              </a:rPr>
              <a:pPr/>
              <a:t>2</a:t>
            </a:fld>
            <a:endParaRPr lang="de-DE"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fld id="{7AAD1C49-4717-429F-A4B1-6EA2EB5BC46B}" type="slidenum">
              <a:rPr lang="de-DE" smtClean="0"/>
              <a:pPr>
                <a:defRPr/>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p:cNvSpPr>
            <a:spLocks noGrp="1" noRot="1" noChangeAspect="1" noTextEdit="1"/>
          </p:cNvSpPr>
          <p:nvPr>
            <p:ph type="sldImg"/>
          </p:nvPr>
        </p:nvSpPr>
        <p:spPr>
          <a:ln/>
        </p:spPr>
      </p:sp>
      <p:sp>
        <p:nvSpPr>
          <p:cNvPr id="78851" name="Notizenplatzhalter 2"/>
          <p:cNvSpPr>
            <a:spLocks noGrp="1"/>
          </p:cNvSpPr>
          <p:nvPr>
            <p:ph type="body" idx="1"/>
          </p:nvPr>
        </p:nvSpPr>
        <p:spPr>
          <a:noFill/>
        </p:spPr>
        <p:txBody>
          <a:bodyPr/>
          <a:lstStyle/>
          <a:p>
            <a:endParaRPr lang="de-DE" smtClean="0"/>
          </a:p>
        </p:txBody>
      </p:sp>
      <p:sp>
        <p:nvSpPr>
          <p:cNvPr id="78852" name="Foliennummernplatzhalter 3"/>
          <p:cNvSpPr>
            <a:spLocks noGrp="1"/>
          </p:cNvSpPr>
          <p:nvPr>
            <p:ph type="sldNum" sz="quarter" idx="5"/>
          </p:nvPr>
        </p:nvSpPr>
        <p:spPr>
          <a:noFill/>
          <a:ln>
            <a:miter lim="800000"/>
            <a:headEnd/>
            <a:tailEnd/>
          </a:ln>
        </p:spPr>
        <p:txBody>
          <a:bodyPr/>
          <a:lstStyle/>
          <a:p>
            <a:fld id="{81FA5D88-514D-4953-B9C6-5C6DB697F28C}" type="slidenum">
              <a:rPr lang="de-DE" smtClean="0">
                <a:solidFill>
                  <a:srgbClr val="000000"/>
                </a:solidFill>
              </a:rPr>
              <a:pPr/>
              <a:t>4</a:t>
            </a:fld>
            <a:endParaRPr lang="de-DE"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lienbildplatzhalter 1"/>
          <p:cNvSpPr>
            <a:spLocks noGrp="1" noRot="1" noChangeAspect="1" noTextEdit="1"/>
          </p:cNvSpPr>
          <p:nvPr>
            <p:ph type="sldImg"/>
          </p:nvPr>
        </p:nvSpPr>
        <p:spPr>
          <a:ln/>
        </p:spPr>
      </p:sp>
      <p:sp>
        <p:nvSpPr>
          <p:cNvPr id="75779" name="Notizenplatzhalter 2"/>
          <p:cNvSpPr>
            <a:spLocks noGrp="1"/>
          </p:cNvSpPr>
          <p:nvPr>
            <p:ph type="body" idx="1"/>
          </p:nvPr>
        </p:nvSpPr>
        <p:spPr>
          <a:noFill/>
        </p:spPr>
        <p:txBody>
          <a:bodyPr/>
          <a:lstStyle/>
          <a:p>
            <a:endParaRPr lang="de-DE" smtClean="0"/>
          </a:p>
        </p:txBody>
      </p:sp>
      <p:sp>
        <p:nvSpPr>
          <p:cNvPr id="75780" name="Foliennummernplatzhalter 3"/>
          <p:cNvSpPr>
            <a:spLocks noGrp="1"/>
          </p:cNvSpPr>
          <p:nvPr>
            <p:ph type="sldNum" sz="quarter" idx="5"/>
          </p:nvPr>
        </p:nvSpPr>
        <p:spPr>
          <a:noFill/>
          <a:ln>
            <a:miter lim="800000"/>
            <a:headEnd/>
            <a:tailEnd/>
          </a:ln>
        </p:spPr>
        <p:txBody>
          <a:bodyPr/>
          <a:lstStyle/>
          <a:p>
            <a:fld id="{305569B6-FBBC-4940-97BB-C36770AA19F6}" type="slidenum">
              <a:rPr lang="de-DE" smtClean="0">
                <a:solidFill>
                  <a:srgbClr val="000000"/>
                </a:solidFill>
              </a:rPr>
              <a:pPr/>
              <a:t>5</a:t>
            </a:fld>
            <a:endParaRPr lang="de-DE"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normAutofit/>
          </a:bodyPr>
          <a:lstStyle/>
          <a:p>
            <a:pPr algn="l">
              <a:spcBef>
                <a:spcPts val="432"/>
              </a:spcBef>
              <a:spcAft>
                <a:spcPts val="0"/>
              </a:spcAft>
              <a:buNone/>
            </a:pPr>
            <a:r>
              <a:rPr lang="de-DE" sz="1200" b="0" i="0">
                <a:solidFill>
                  <a:srgbClr val="000000"/>
                </a:solidFill>
                <a:latin typeface="Arial"/>
                <a:ea typeface="+mn-ea"/>
                <a:cs typeface="+mn-cs"/>
              </a:rPr>
              <a:t>Increased productivity and profitability requirements in companies are pressurising trainers to prove their legitimacy and are calling their role into question.</a:t>
            </a:r>
          </a:p>
          <a:p>
            <a:pPr algn="l">
              <a:spcBef>
                <a:spcPts val="0"/>
              </a:spcBef>
              <a:spcAft>
                <a:spcPts val="0"/>
              </a:spcAft>
              <a:buNone/>
            </a:pPr>
            <a:endParaRPr lang="en-US" dirty="0" smtClean="0"/>
          </a:p>
          <a:p>
            <a:pPr algn="l">
              <a:spcBef>
                <a:spcPts val="288"/>
              </a:spcBef>
              <a:spcAft>
                <a:spcPts val="0"/>
              </a:spcAft>
              <a:buNone/>
            </a:pPr>
            <a:r>
              <a:rPr lang="de-DE" sz="800" b="0" i="0">
                <a:solidFill>
                  <a:srgbClr val="000000"/>
                </a:solidFill>
                <a:latin typeface="Arial"/>
                <a:ea typeface="+mn-ea"/>
                <a:cs typeface="+mn-cs"/>
              </a:rPr>
              <a:t>The example of the IT branch </a:t>
            </a:r>
          </a:p>
          <a:p>
            <a:pPr algn="l">
              <a:spcBef>
                <a:spcPts val="288"/>
              </a:spcBef>
              <a:spcAft>
                <a:spcPts val="0"/>
              </a:spcAft>
              <a:buNone/>
            </a:pPr>
            <a:r>
              <a:rPr lang="de-DE" sz="800" b="0" i="0">
                <a:solidFill>
                  <a:srgbClr val="000000"/>
                </a:solidFill>
                <a:latin typeface="Arial"/>
                <a:ea typeface="+mn-ea"/>
                <a:cs typeface="+mn-cs"/>
              </a:rPr>
              <a:t>	The principle of principle of rechargeability means that costs of training can be directly broken down to the level of the trainers themselves. The consequence in this case is that the task of the trainer is abolished and replaced by the role of the "mentor". Result: the trainees are left to their own devices.</a:t>
            </a:r>
          </a:p>
          <a:p>
            <a:pPr algn="l">
              <a:spcBef>
                <a:spcPts val="0"/>
              </a:spcBef>
              <a:spcAft>
                <a:spcPts val="0"/>
              </a:spcAft>
              <a:buNone/>
            </a:pPr>
            <a:endParaRPr lang="en-US" dirty="0" smtClean="0"/>
          </a:p>
        </p:txBody>
      </p:sp>
      <p:sp>
        <p:nvSpPr>
          <p:cNvPr id="4" name="Foliennummernplatzhalter 3"/>
          <p:cNvSpPr>
            <a:spLocks noGrp="1"/>
          </p:cNvSpPr>
          <p:nvPr>
            <p:ph type="sldNum" sz="quarter" idx="10"/>
          </p:nvPr>
        </p:nvSpPr>
        <p:spPr/>
        <p:txBody>
          <a:bodyPr/>
          <a:lstStyle/>
          <a:p>
            <a:pPr algn="r">
              <a:buNone/>
            </a:pPr>
            <a:fld id="{7AAD1C49-4717-429F-A4B1-6EA2EB5BC46B}" type="slidenum">
              <a:rPr lang="de-DE" sz="1200" b="0" i="0">
                <a:latin typeface="Arial"/>
                <a:ea typeface="+mn-ea"/>
                <a:cs typeface="+mn-cs"/>
              </a:rPr>
              <a:pPr algn="r">
                <a:buNone/>
              </a:pPr>
              <a:t>6</a:t>
            </a:fld>
            <a:endParaRPr lang="de-DE" sz="1200" b="0" i="0">
              <a:latin typeface="Arial"/>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miter lim="800000"/>
            <a:headEnd/>
            <a:tailEnd/>
          </a:ln>
        </p:spPr>
        <p:txBody>
          <a:bodyPr/>
          <a:lstStyle/>
          <a:p>
            <a:fld id="{9B686DDC-E61F-4F3C-A7B1-D67E675B1414}" type="slidenum">
              <a:rPr lang="de-DE" smtClean="0">
                <a:solidFill>
                  <a:srgbClr val="000000"/>
                </a:solidFill>
              </a:rPr>
              <a:pPr/>
              <a:t>7</a:t>
            </a:fld>
            <a:endParaRPr lang="de-DE" smtClean="0">
              <a:solidFill>
                <a:srgbClr val="000000"/>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p:cNvSpPr>
            <a:spLocks noGrp="1" noRot="1" noChangeAspect="1" noTextEdit="1"/>
          </p:cNvSpPr>
          <p:nvPr>
            <p:ph type="sldImg"/>
          </p:nvPr>
        </p:nvSpPr>
        <p:spPr>
          <a:ln/>
        </p:spPr>
      </p:sp>
      <p:sp>
        <p:nvSpPr>
          <p:cNvPr id="80899"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Trainers value their autonomy</a:t>
            </a:r>
          </a:p>
          <a:p>
            <a:pPr algn="l">
              <a:spcBef>
                <a:spcPts val="432"/>
              </a:spcBef>
              <a:spcAft>
                <a:spcPts val="0"/>
              </a:spcAft>
              <a:buNone/>
            </a:pPr>
            <a:r>
              <a:rPr lang="de-DE" sz="1200" b="0" i="0">
                <a:solidFill>
                  <a:srgbClr val="000000"/>
                </a:solidFill>
                <a:latin typeface="Arial"/>
                <a:ea typeface="+mn-ea"/>
                <a:cs typeface="+mn-cs"/>
              </a:rPr>
              <a:t>Training provides a welcome change to the rest of the daily routine, direct feedback from trainees</a:t>
            </a:r>
          </a:p>
          <a:p>
            <a:pPr algn="l">
              <a:spcBef>
                <a:spcPts val="432"/>
              </a:spcBef>
              <a:spcAft>
                <a:spcPts val="0"/>
              </a:spcAft>
              <a:buNone/>
            </a:pPr>
            <a:r>
              <a:rPr lang="de-DE" sz="1200" b="0" i="0">
                <a:solidFill>
                  <a:srgbClr val="000000"/>
                </a:solidFill>
                <a:latin typeface="Arial"/>
                <a:ea typeface="+mn-ea"/>
                <a:cs typeface="+mn-cs"/>
              </a:rPr>
              <a:t>Helps towards job satisfaction</a:t>
            </a:r>
          </a:p>
          <a:p>
            <a:pPr algn="l">
              <a:spcBef>
                <a:spcPts val="0"/>
              </a:spcBef>
              <a:spcAft>
                <a:spcPts val="0"/>
              </a:spcAft>
              <a:buNone/>
            </a:pPr>
            <a:endParaRPr lang="en-US" dirty="0" smtClean="0">
              <a:solidFill>
                <a:srgbClr val="00B050"/>
              </a:solidFill>
            </a:endParaRPr>
          </a:p>
        </p:txBody>
      </p:sp>
      <p:sp>
        <p:nvSpPr>
          <p:cNvPr id="80900" name="Foliennummernplatzhalter 3"/>
          <p:cNvSpPr>
            <a:spLocks noGrp="1"/>
          </p:cNvSpPr>
          <p:nvPr>
            <p:ph type="sldNum" sz="quarter" idx="5"/>
          </p:nvPr>
        </p:nvSpPr>
        <p:spPr>
          <a:noFill/>
          <a:ln>
            <a:miter lim="800000"/>
            <a:headEnd/>
            <a:tailEnd/>
          </a:ln>
        </p:spPr>
        <p:txBody>
          <a:bodyPr/>
          <a:lstStyle/>
          <a:p>
            <a:pPr algn="r">
              <a:buNone/>
            </a:pPr>
            <a:fld id="{A7F2EEDD-E1DE-4135-984F-DDBB486DD314}" type="slidenum">
              <a:rPr lang="de-DE" sz="1200" b="0" i="0">
                <a:solidFill>
                  <a:srgbClr val="000000"/>
                </a:solidFill>
                <a:latin typeface="Arial"/>
                <a:ea typeface="+mn-ea"/>
                <a:cs typeface="+mn-cs"/>
              </a:rPr>
              <a:pPr algn="r">
                <a:buNone/>
              </a:pPr>
              <a:t>8</a:t>
            </a:fld>
            <a:endParaRPr lang="de-DE" sz="1200" b="0" i="0">
              <a:solidFill>
                <a:srgbClr val="000000"/>
              </a:solidFill>
              <a:latin typeface="Arial"/>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a:ln/>
        </p:spPr>
      </p:sp>
      <p:sp>
        <p:nvSpPr>
          <p:cNvPr id="81923"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Trainers value their autonomy</a:t>
            </a:r>
          </a:p>
          <a:p>
            <a:pPr algn="l">
              <a:spcBef>
                <a:spcPts val="432"/>
              </a:spcBef>
              <a:spcAft>
                <a:spcPts val="0"/>
              </a:spcAft>
              <a:buNone/>
            </a:pPr>
            <a:r>
              <a:rPr lang="de-DE" sz="1200" b="0" i="0">
                <a:solidFill>
                  <a:srgbClr val="000000"/>
                </a:solidFill>
                <a:latin typeface="Arial"/>
                <a:ea typeface="+mn-ea"/>
                <a:cs typeface="+mn-cs"/>
              </a:rPr>
              <a:t>Training provides a welcome change to the rest of the daily routine, direct feedback from trainees</a:t>
            </a:r>
          </a:p>
          <a:p>
            <a:pPr algn="l">
              <a:spcBef>
                <a:spcPts val="432"/>
              </a:spcBef>
              <a:spcAft>
                <a:spcPts val="0"/>
              </a:spcAft>
              <a:buNone/>
            </a:pPr>
            <a:r>
              <a:rPr lang="de-DE" sz="1200" b="0" i="0">
                <a:solidFill>
                  <a:srgbClr val="000000"/>
                </a:solidFill>
                <a:latin typeface="Arial"/>
                <a:ea typeface="+mn-ea"/>
                <a:cs typeface="+mn-cs"/>
              </a:rPr>
              <a:t>Helps towards job satisfaction</a:t>
            </a:r>
          </a:p>
          <a:p>
            <a:pPr algn="l">
              <a:spcBef>
                <a:spcPts val="0"/>
              </a:spcBef>
              <a:spcAft>
                <a:spcPts val="0"/>
              </a:spcAft>
              <a:buNone/>
            </a:pPr>
            <a:endParaRPr lang="en-US" dirty="0" smtClean="0">
              <a:solidFill>
                <a:srgbClr val="00B050"/>
              </a:solidFill>
            </a:endParaRPr>
          </a:p>
        </p:txBody>
      </p:sp>
      <p:sp>
        <p:nvSpPr>
          <p:cNvPr id="81924" name="Foliennummernplatzhalter 3"/>
          <p:cNvSpPr>
            <a:spLocks noGrp="1"/>
          </p:cNvSpPr>
          <p:nvPr>
            <p:ph type="sldNum" sz="quarter" idx="5"/>
          </p:nvPr>
        </p:nvSpPr>
        <p:spPr>
          <a:noFill/>
          <a:ln>
            <a:miter lim="800000"/>
            <a:headEnd/>
            <a:tailEnd/>
          </a:ln>
        </p:spPr>
        <p:txBody>
          <a:bodyPr/>
          <a:lstStyle/>
          <a:p>
            <a:pPr algn="r">
              <a:buNone/>
            </a:pPr>
            <a:fld id="{7462DC5A-58FA-4554-81E0-27E0676AF084}" type="slidenum">
              <a:rPr lang="de-DE" sz="1200" b="0" i="0">
                <a:solidFill>
                  <a:srgbClr val="000000"/>
                </a:solidFill>
                <a:latin typeface="Arial"/>
                <a:ea typeface="+mn-ea"/>
                <a:cs typeface="+mn-cs"/>
              </a:rPr>
              <a:pPr algn="r">
                <a:buNone/>
              </a:pPr>
              <a:t>9</a:t>
            </a:fld>
            <a:endParaRPr lang="de-DE" sz="1200" b="0" i="0">
              <a:solidFill>
                <a:srgbClr val="000000"/>
              </a:solidFill>
              <a:latin typeface="Arial"/>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1EC391F6-9F8E-4144-9E8E-72A9F8C3EB4B}" type="slidenum">
              <a:rPr lang="de-DE" smtClean="0">
                <a:solidFill>
                  <a:srgbClr val="000000"/>
                </a:solidFill>
              </a:rPr>
              <a:pPr/>
              <a:t>10</a:t>
            </a:fld>
            <a:endParaRPr lang="de-DE" smtClean="0">
              <a:solidFill>
                <a:srgbClr val="000000"/>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Dominance of the image of creating value via PRODUCTION</a:t>
            </a:r>
          </a:p>
          <a:p>
            <a:pPr algn="l">
              <a:spcBef>
                <a:spcPts val="0"/>
              </a:spcBef>
              <a:spcAft>
                <a:spcPts val="0"/>
              </a:spcAft>
              <a:buNone/>
            </a:pPr>
            <a:endParaRPr lang="en-US" dirty="0" smtClean="0"/>
          </a:p>
          <a:p>
            <a:pPr algn="l">
              <a:spcBef>
                <a:spcPts val="432"/>
              </a:spcBef>
              <a:spcAft>
                <a:spcPts val="0"/>
              </a:spcAft>
              <a:buNone/>
            </a:pPr>
            <a:r>
              <a:rPr lang="de-DE" sz="1200" b="0" i="0">
                <a:solidFill>
                  <a:srgbClr val="000000"/>
                </a:solidFill>
                <a:latin typeface="Arial"/>
                <a:ea typeface="+mn-ea"/>
                <a:cs typeface="+mn-cs"/>
              </a:rPr>
              <a:t>Increased productivity and profitability requirements in companies are pressurising trainers to prove their legitimacy and are calling their role into question.</a:t>
            </a:r>
          </a:p>
          <a:p>
            <a:pPr algn="l">
              <a:spcBef>
                <a:spcPts val="0"/>
              </a:spcBef>
              <a:spcAft>
                <a:spcPts val="0"/>
              </a:spcAft>
              <a:buNone/>
            </a:pPr>
            <a:endParaRPr lang="en-US" dirty="0" smtClean="0"/>
          </a:p>
          <a:p>
            <a:pPr algn="l">
              <a:spcBef>
                <a:spcPts val="0"/>
              </a:spcBef>
              <a:spcAft>
                <a:spcPts val="0"/>
              </a:spcAft>
              <a:buNone/>
            </a:pPr>
            <a:endParaRPr lang="en-US" dirty="0" smtClean="0"/>
          </a:p>
        </p:txBody>
      </p:sp>
      <p:sp>
        <p:nvSpPr>
          <p:cNvPr id="83972" name="Foliennummernplatzhalter 3"/>
          <p:cNvSpPr>
            <a:spLocks noGrp="1"/>
          </p:cNvSpPr>
          <p:nvPr>
            <p:ph type="sldNum" sz="quarter" idx="5"/>
          </p:nvPr>
        </p:nvSpPr>
        <p:spPr>
          <a:noFill/>
          <a:ln>
            <a:miter lim="800000"/>
            <a:headEnd/>
            <a:tailEnd/>
          </a:ln>
        </p:spPr>
        <p:txBody>
          <a:bodyPr/>
          <a:lstStyle/>
          <a:p>
            <a:pPr algn="r">
              <a:buNone/>
            </a:pPr>
            <a:fld id="{86C97D48-CF54-47A1-BB3D-E73C6A6DA78E}" type="slidenum">
              <a:rPr lang="de-DE" sz="1200" b="0" i="0">
                <a:solidFill>
                  <a:srgbClr val="000000"/>
                </a:solidFill>
                <a:latin typeface="Arial"/>
                <a:ea typeface="+mn-ea"/>
                <a:cs typeface="+mn-cs"/>
              </a:rPr>
              <a:pPr algn="r">
                <a:buNone/>
              </a:pPr>
              <a:t>11</a:t>
            </a:fld>
            <a:endParaRPr lang="de-DE" sz="1200" b="0" i="0">
              <a:solidFill>
                <a:srgbClr val="000000"/>
              </a:solidFill>
              <a:latin typeface="Arial"/>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miter lim="800000"/>
            <a:headEnd/>
            <a:tailEnd/>
          </a:ln>
        </p:spPr>
        <p:txBody>
          <a:bodyPr/>
          <a:lstStyle/>
          <a:p>
            <a:fld id="{19FFEBB4-F803-4623-A772-DFB8DD360272}" type="slidenum">
              <a:rPr lang="de-DE" smtClean="0">
                <a:solidFill>
                  <a:srgbClr val="000000"/>
                </a:solidFill>
              </a:rPr>
              <a:pPr/>
              <a:t>12</a:t>
            </a:fld>
            <a:endParaRPr lang="de-DE" smtClean="0">
              <a:solidFill>
                <a:srgbClr val="000000"/>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p:nvPr>
        </p:nvSpPr>
        <p:spPr>
          <a:ln/>
        </p:spPr>
      </p:sp>
      <p:sp>
        <p:nvSpPr>
          <p:cNvPr id="86019"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Active use of the image of production</a:t>
            </a:r>
          </a:p>
          <a:p>
            <a:pPr algn="l">
              <a:spcBef>
                <a:spcPts val="432"/>
              </a:spcBef>
              <a:spcAft>
                <a:spcPts val="0"/>
              </a:spcAft>
              <a:buNone/>
            </a:pPr>
            <a:r>
              <a:rPr lang="de-DE" sz="1200" b="0" i="0">
                <a:solidFill>
                  <a:srgbClr val="000000"/>
                </a:solidFill>
                <a:latin typeface="Arial"/>
                <a:ea typeface="+mn-ea"/>
                <a:cs typeface="+mn-cs"/>
              </a:rPr>
              <a:t>Danger of outsourcing of training or of the cessation of training entirely</a:t>
            </a:r>
          </a:p>
          <a:p>
            <a:pPr algn="l">
              <a:spcBef>
                <a:spcPts val="432"/>
              </a:spcBef>
              <a:spcAft>
                <a:spcPts val="0"/>
              </a:spcAft>
              <a:buNone/>
            </a:pPr>
            <a:r>
              <a:rPr lang="de-DE" sz="1200" b="0" i="0">
                <a:solidFill>
                  <a:srgbClr val="000000"/>
                </a:solidFill>
                <a:latin typeface="Arial"/>
                <a:ea typeface="+mn-ea"/>
                <a:cs typeface="+mn-cs"/>
              </a:rPr>
              <a:t>Increased productivity and profitability requirements in companies are pressurising trainers to prove their legitimacy and are calling their role into question.</a:t>
            </a:r>
          </a:p>
          <a:p>
            <a:pPr algn="l">
              <a:spcBef>
                <a:spcPts val="432"/>
              </a:spcBef>
              <a:spcAft>
                <a:spcPts val="0"/>
              </a:spcAft>
              <a:buNone/>
            </a:pPr>
            <a:r>
              <a:rPr lang="de-DE" sz="1200" b="0" i="0">
                <a:solidFill>
                  <a:srgbClr val="000000"/>
                </a:solidFill>
                <a:latin typeface="Arial"/>
                <a:ea typeface="+mn-ea"/>
                <a:cs typeface="+mn-cs"/>
              </a:rPr>
              <a:t>Economies/reduction to core business etc.</a:t>
            </a:r>
          </a:p>
          <a:p>
            <a:pPr algn="l">
              <a:spcBef>
                <a:spcPts val="288"/>
              </a:spcBef>
              <a:spcAft>
                <a:spcPts val="0"/>
              </a:spcAft>
              <a:buNone/>
            </a:pPr>
            <a:endParaRPr lang="en-US" sz="800" dirty="0" smtClean="0">
              <a:solidFill>
                <a:srgbClr val="00B050"/>
              </a:solidFill>
            </a:endParaRPr>
          </a:p>
          <a:p>
            <a:pPr algn="l">
              <a:spcBef>
                <a:spcPts val="0"/>
              </a:spcBef>
              <a:spcAft>
                <a:spcPts val="0"/>
              </a:spcAft>
              <a:buNone/>
            </a:pPr>
            <a:endParaRPr lang="en-US" dirty="0" smtClean="0"/>
          </a:p>
        </p:txBody>
      </p:sp>
      <p:sp>
        <p:nvSpPr>
          <p:cNvPr id="86020" name="Foliennummernplatzhalter 3"/>
          <p:cNvSpPr>
            <a:spLocks noGrp="1"/>
          </p:cNvSpPr>
          <p:nvPr>
            <p:ph type="sldNum" sz="quarter" idx="5"/>
          </p:nvPr>
        </p:nvSpPr>
        <p:spPr>
          <a:noFill/>
          <a:ln>
            <a:miter lim="800000"/>
            <a:headEnd/>
            <a:tailEnd/>
          </a:ln>
        </p:spPr>
        <p:txBody>
          <a:bodyPr/>
          <a:lstStyle/>
          <a:p>
            <a:pPr algn="r">
              <a:buNone/>
            </a:pPr>
            <a:fld id="{F7EB41E3-7391-4EE2-9F5A-8B3D3D9347E1}" type="slidenum">
              <a:rPr lang="de-DE" sz="1200" b="0" i="0">
                <a:solidFill>
                  <a:srgbClr val="000000"/>
                </a:solidFill>
                <a:latin typeface="Arial"/>
                <a:ea typeface="+mn-ea"/>
                <a:cs typeface="+mn-cs"/>
              </a:rPr>
              <a:pPr algn="r">
                <a:buNone/>
              </a:pPr>
              <a:t>13</a:t>
            </a:fld>
            <a:endParaRPr lang="de-DE" sz="1200" b="0" i="0">
              <a:solidFill>
                <a:srgbClr val="000000"/>
              </a:solidFill>
              <a:latin typeface="Arial"/>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186BBEA4-677F-412D-9E2F-FCBC5A4FE22E}" type="slidenum">
              <a:rPr lang="de-DE" smtClean="0">
                <a:solidFill>
                  <a:srgbClr val="000000"/>
                </a:solidFill>
              </a:rPr>
              <a:pPr/>
              <a:t>14</a:t>
            </a:fld>
            <a:endParaRPr lang="de-DE" smtClean="0">
              <a:solidFill>
                <a:srgbClr val="000000"/>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lienbildplatzhalter 1"/>
          <p:cNvSpPr>
            <a:spLocks noGrp="1" noRot="1" noChangeAspect="1" noTextEdit="1"/>
          </p:cNvSpPr>
          <p:nvPr>
            <p:ph type="sldImg"/>
          </p:nvPr>
        </p:nvSpPr>
        <p:spPr>
          <a:ln/>
        </p:spPr>
      </p:sp>
      <p:sp>
        <p:nvSpPr>
          <p:cNvPr id="88067" name="Notizenplatzhalter 2"/>
          <p:cNvSpPr>
            <a:spLocks noGrp="1"/>
          </p:cNvSpPr>
          <p:nvPr>
            <p:ph type="body" idx="1"/>
          </p:nvPr>
        </p:nvSpPr>
        <p:spPr>
          <a:noFill/>
        </p:spPr>
        <p:txBody>
          <a:bodyPr/>
          <a:lstStyle/>
          <a:p>
            <a:endParaRPr lang="de-DE" smtClean="0"/>
          </a:p>
        </p:txBody>
      </p:sp>
      <p:sp>
        <p:nvSpPr>
          <p:cNvPr id="88068" name="Foliennummernplatzhalter 3"/>
          <p:cNvSpPr>
            <a:spLocks noGrp="1"/>
          </p:cNvSpPr>
          <p:nvPr>
            <p:ph type="sldNum" sz="quarter" idx="5"/>
          </p:nvPr>
        </p:nvSpPr>
        <p:spPr>
          <a:noFill/>
          <a:ln>
            <a:miter lim="800000"/>
            <a:headEnd/>
            <a:tailEnd/>
          </a:ln>
        </p:spPr>
        <p:txBody>
          <a:bodyPr/>
          <a:lstStyle/>
          <a:p>
            <a:pPr algn="r">
              <a:buNone/>
            </a:pPr>
            <a:fld id="{485A213A-9BC0-4490-B9F9-48DDD4CC1B58}" type="slidenum">
              <a:rPr lang="de-DE" sz="1200" b="0" i="0">
                <a:solidFill>
                  <a:srgbClr val="000000"/>
                </a:solidFill>
                <a:latin typeface="Arial"/>
                <a:ea typeface="+mn-ea"/>
                <a:cs typeface="+mn-cs"/>
              </a:rPr>
              <a:pPr algn="r">
                <a:buNone/>
              </a:pPr>
              <a:t>15</a:t>
            </a:fld>
            <a:endParaRPr lang="de-DE" sz="1200" b="0" i="0">
              <a:solidFill>
                <a:srgbClr val="000000"/>
              </a:solidFill>
              <a:latin typeface="Arial"/>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a:ln/>
        </p:spPr>
      </p:sp>
      <p:sp>
        <p:nvSpPr>
          <p:cNvPr id="89091"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Increased productivity and profitability requirements in companies are pressurising trainers to prove their legitimacy and are calling their role into question.</a:t>
            </a:r>
          </a:p>
          <a:p>
            <a:pPr algn="l">
              <a:spcBef>
                <a:spcPts val="0"/>
              </a:spcBef>
              <a:spcAft>
                <a:spcPts val="0"/>
              </a:spcAft>
              <a:buNone/>
            </a:pPr>
            <a:endParaRPr lang="en-US" dirty="0" smtClean="0"/>
          </a:p>
          <a:p>
            <a:pPr algn="l">
              <a:spcBef>
                <a:spcPts val="288"/>
              </a:spcBef>
              <a:spcAft>
                <a:spcPts val="0"/>
              </a:spcAft>
              <a:buNone/>
            </a:pPr>
            <a:r>
              <a:rPr lang="de-DE" sz="800" b="0" i="0">
                <a:solidFill>
                  <a:srgbClr val="000000"/>
                </a:solidFill>
                <a:latin typeface="Arial"/>
                <a:ea typeface="+mn-ea"/>
                <a:cs typeface="+mn-cs"/>
              </a:rPr>
              <a:t>The example of the IT branch </a:t>
            </a:r>
          </a:p>
          <a:p>
            <a:pPr algn="l">
              <a:spcBef>
                <a:spcPts val="288"/>
              </a:spcBef>
              <a:spcAft>
                <a:spcPts val="0"/>
              </a:spcAft>
              <a:buNone/>
            </a:pPr>
            <a:r>
              <a:rPr lang="de-DE" sz="800" b="0" i="0">
                <a:solidFill>
                  <a:srgbClr val="000000"/>
                </a:solidFill>
                <a:latin typeface="Arial"/>
                <a:ea typeface="+mn-ea"/>
                <a:cs typeface="+mn-cs"/>
              </a:rPr>
              <a:t>	The principle of principle of rechargeability means that costs of training can be directly broken down to the level of the trainers themselves. The consequence in this case is that the task of the trainer is abolished and replaced by the role of the "mentor". Result: the trainees are left to their own devices.</a:t>
            </a:r>
          </a:p>
          <a:p>
            <a:pPr algn="l">
              <a:spcBef>
                <a:spcPts val="0"/>
              </a:spcBef>
              <a:spcAft>
                <a:spcPts val="0"/>
              </a:spcAft>
              <a:buNone/>
            </a:pPr>
            <a:endParaRPr lang="en-US" dirty="0" smtClean="0"/>
          </a:p>
        </p:txBody>
      </p:sp>
      <p:sp>
        <p:nvSpPr>
          <p:cNvPr id="89092" name="Foliennummernplatzhalter 3"/>
          <p:cNvSpPr>
            <a:spLocks noGrp="1"/>
          </p:cNvSpPr>
          <p:nvPr>
            <p:ph type="sldNum" sz="quarter" idx="5"/>
          </p:nvPr>
        </p:nvSpPr>
        <p:spPr>
          <a:noFill/>
          <a:ln>
            <a:miter lim="800000"/>
            <a:headEnd/>
            <a:tailEnd/>
          </a:ln>
        </p:spPr>
        <p:txBody>
          <a:bodyPr/>
          <a:lstStyle/>
          <a:p>
            <a:pPr algn="r">
              <a:buNone/>
            </a:pPr>
            <a:fld id="{29FADA8F-E465-4DC0-A157-DED8B23B1F5F}" type="slidenum">
              <a:rPr lang="de-DE" sz="1200" b="0" i="0">
                <a:solidFill>
                  <a:srgbClr val="000000"/>
                </a:solidFill>
                <a:latin typeface="Arial"/>
                <a:ea typeface="+mn-ea"/>
                <a:cs typeface="+mn-cs"/>
              </a:rPr>
              <a:pPr algn="r">
                <a:buNone/>
              </a:pPr>
              <a:t>16</a:t>
            </a:fld>
            <a:endParaRPr lang="de-DE" sz="1200" b="0" i="0">
              <a:solidFill>
                <a:srgbClr val="000000"/>
              </a:solidFill>
              <a:latin typeface="Arial"/>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p:nvPr>
        </p:nvSpPr>
        <p:spPr>
          <a:ln/>
        </p:spPr>
      </p:sp>
      <p:sp>
        <p:nvSpPr>
          <p:cNvPr id="90115" name="Notizenplatzhalter 2"/>
          <p:cNvSpPr>
            <a:spLocks noGrp="1"/>
          </p:cNvSpPr>
          <p:nvPr>
            <p:ph type="body" idx="1"/>
          </p:nvPr>
        </p:nvSpPr>
        <p:spPr>
          <a:noFill/>
        </p:spPr>
        <p:txBody>
          <a:bodyPr/>
          <a:lstStyle/>
          <a:p>
            <a:pPr algn="l">
              <a:spcBef>
                <a:spcPts val="432"/>
              </a:spcBef>
              <a:spcAft>
                <a:spcPts val="0"/>
              </a:spcAft>
              <a:buNone/>
            </a:pPr>
            <a:r>
              <a:rPr lang="de-DE" sz="1200" b="0" i="0">
                <a:solidFill>
                  <a:srgbClr val="000000"/>
                </a:solidFill>
                <a:latin typeface="Arial"/>
                <a:ea typeface="+mn-ea"/>
                <a:cs typeface="+mn-cs"/>
              </a:rPr>
              <a:t>Increased productivity and profitability requirements in companies are pressurising trainers to prove their legitimacy and are calling their role into question.</a:t>
            </a:r>
          </a:p>
          <a:p>
            <a:pPr algn="l">
              <a:spcBef>
                <a:spcPts val="0"/>
              </a:spcBef>
              <a:spcAft>
                <a:spcPts val="0"/>
              </a:spcAft>
              <a:buNone/>
            </a:pPr>
            <a:endParaRPr lang="en-US" dirty="0" smtClean="0"/>
          </a:p>
          <a:p>
            <a:pPr algn="l">
              <a:spcBef>
                <a:spcPts val="288"/>
              </a:spcBef>
              <a:spcAft>
                <a:spcPts val="0"/>
              </a:spcAft>
              <a:buNone/>
            </a:pPr>
            <a:r>
              <a:rPr lang="de-DE" sz="800" b="0" i="0">
                <a:solidFill>
                  <a:srgbClr val="000000"/>
                </a:solidFill>
                <a:latin typeface="Arial"/>
                <a:ea typeface="+mn-ea"/>
                <a:cs typeface="+mn-cs"/>
              </a:rPr>
              <a:t>The example of the IT branch </a:t>
            </a:r>
          </a:p>
          <a:p>
            <a:pPr algn="l">
              <a:spcBef>
                <a:spcPts val="288"/>
              </a:spcBef>
              <a:spcAft>
                <a:spcPts val="0"/>
              </a:spcAft>
              <a:buNone/>
            </a:pPr>
            <a:r>
              <a:rPr lang="de-DE" sz="800" b="0" i="0">
                <a:solidFill>
                  <a:srgbClr val="000000"/>
                </a:solidFill>
                <a:latin typeface="Arial"/>
                <a:ea typeface="+mn-ea"/>
                <a:cs typeface="+mn-cs"/>
              </a:rPr>
              <a:t>	The principle of principle of rechargeability means that costs of training can be directly broken down to the level of the trainers themselves. The consequence in this case is that the task of the trainer is abolished and replaced by the role of the "mentor". Result: the trainees are left to their own devices.</a:t>
            </a:r>
          </a:p>
          <a:p>
            <a:pPr algn="l">
              <a:spcBef>
                <a:spcPts val="0"/>
              </a:spcBef>
              <a:spcAft>
                <a:spcPts val="0"/>
              </a:spcAft>
              <a:buNone/>
            </a:pPr>
            <a:endParaRPr lang="en-US" dirty="0" smtClean="0"/>
          </a:p>
        </p:txBody>
      </p:sp>
      <p:sp>
        <p:nvSpPr>
          <p:cNvPr id="90116" name="Foliennummernplatzhalter 3"/>
          <p:cNvSpPr>
            <a:spLocks noGrp="1"/>
          </p:cNvSpPr>
          <p:nvPr>
            <p:ph type="sldNum" sz="quarter" idx="5"/>
          </p:nvPr>
        </p:nvSpPr>
        <p:spPr>
          <a:noFill/>
          <a:ln>
            <a:miter lim="800000"/>
            <a:headEnd/>
            <a:tailEnd/>
          </a:ln>
        </p:spPr>
        <p:txBody>
          <a:bodyPr/>
          <a:lstStyle/>
          <a:p>
            <a:pPr algn="r">
              <a:buNone/>
            </a:pPr>
            <a:fld id="{69C199A6-2496-4E84-94F6-6C0659709405}" type="slidenum">
              <a:rPr lang="de-DE" sz="1200" b="0" i="0">
                <a:solidFill>
                  <a:srgbClr val="000000"/>
                </a:solidFill>
                <a:latin typeface="Arial"/>
                <a:ea typeface="+mn-ea"/>
                <a:cs typeface="+mn-cs"/>
              </a:rPr>
              <a:pPr algn="r">
                <a:buNone/>
              </a:pPr>
              <a:t>17</a:t>
            </a:fld>
            <a:endParaRPr lang="de-DE" sz="1200" b="0" i="0">
              <a:solidFill>
                <a:srgbClr val="000000"/>
              </a:solidFill>
              <a:latin typeface="Arial"/>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ln/>
        </p:spPr>
      </p:sp>
      <p:sp>
        <p:nvSpPr>
          <p:cNvPr id="96259" name="Notizenplatzhalter 2"/>
          <p:cNvSpPr>
            <a:spLocks noGrp="1"/>
          </p:cNvSpPr>
          <p:nvPr>
            <p:ph type="body" idx="1"/>
          </p:nvPr>
        </p:nvSpPr>
        <p:spPr>
          <a:noFill/>
        </p:spPr>
        <p:txBody>
          <a:bodyPr/>
          <a:lstStyle/>
          <a:p>
            <a:r>
              <a:rPr lang="de-DE" dirty="0" smtClean="0">
                <a:sym typeface="Wingdings" pitchFamily="2" charset="2"/>
              </a:rPr>
              <a:t>Die – zunehmend mit Frauen besetzte – Ausbildungsleitung hat als schwächstes Glied der PE-Abteilung und aufgrund dessen organisatorischer Ansiedelung jenseits der Linienorganisation so gut wie keine offizielle Handhabe und ist daher umso mehr auf persönliche Bindungen und Kontakte im Unternehmen angewiesen.</a:t>
            </a:r>
          </a:p>
          <a:p>
            <a:endParaRPr lang="de-DE" dirty="0" smtClean="0"/>
          </a:p>
        </p:txBody>
      </p:sp>
      <p:sp>
        <p:nvSpPr>
          <p:cNvPr id="96260" name="Foliennummernplatzhalter 3"/>
          <p:cNvSpPr>
            <a:spLocks noGrp="1"/>
          </p:cNvSpPr>
          <p:nvPr>
            <p:ph type="sldNum" sz="quarter" idx="5"/>
          </p:nvPr>
        </p:nvSpPr>
        <p:spPr>
          <a:noFill/>
          <a:ln>
            <a:miter lim="800000"/>
            <a:headEnd/>
            <a:tailEnd/>
          </a:ln>
        </p:spPr>
        <p:txBody>
          <a:bodyPr/>
          <a:lstStyle/>
          <a:p>
            <a:fld id="{51F84E09-136F-4139-9BDE-7C6BD82E6AE4}" type="slidenum">
              <a:rPr lang="de-AT" smtClean="0"/>
              <a:pPr/>
              <a:t>18</a:t>
            </a:fld>
            <a:endParaRPr lang="de-A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F031DB84-D42B-4553-B1F9-D953A30C23FB}" type="slidenum">
              <a:rPr lang="de-DE" smtClean="0"/>
              <a:pPr/>
              <a:t>19</a:t>
            </a:fld>
            <a:endParaRPr lang="de-DE" smtClean="0"/>
          </a:p>
        </p:txBody>
      </p:sp>
      <p:sp>
        <p:nvSpPr>
          <p:cNvPr id="25603" name="Rectangle 2"/>
          <p:cNvSpPr>
            <a:spLocks noGrp="1" noRot="1" noChangeAspect="1" noChangeArrowheads="1" noTextEdit="1"/>
          </p:cNvSpPr>
          <p:nvPr>
            <p:ph type="sldImg"/>
          </p:nvPr>
        </p:nvSpPr>
        <p:spPr>
          <a:xfrm>
            <a:off x="917575" y="744538"/>
            <a:ext cx="4962525" cy="3722687"/>
          </a:xfrm>
          <a:ln/>
        </p:spPr>
      </p:sp>
      <p:sp>
        <p:nvSpPr>
          <p:cNvPr id="25604" name="Rectangle 3"/>
          <p:cNvSpPr>
            <a:spLocks noGrp="1" noChangeArrowheads="1"/>
          </p:cNvSpPr>
          <p:nvPr>
            <p:ph type="body" idx="1"/>
          </p:nvPr>
        </p:nvSpPr>
        <p:spPr>
          <a:noFill/>
          <a:ln/>
        </p:spPr>
        <p:txBody>
          <a:bodyPr/>
          <a:lstStyle/>
          <a:p>
            <a:pPr eaLnBrk="1" hangingPunct="1"/>
            <a:endParaRPr lang="de-DE"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Folienbildplatzhalter 1"/>
          <p:cNvSpPr>
            <a:spLocks noGrp="1" noRot="1" noChangeAspect="1" noTextEdit="1"/>
          </p:cNvSpPr>
          <p:nvPr>
            <p:ph type="sldImg"/>
          </p:nvPr>
        </p:nvSpPr>
        <p:spPr>
          <a:ln/>
        </p:spPr>
      </p:sp>
      <p:sp>
        <p:nvSpPr>
          <p:cNvPr id="76803" name="Notizenplatzhalter 2"/>
          <p:cNvSpPr>
            <a:spLocks noGrp="1"/>
          </p:cNvSpPr>
          <p:nvPr>
            <p:ph type="body" idx="1"/>
          </p:nvPr>
        </p:nvSpPr>
        <p:spPr>
          <a:noFill/>
        </p:spPr>
        <p:txBody>
          <a:bodyPr/>
          <a:lstStyle/>
          <a:p>
            <a:endParaRPr lang="de-DE" smtClean="0"/>
          </a:p>
        </p:txBody>
      </p:sp>
      <p:sp>
        <p:nvSpPr>
          <p:cNvPr id="76804" name="Foliennummernplatzhalter 3"/>
          <p:cNvSpPr>
            <a:spLocks noGrp="1"/>
          </p:cNvSpPr>
          <p:nvPr>
            <p:ph type="sldNum" sz="quarter" idx="5"/>
          </p:nvPr>
        </p:nvSpPr>
        <p:spPr>
          <a:noFill/>
          <a:ln>
            <a:miter lim="800000"/>
            <a:headEnd/>
            <a:tailEnd/>
          </a:ln>
        </p:spPr>
        <p:txBody>
          <a:bodyPr/>
          <a:lstStyle/>
          <a:p>
            <a:fld id="{AAE1195A-3742-4C77-9EE6-3174DB3C0B86}" type="slidenum">
              <a:rPr lang="de-DE" smtClean="0">
                <a:solidFill>
                  <a:srgbClr val="000000"/>
                </a:solidFill>
              </a:rPr>
              <a:pPr/>
              <a:t>20</a:t>
            </a:fld>
            <a:endParaRPr lang="de-DE"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7DA4FBB6-72B7-49F4-AB7B-30573EC1CEFD}" type="slidenum">
              <a:rPr lang="de-DE" smtClean="0">
                <a:solidFill>
                  <a:srgbClr val="000000"/>
                </a:solidFill>
              </a:rPr>
              <a:pPr/>
              <a:t>21</a:t>
            </a:fld>
            <a:endParaRPr lang="de-DE" smtClean="0">
              <a:solidFill>
                <a:srgbClr val="000000"/>
              </a:solidFill>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6D0AE066-E1BD-4279-B7C8-0465E173CF9E}" type="slidenum">
              <a:rPr lang="de-DE" smtClean="0">
                <a:solidFill>
                  <a:srgbClr val="000000"/>
                </a:solidFill>
              </a:rPr>
              <a:pPr/>
              <a:t>22</a:t>
            </a:fld>
            <a:endParaRPr lang="de-DE" smtClean="0">
              <a:solidFill>
                <a:srgbClr val="000000"/>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4A8CF7C5-0DC3-45F9-B90B-C273A0082A7D}" type="slidenum">
              <a:rPr lang="de-DE" smtClean="0">
                <a:solidFill>
                  <a:srgbClr val="000000"/>
                </a:solidFill>
              </a:rPr>
              <a:pPr/>
              <a:t>23</a:t>
            </a:fld>
            <a:endParaRPr lang="de-DE" smtClean="0">
              <a:solidFill>
                <a:srgbClr val="000000"/>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4A8CF7C5-0DC3-45F9-B90B-C273A0082A7D}" type="slidenum">
              <a:rPr lang="de-DE" smtClean="0">
                <a:solidFill>
                  <a:srgbClr val="000000"/>
                </a:solidFill>
              </a:rPr>
              <a:pPr/>
              <a:t>24</a:t>
            </a:fld>
            <a:endParaRPr lang="de-DE" smtClean="0">
              <a:solidFill>
                <a:srgbClr val="000000"/>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2AD979BA-1D91-4171-8925-44D9667B9E2D}" type="slidenum">
              <a:rPr lang="de-DE" smtClean="0">
                <a:solidFill>
                  <a:srgbClr val="000000"/>
                </a:solidFill>
              </a:rPr>
              <a:pPr/>
              <a:t>25</a:t>
            </a:fld>
            <a:endParaRPr lang="de-DE" smtClean="0">
              <a:solidFill>
                <a:srgbClr val="000000"/>
              </a:solidFill>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773AC236-1F42-4B25-A147-9548A717BEFC}" type="slidenum">
              <a:rPr lang="de-DE" smtClean="0">
                <a:solidFill>
                  <a:srgbClr val="000000"/>
                </a:solidFill>
              </a:rPr>
              <a:pPr/>
              <a:t>26</a:t>
            </a:fld>
            <a:endParaRPr lang="de-DE" smtClean="0">
              <a:solidFill>
                <a:srgbClr val="000000"/>
              </a:solidFill>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CE9FBF3-812B-41B7-B00B-2553DFDDAAEA}" type="slidenum">
              <a:rPr lang="de-DE"/>
              <a:pPr>
                <a:defRPr/>
              </a:pPr>
              <a:t>‹#›</a:t>
            </a:fld>
            <a:endParaRPr lang="de-DE"/>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01377632-1FA0-40EC-9030-B6D39D185984}" type="slidenum">
              <a:rPr lang="de-DE"/>
              <a:pPr>
                <a:defRPr/>
              </a:pPr>
              <a:t>‹#›</a:t>
            </a:fld>
            <a:endParaRPr lang="de-DE"/>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DB011AA-DA07-49E1-BB3C-BA0490423968}" type="slidenum">
              <a:rPr lang="de-DE"/>
              <a:pPr>
                <a:defRPr/>
              </a:pPr>
              <a:t>‹#›</a:t>
            </a:fld>
            <a:endParaRPr lang="de-DE"/>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46C1906-B458-41B3-A87C-8C7131859531}" type="slidenum">
              <a:rPr lang="de-DE"/>
              <a:pPr>
                <a:defRPr/>
              </a:pPr>
              <a:t>‹#›</a:t>
            </a:fld>
            <a:endParaRPr lang="de-DE"/>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3DEEEA71-9963-4620-A6B1-45CDDADC4686}" type="slidenum">
              <a:rPr lang="de-DE"/>
              <a:pPr>
                <a:defRPr/>
              </a:pPr>
              <a:t>‹#›</a:t>
            </a:fld>
            <a:endParaRPr lang="de-DE"/>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71B003CE-E528-4934-A55D-61CF47B7A213}" type="slidenum">
              <a:rPr lang="de-DE"/>
              <a:pPr>
                <a:defRPr/>
              </a:pPr>
              <a:t>‹#›</a:t>
            </a:fld>
            <a:endParaRPr lang="de-DE"/>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FDDB2946-C641-486D-BCCA-4D0B8741253F}" type="slidenum">
              <a:rPr lang="de-DE"/>
              <a:pPr>
                <a:defRPr/>
              </a:pPr>
              <a:t>‹#›</a:t>
            </a:fld>
            <a:endParaRPr lang="de-DE"/>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C572EA89-68FC-4D04-A81A-585A57F6440A}" type="slidenum">
              <a:rPr lang="de-DE"/>
              <a:pPr>
                <a:defRPr/>
              </a:pPr>
              <a:t>‹#›</a:t>
            </a:fld>
            <a:endParaRPr lang="de-DE"/>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887E4A68-DDDC-44EA-A4BD-90B505D89ECD}" type="slidenum">
              <a:rPr lang="de-DE"/>
              <a:pPr>
                <a:defRPr/>
              </a:pPr>
              <a:t>‹#›</a:t>
            </a:fld>
            <a:endParaRPr lang="de-DE"/>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D66017E-6C42-4843-ABE4-6EBC65D0958D}" type="slidenum">
              <a:rPr lang="de-DE"/>
              <a:pPr>
                <a:defRPr/>
              </a:pPr>
              <a:t>‹#›</a:t>
            </a:fld>
            <a:endParaRPr lang="de-DE"/>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7FBECF2-F984-4331-B647-175F7CD7CDDE}" type="slidenum">
              <a:rPr lang="de-DE"/>
              <a:pPr>
                <a:defRPr/>
              </a:pPr>
              <a:t>‹#›</a:t>
            </a:fld>
            <a:endParaRPr lang="de-DE"/>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Tree>
  </p:cSld>
  <p:clrMapOvr>
    <a:masterClrMapping/>
  </p:clrMapOvr>
  <p:transition spd="med">
    <p:zoom dir="in"/>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Tree>
  </p:cSld>
  <p:clrMapOvr>
    <a:masterClrMapping/>
  </p:clrMapOvr>
  <p:transition spd="med">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22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de-DE"/>
          </a:p>
        </p:txBody>
      </p:sp>
      <p:sp>
        <p:nvSpPr>
          <p:cNvPr id="122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de-DE"/>
          </a:p>
        </p:txBody>
      </p:sp>
      <p:sp>
        <p:nvSpPr>
          <p:cNvPr id="122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10EEE06-E623-4057-9A9D-E9D4660FA0F8}"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spd="med"/>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Line 2"/>
          <p:cNvSpPr>
            <a:spLocks noChangeShapeType="1"/>
          </p:cNvSpPr>
          <p:nvPr/>
        </p:nvSpPr>
        <p:spPr bwMode="auto">
          <a:xfrm>
            <a:off x="0" y="685800"/>
            <a:ext cx="9144000" cy="0"/>
          </a:xfrm>
          <a:prstGeom prst="line">
            <a:avLst/>
          </a:prstGeom>
          <a:noFill/>
          <a:ln w="9525">
            <a:solidFill>
              <a:srgbClr val="142A56"/>
            </a:solidFill>
            <a:round/>
            <a:headEnd/>
            <a:tailEnd/>
          </a:ln>
          <a:effectLst/>
        </p:spPr>
        <p:txBody>
          <a:bodyPr wrap="none" anchor="ctr"/>
          <a:lstStyle/>
          <a:p>
            <a:pPr>
              <a:defRPr/>
            </a:pPr>
            <a:endParaRPr lang="de-DE"/>
          </a:p>
        </p:txBody>
      </p:sp>
      <p:sp>
        <p:nvSpPr>
          <p:cNvPr id="20483" name="Line 3"/>
          <p:cNvSpPr>
            <a:spLocks noChangeShapeType="1"/>
          </p:cNvSpPr>
          <p:nvPr/>
        </p:nvSpPr>
        <p:spPr bwMode="auto">
          <a:xfrm>
            <a:off x="0" y="6423025"/>
            <a:ext cx="9144000" cy="0"/>
          </a:xfrm>
          <a:prstGeom prst="line">
            <a:avLst/>
          </a:prstGeom>
          <a:noFill/>
          <a:ln w="9525">
            <a:solidFill>
              <a:srgbClr val="142B56"/>
            </a:solidFill>
            <a:round/>
            <a:headEnd/>
            <a:tailEnd/>
          </a:ln>
          <a:effectLst/>
        </p:spPr>
        <p:txBody>
          <a:bodyPr wrap="none" anchor="ctr"/>
          <a:lstStyle/>
          <a:p>
            <a:pPr>
              <a:defRPr/>
            </a:pPr>
            <a:endParaRPr lang="de-DE"/>
          </a:p>
        </p:txBody>
      </p:sp>
      <p:sp>
        <p:nvSpPr>
          <p:cNvPr id="20484" name="Line 4"/>
          <p:cNvSpPr>
            <a:spLocks noChangeShapeType="1"/>
          </p:cNvSpPr>
          <p:nvPr/>
        </p:nvSpPr>
        <p:spPr bwMode="auto">
          <a:xfrm>
            <a:off x="4876800" y="762000"/>
            <a:ext cx="0" cy="0"/>
          </a:xfrm>
          <a:prstGeom prst="line">
            <a:avLst/>
          </a:prstGeom>
          <a:noFill/>
          <a:ln w="9525">
            <a:solidFill>
              <a:schemeClr val="tx1"/>
            </a:solidFill>
            <a:round/>
            <a:headEnd/>
            <a:tailEnd/>
          </a:ln>
          <a:effectLst/>
        </p:spPr>
        <p:txBody>
          <a:bodyPr wrap="none" anchor="ctr"/>
          <a:lstStyle/>
          <a:p>
            <a:pPr>
              <a:defRPr/>
            </a:pPr>
            <a:endParaRPr lang="de-DE"/>
          </a:p>
        </p:txBody>
      </p:sp>
      <p:sp>
        <p:nvSpPr>
          <p:cNvPr id="20485" name="Text Box 5"/>
          <p:cNvSpPr txBox="1">
            <a:spLocks noChangeArrowheads="1"/>
          </p:cNvSpPr>
          <p:nvPr/>
        </p:nvSpPr>
        <p:spPr bwMode="auto">
          <a:xfrm flipH="1">
            <a:off x="8686800" y="6397625"/>
            <a:ext cx="304800" cy="214313"/>
          </a:xfrm>
          <a:prstGeom prst="rect">
            <a:avLst/>
          </a:prstGeom>
          <a:noFill/>
          <a:ln w="9525">
            <a:noFill/>
            <a:miter lim="800000"/>
            <a:headEnd/>
            <a:tailEnd/>
          </a:ln>
          <a:effectLst/>
        </p:spPr>
        <p:txBody>
          <a:bodyPr>
            <a:spAutoFit/>
          </a:bodyPr>
          <a:lstStyle/>
          <a:p>
            <a:pPr eaLnBrk="0" hangingPunct="0">
              <a:spcBef>
                <a:spcPct val="50000"/>
              </a:spcBef>
              <a:defRPr/>
            </a:pPr>
            <a:r>
              <a:rPr lang="de-DE" sz="800">
                <a:solidFill>
                  <a:srgbClr val="142B56"/>
                </a:solidFill>
              </a:rPr>
              <a:t>®</a:t>
            </a:r>
            <a:endParaRPr lang="de-DE" sz="2400"/>
          </a:p>
        </p:txBody>
      </p:sp>
      <p:pic>
        <p:nvPicPr>
          <p:cNvPr id="2054" name="Picture 6" descr="Farbverlauf "/>
          <p:cNvPicPr>
            <a:picLocks noChangeAspect="1" noChangeArrowheads="1"/>
          </p:cNvPicPr>
          <p:nvPr/>
        </p:nvPicPr>
        <p:blipFill>
          <a:blip r:embed="rId15" cstate="print"/>
          <a:srcRect/>
          <a:stretch>
            <a:fillRect/>
          </a:stretch>
        </p:blipFill>
        <p:spPr bwMode="auto">
          <a:xfrm>
            <a:off x="76200" y="76200"/>
            <a:ext cx="228600" cy="609600"/>
          </a:xfrm>
          <a:prstGeom prst="rect">
            <a:avLst/>
          </a:prstGeom>
          <a:noFill/>
          <a:ln w="9525">
            <a:noFill/>
            <a:miter lim="800000"/>
            <a:headEnd/>
            <a:tailEnd/>
          </a:ln>
        </p:spPr>
      </p:pic>
      <p:pic>
        <p:nvPicPr>
          <p:cNvPr id="2055" name="Picture 7" descr="Logo-B 4c"/>
          <p:cNvPicPr>
            <a:picLocks noChangeAspect="1" noChangeArrowheads="1"/>
          </p:cNvPicPr>
          <p:nvPr/>
        </p:nvPicPr>
        <p:blipFill>
          <a:blip r:embed="rId16" cstate="print"/>
          <a:srcRect/>
          <a:stretch>
            <a:fillRect/>
          </a:stretch>
        </p:blipFill>
        <p:spPr bwMode="auto">
          <a:xfrm>
            <a:off x="6553200" y="6542088"/>
            <a:ext cx="2433638" cy="239712"/>
          </a:xfrm>
          <a:prstGeom prst="rect">
            <a:avLst/>
          </a:prstGeom>
          <a:noFill/>
          <a:ln w="9525">
            <a:noFill/>
            <a:miter lim="800000"/>
            <a:headEnd/>
            <a:tailEnd/>
          </a:ln>
        </p:spPr>
      </p:pic>
      <p:sp>
        <p:nvSpPr>
          <p:cNvPr id="20490" name="Rectangle 10"/>
          <p:cNvSpPr>
            <a:spLocks noChangeArrowheads="1"/>
          </p:cNvSpPr>
          <p:nvPr userDrawn="1"/>
        </p:nvSpPr>
        <p:spPr bwMode="auto">
          <a:xfrm>
            <a:off x="236538" y="6508750"/>
            <a:ext cx="2800350" cy="304800"/>
          </a:xfrm>
          <a:prstGeom prst="rect">
            <a:avLst/>
          </a:prstGeom>
          <a:noFill/>
          <a:ln w="9525">
            <a:noFill/>
            <a:miter lim="800000"/>
            <a:headEnd/>
            <a:tailEnd/>
          </a:ln>
          <a:effectLst/>
        </p:spPr>
        <p:txBody>
          <a:bodyPr wrap="none">
            <a:spAutoFit/>
          </a:bodyPr>
          <a:lstStyle/>
          <a:p>
            <a:pPr eaLnBrk="0" hangingPunct="0">
              <a:spcBef>
                <a:spcPct val="50000"/>
              </a:spcBef>
              <a:defRPr/>
            </a:pPr>
            <a:r>
              <a:rPr lang="de-DE" sz="1400"/>
              <a:t>Anke Bahl, Bonn – bahl@bibb.de</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spd="med"/>
  <p:txStyles>
    <p:titleStyle>
      <a:lvl1pPr algn="ctr" rtl="0" eaLnBrk="0" fontAlgn="base" hangingPunct="0">
        <a:spcBef>
          <a:spcPct val="0"/>
        </a:spcBef>
        <a:spcAft>
          <a:spcPct val="0"/>
        </a:spcAft>
        <a:defRPr sz="2400">
          <a:solidFill>
            <a:schemeClr val="tx2"/>
          </a:solidFill>
          <a:latin typeface="+mj-lt"/>
          <a:ea typeface="+mj-ea"/>
          <a:cs typeface="+mj-cs"/>
        </a:defRPr>
      </a:lvl1pPr>
      <a:lvl2pPr algn="ctr" rtl="0" eaLnBrk="0" fontAlgn="base" hangingPunct="0">
        <a:spcBef>
          <a:spcPct val="0"/>
        </a:spcBef>
        <a:spcAft>
          <a:spcPct val="0"/>
        </a:spcAft>
        <a:defRPr sz="2400">
          <a:solidFill>
            <a:schemeClr val="tx2"/>
          </a:solidFill>
          <a:latin typeface="Arial" charset="0"/>
        </a:defRPr>
      </a:lvl2pPr>
      <a:lvl3pPr algn="ctr" rtl="0" eaLnBrk="0" fontAlgn="base" hangingPunct="0">
        <a:spcBef>
          <a:spcPct val="0"/>
        </a:spcBef>
        <a:spcAft>
          <a:spcPct val="0"/>
        </a:spcAft>
        <a:defRPr sz="2400">
          <a:solidFill>
            <a:schemeClr val="tx2"/>
          </a:solidFill>
          <a:latin typeface="Arial" charset="0"/>
        </a:defRPr>
      </a:lvl3pPr>
      <a:lvl4pPr algn="ctr" rtl="0" eaLnBrk="0" fontAlgn="base" hangingPunct="0">
        <a:spcBef>
          <a:spcPct val="0"/>
        </a:spcBef>
        <a:spcAft>
          <a:spcPct val="0"/>
        </a:spcAft>
        <a:defRPr sz="2400">
          <a:solidFill>
            <a:schemeClr val="tx2"/>
          </a:solidFill>
          <a:latin typeface="Arial" charset="0"/>
        </a:defRPr>
      </a:lvl4pPr>
      <a:lvl5pPr algn="ctr" rtl="0" eaLnBrk="0" fontAlgn="base" hangingPunct="0">
        <a:spcBef>
          <a:spcPct val="0"/>
        </a:spcBef>
        <a:spcAft>
          <a:spcPct val="0"/>
        </a:spcAft>
        <a:defRPr sz="2400">
          <a:solidFill>
            <a:schemeClr val="tx2"/>
          </a:solidFill>
          <a:latin typeface="Arial" charset="0"/>
        </a:defRPr>
      </a:lvl5pPr>
      <a:lvl6pPr marL="457200" algn="ctr" rtl="0" eaLnBrk="0" fontAlgn="base" hangingPunct="0">
        <a:spcBef>
          <a:spcPct val="0"/>
        </a:spcBef>
        <a:spcAft>
          <a:spcPct val="0"/>
        </a:spcAft>
        <a:defRPr sz="2400">
          <a:solidFill>
            <a:schemeClr val="tx2"/>
          </a:solidFill>
          <a:latin typeface="Arial" charset="0"/>
        </a:defRPr>
      </a:lvl6pPr>
      <a:lvl7pPr marL="914400" algn="ctr" rtl="0" eaLnBrk="0" fontAlgn="base" hangingPunct="0">
        <a:spcBef>
          <a:spcPct val="0"/>
        </a:spcBef>
        <a:spcAft>
          <a:spcPct val="0"/>
        </a:spcAft>
        <a:defRPr sz="2400">
          <a:solidFill>
            <a:schemeClr val="tx2"/>
          </a:solidFill>
          <a:latin typeface="Arial" charset="0"/>
        </a:defRPr>
      </a:lvl7pPr>
      <a:lvl8pPr marL="1371600" algn="ctr" rtl="0" eaLnBrk="0" fontAlgn="base" hangingPunct="0">
        <a:spcBef>
          <a:spcPct val="0"/>
        </a:spcBef>
        <a:spcAft>
          <a:spcPct val="0"/>
        </a:spcAft>
        <a:defRPr sz="2400">
          <a:solidFill>
            <a:schemeClr val="tx2"/>
          </a:solidFill>
          <a:latin typeface="Arial" charset="0"/>
        </a:defRPr>
      </a:lvl8pPr>
      <a:lvl9pPr marL="1828800" algn="ctr" rtl="0" eaLnBrk="0" fontAlgn="base" hangingPunct="0">
        <a:spcBef>
          <a:spcPct val="0"/>
        </a:spcBef>
        <a:spcAft>
          <a:spcPct val="0"/>
        </a:spcAft>
        <a:defRPr sz="2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1600">
          <a:solidFill>
            <a:schemeClr val="tx1"/>
          </a:solidFill>
          <a:latin typeface="+mn-lt"/>
        </a:defRPr>
      </a:lvl6pPr>
      <a:lvl7pPr marL="2971800" indent="-228600" algn="l" rtl="0" eaLnBrk="0" fontAlgn="base" hangingPunct="0">
        <a:spcBef>
          <a:spcPct val="20000"/>
        </a:spcBef>
        <a:spcAft>
          <a:spcPct val="0"/>
        </a:spcAft>
        <a:buChar char="»"/>
        <a:defRPr sz="1600">
          <a:solidFill>
            <a:schemeClr val="tx1"/>
          </a:solidFill>
          <a:latin typeface="+mn-lt"/>
        </a:defRPr>
      </a:lvl7pPr>
      <a:lvl8pPr marL="3429000" indent="-228600" algn="l" rtl="0" eaLnBrk="0" fontAlgn="base" hangingPunct="0">
        <a:spcBef>
          <a:spcPct val="20000"/>
        </a:spcBef>
        <a:spcAft>
          <a:spcPct val="0"/>
        </a:spcAft>
        <a:buChar char="»"/>
        <a:defRPr sz="1600">
          <a:solidFill>
            <a:schemeClr val="tx1"/>
          </a:solidFill>
          <a:latin typeface="+mn-lt"/>
        </a:defRPr>
      </a:lvl8pPr>
      <a:lvl9pPr marL="3886200" indent="-228600" algn="l" rtl="0" eaLnBrk="0" fontAlgn="base" hangingPunct="0">
        <a:spcBef>
          <a:spcPct val="20000"/>
        </a:spcBef>
        <a:spcAft>
          <a:spcPct val="0"/>
        </a:spcAft>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descr="Buchbinderhandwerk7"/>
          <p:cNvPicPr>
            <a:picLocks noChangeAspect="1" noChangeArrowheads="1"/>
          </p:cNvPicPr>
          <p:nvPr/>
        </p:nvPicPr>
        <p:blipFill>
          <a:blip r:embed="rId3" cstate="print">
            <a:lum bright="46000" contrast="-48000"/>
          </a:blip>
          <a:srcRect/>
          <a:stretch>
            <a:fillRect/>
          </a:stretch>
        </p:blipFill>
        <p:spPr bwMode="auto">
          <a:xfrm>
            <a:off x="3957545" y="4843222"/>
            <a:ext cx="1779868" cy="1573639"/>
          </a:xfrm>
          <a:prstGeom prst="rect">
            <a:avLst/>
          </a:prstGeom>
          <a:noFill/>
          <a:ln w="9525">
            <a:noFill/>
            <a:miter lim="800000"/>
            <a:headEnd/>
            <a:tailEnd/>
          </a:ln>
        </p:spPr>
      </p:pic>
      <p:pic>
        <p:nvPicPr>
          <p:cNvPr id="3074" name="Picture 2" descr="260968967_62e91b446d"/>
          <p:cNvPicPr>
            <a:picLocks noChangeAspect="1" noChangeArrowheads="1"/>
          </p:cNvPicPr>
          <p:nvPr/>
        </p:nvPicPr>
        <p:blipFill>
          <a:blip r:embed="rId4" cstate="print">
            <a:lum bright="70000" contrast="-70000"/>
          </a:blip>
          <a:srcRect l="9193" t="11504" r="10957" b="9991"/>
          <a:stretch>
            <a:fillRect/>
          </a:stretch>
        </p:blipFill>
        <p:spPr bwMode="auto">
          <a:xfrm>
            <a:off x="6232525" y="4435475"/>
            <a:ext cx="2622550" cy="1933575"/>
          </a:xfrm>
          <a:prstGeom prst="rect">
            <a:avLst/>
          </a:prstGeom>
          <a:noFill/>
          <a:ln w="9525">
            <a:noFill/>
            <a:miter lim="800000"/>
            <a:headEnd/>
            <a:tailEnd/>
          </a:ln>
        </p:spPr>
      </p:pic>
      <p:pic>
        <p:nvPicPr>
          <p:cNvPr id="3075" name="Picture 3" descr="Mittleres%20Bild%20Lehrling-Geselle-Meister"/>
          <p:cNvPicPr>
            <a:picLocks noChangeAspect="1" noChangeArrowheads="1"/>
          </p:cNvPicPr>
          <p:nvPr/>
        </p:nvPicPr>
        <p:blipFill>
          <a:blip r:embed="rId5" cstate="print">
            <a:lum bright="70000" contrast="-70000"/>
          </a:blip>
          <a:srcRect/>
          <a:stretch>
            <a:fillRect/>
          </a:stretch>
        </p:blipFill>
        <p:spPr bwMode="auto">
          <a:xfrm rot="224314">
            <a:off x="6300788" y="882650"/>
            <a:ext cx="2424112" cy="3357563"/>
          </a:xfrm>
          <a:prstGeom prst="rect">
            <a:avLst/>
          </a:prstGeom>
          <a:noFill/>
          <a:ln w="9525">
            <a:noFill/>
            <a:miter lim="800000"/>
            <a:headEnd/>
            <a:tailEnd/>
          </a:ln>
        </p:spPr>
      </p:pic>
      <p:pic>
        <p:nvPicPr>
          <p:cNvPr id="3076" name="Picture 4" descr="Bucbinderhandwerk5"/>
          <p:cNvPicPr>
            <a:picLocks noChangeAspect="1" noChangeArrowheads="1"/>
          </p:cNvPicPr>
          <p:nvPr/>
        </p:nvPicPr>
        <p:blipFill>
          <a:blip r:embed="rId6" cstate="print">
            <a:lum bright="56000" contrast="-70000"/>
          </a:blip>
          <a:srcRect/>
          <a:stretch>
            <a:fillRect/>
          </a:stretch>
        </p:blipFill>
        <p:spPr bwMode="auto">
          <a:xfrm rot="-184068">
            <a:off x="184150" y="3871913"/>
            <a:ext cx="3119438" cy="2254250"/>
          </a:xfrm>
          <a:prstGeom prst="rect">
            <a:avLst/>
          </a:prstGeom>
          <a:noFill/>
          <a:ln w="9525">
            <a:noFill/>
            <a:miter lim="800000"/>
            <a:headEnd/>
            <a:tailEnd/>
          </a:ln>
        </p:spPr>
      </p:pic>
      <p:pic>
        <p:nvPicPr>
          <p:cNvPr id="3077" name="Picture 5" descr="ausbildung"/>
          <p:cNvPicPr>
            <a:picLocks noChangeAspect="1" noChangeArrowheads="1"/>
          </p:cNvPicPr>
          <p:nvPr/>
        </p:nvPicPr>
        <p:blipFill>
          <a:blip r:embed="rId7" cstate="print">
            <a:lum bright="70000" contrast="-70000"/>
          </a:blip>
          <a:srcRect/>
          <a:stretch>
            <a:fillRect/>
          </a:stretch>
        </p:blipFill>
        <p:spPr bwMode="auto">
          <a:xfrm>
            <a:off x="388938" y="809625"/>
            <a:ext cx="3808412" cy="2859088"/>
          </a:xfrm>
          <a:prstGeom prst="rect">
            <a:avLst/>
          </a:prstGeom>
          <a:noFill/>
          <a:ln w="9525">
            <a:noFill/>
            <a:miter lim="800000"/>
            <a:headEnd/>
            <a:tailEnd/>
          </a:ln>
        </p:spPr>
      </p:pic>
      <p:sp>
        <p:nvSpPr>
          <p:cNvPr id="3078" name="Rectangle 6"/>
          <p:cNvSpPr>
            <a:spLocks noChangeArrowheads="1"/>
          </p:cNvSpPr>
          <p:nvPr/>
        </p:nvSpPr>
        <p:spPr bwMode="auto">
          <a:xfrm>
            <a:off x="303493" y="1603934"/>
            <a:ext cx="8666163" cy="3239288"/>
          </a:xfrm>
          <a:prstGeom prst="rect">
            <a:avLst/>
          </a:prstGeom>
          <a:noFill/>
          <a:ln w="9525">
            <a:noFill/>
            <a:miter lim="800000"/>
            <a:headEnd/>
            <a:tailEnd/>
          </a:ln>
        </p:spPr>
        <p:txBody>
          <a:bodyPr wrap="square" tIns="152352" bIns="38088" anchor="ctr">
            <a:spAutoFit/>
          </a:bodyPr>
          <a:lstStyle/>
          <a:p>
            <a:pPr algn="ctr"/>
            <a:endParaRPr lang="en-GB" sz="2800" b="1" dirty="0"/>
          </a:p>
          <a:p>
            <a:pPr algn="ctr"/>
            <a:r>
              <a:rPr lang="en-GB" sz="2800" b="1" dirty="0" smtClean="0">
                <a:solidFill>
                  <a:srgbClr val="002060"/>
                </a:solidFill>
              </a:rPr>
              <a:t>„Between a rock and a hard place“</a:t>
            </a:r>
          </a:p>
          <a:p>
            <a:pPr algn="ctr"/>
            <a:r>
              <a:rPr lang="en-GB" sz="2600" b="1" dirty="0" smtClean="0">
                <a:solidFill>
                  <a:srgbClr val="002060"/>
                </a:solidFill>
              </a:rPr>
              <a:t/>
            </a:r>
            <a:br>
              <a:rPr lang="en-GB" sz="2600" b="1" dirty="0" smtClean="0">
                <a:solidFill>
                  <a:srgbClr val="002060"/>
                </a:solidFill>
              </a:rPr>
            </a:br>
            <a:r>
              <a:rPr lang="en-GB" sz="2800" b="1" dirty="0" smtClean="0">
                <a:solidFill>
                  <a:srgbClr val="00B050"/>
                </a:solidFill>
              </a:rPr>
              <a:t>Structural dilemmas of workplace trainers</a:t>
            </a:r>
          </a:p>
          <a:p>
            <a:pPr algn="ctr"/>
            <a:r>
              <a:rPr lang="en-GB" sz="2800" b="1" dirty="0" smtClean="0">
                <a:solidFill>
                  <a:srgbClr val="00B050"/>
                </a:solidFill>
              </a:rPr>
              <a:t>in German apprenticeship trainin</a:t>
            </a:r>
            <a:r>
              <a:rPr lang="en-GB" sz="2600" b="1" dirty="0" smtClean="0">
                <a:solidFill>
                  <a:srgbClr val="00B050"/>
                </a:solidFill>
              </a:rPr>
              <a:t>g</a:t>
            </a:r>
            <a:r>
              <a:rPr lang="en-GB" sz="1400" dirty="0" smtClean="0"/>
              <a:t/>
            </a:r>
            <a:br>
              <a:rPr lang="en-GB" sz="1400" dirty="0" smtClean="0"/>
            </a:br>
            <a:endParaRPr lang="en-GB" sz="1400" dirty="0" smtClean="0"/>
          </a:p>
          <a:p>
            <a:pPr algn="ctr"/>
            <a:endParaRPr lang="en-GB" sz="1400" b="1" dirty="0" smtClean="0"/>
          </a:p>
          <a:p>
            <a:pPr algn="ctr"/>
            <a:r>
              <a:rPr lang="en-GB" sz="1600" b="1" dirty="0" smtClean="0"/>
              <a:t>Anke Bahl (Federal Institute for Vocational Education and Training)</a:t>
            </a:r>
          </a:p>
          <a:p>
            <a:pPr algn="ctr"/>
            <a:r>
              <a:rPr lang="en-GB" sz="1600" b="1" dirty="0" smtClean="0"/>
              <a:t>INAP Conference Johannesburg, 23.04.2013</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ChangeArrowheads="1"/>
          </p:cNvSpPr>
          <p:nvPr/>
        </p:nvSpPr>
        <p:spPr bwMode="auto">
          <a:xfrm>
            <a:off x="269875" y="125413"/>
            <a:ext cx="8874125" cy="431800"/>
          </a:xfrm>
          <a:prstGeom prst="rect">
            <a:avLst/>
          </a:prstGeom>
          <a:noFill/>
          <a:ln w="9525">
            <a:noFill/>
            <a:miter lim="800000"/>
            <a:headEnd/>
            <a:tailEnd/>
          </a:ln>
        </p:spPr>
        <p:txBody>
          <a:bodyPr/>
          <a:lstStyle/>
          <a:p>
            <a:pPr algn="ctr"/>
            <a:r>
              <a:rPr lang="en-GB" b="1" dirty="0" smtClean="0">
                <a:solidFill>
                  <a:srgbClr val="16165D"/>
                </a:solidFill>
              </a:rPr>
              <a:t>company-based training staff as a huge and vague target group</a:t>
            </a:r>
            <a:endParaRPr lang="en-GB" sz="1400" dirty="0" smtClean="0">
              <a:solidFill>
                <a:srgbClr val="002060"/>
              </a:solidFill>
            </a:endParaRPr>
          </a:p>
          <a:p>
            <a:r>
              <a:rPr lang="en-GB" sz="2000" dirty="0" smtClean="0">
                <a:solidFill>
                  <a:srgbClr val="99CC00"/>
                </a:solidFill>
              </a:rPr>
              <a:t/>
            </a:r>
            <a:br>
              <a:rPr lang="en-GB" sz="2000" dirty="0" smtClean="0">
                <a:solidFill>
                  <a:srgbClr val="99CC00"/>
                </a:solidFill>
              </a:rPr>
            </a:br>
            <a:endParaRPr lang="en-GB" sz="2000" dirty="0">
              <a:solidFill>
                <a:srgbClr val="99CC00"/>
              </a:solidFill>
            </a:endParaRPr>
          </a:p>
        </p:txBody>
      </p:sp>
      <p:sp>
        <p:nvSpPr>
          <p:cNvPr id="5" name="Rechteck 4"/>
          <p:cNvSpPr/>
          <p:nvPr/>
        </p:nvSpPr>
        <p:spPr>
          <a:xfrm>
            <a:off x="269875" y="881063"/>
            <a:ext cx="8531225" cy="5509200"/>
          </a:xfrm>
          <a:prstGeom prst="rect">
            <a:avLst/>
          </a:prstGeom>
        </p:spPr>
        <p:txBody>
          <a:bodyPr>
            <a:spAutoFit/>
          </a:bodyPr>
          <a:lstStyle/>
          <a:p>
            <a:pPr>
              <a:defRPr/>
            </a:pPr>
            <a:r>
              <a:rPr lang="en-GB" sz="1800" b="1" dirty="0" smtClean="0">
                <a:solidFill>
                  <a:srgbClr val="2D2DB9">
                    <a:lumMod val="75000"/>
                  </a:srgbClr>
                </a:solidFill>
                <a:latin typeface="Arial" pitchFamily="34" charset="0"/>
                <a:ea typeface="Times New Roman" pitchFamily="18" charset="0"/>
              </a:rPr>
              <a:t>Who belongs to this group?</a:t>
            </a:r>
          </a:p>
          <a:p>
            <a:pPr>
              <a:defRPr/>
            </a:pPr>
            <a:endParaRPr lang="en-GB" sz="1800" dirty="0" smtClean="0">
              <a:solidFill>
                <a:srgbClr val="000000"/>
              </a:solidFill>
              <a:latin typeface="Arial" pitchFamily="34" charset="0"/>
              <a:ea typeface="Times New Roman" pitchFamily="18" charset="0"/>
            </a:endParaRPr>
          </a:p>
          <a:p>
            <a:pPr>
              <a:defRPr/>
            </a:pPr>
            <a:r>
              <a:rPr lang="en-GB" sz="1600" dirty="0" smtClean="0">
                <a:solidFill>
                  <a:srgbClr val="000000"/>
                </a:solidFill>
                <a:latin typeface="Arial" pitchFamily="34" charset="0"/>
                <a:ea typeface="Times New Roman" pitchFamily="18" charset="0"/>
              </a:rPr>
              <a:t>formally registered and responsible trainers (</a:t>
            </a:r>
            <a:r>
              <a:rPr lang="en-GB" sz="1600" dirty="0" err="1" smtClean="0">
                <a:solidFill>
                  <a:srgbClr val="000000"/>
                </a:solidFill>
                <a:latin typeface="Arial" pitchFamily="34" charset="0"/>
                <a:ea typeface="Times New Roman" pitchFamily="18" charset="0"/>
              </a:rPr>
              <a:t>Ausbilder</a:t>
            </a:r>
            <a:r>
              <a:rPr lang="en-GB" sz="1600" dirty="0" smtClean="0">
                <a:solidFill>
                  <a:srgbClr val="000000"/>
                </a:solidFill>
                <a:latin typeface="Arial" pitchFamily="34" charset="0"/>
                <a:ea typeface="Times New Roman" pitchFamily="18" charset="0"/>
              </a:rPr>
              <a:t>) of the training companies in 2010: </a:t>
            </a:r>
            <a:r>
              <a:rPr lang="en-GB" sz="1600" b="1" dirty="0" smtClean="0">
                <a:solidFill>
                  <a:srgbClr val="000000"/>
                </a:solidFill>
                <a:latin typeface="Arial" pitchFamily="34" charset="0"/>
                <a:ea typeface="Times New Roman" pitchFamily="18" charset="0"/>
              </a:rPr>
              <a:t>675.198 persons</a:t>
            </a:r>
            <a:r>
              <a:rPr lang="en-GB" sz="1600" dirty="0" smtClean="0">
                <a:solidFill>
                  <a:srgbClr val="000000"/>
                </a:solidFill>
                <a:latin typeface="Arial" pitchFamily="34" charset="0"/>
                <a:ea typeface="Times New Roman" pitchFamily="18" charset="0"/>
              </a:rPr>
              <a:t> </a:t>
            </a:r>
            <a:r>
              <a:rPr lang="en-GB" sz="1200" i="1" dirty="0" smtClean="0">
                <a:solidFill>
                  <a:srgbClr val="2D2DB9">
                    <a:lumMod val="75000"/>
                  </a:srgbClr>
                </a:solidFill>
                <a:latin typeface="Arial" pitchFamily="34" charset="0"/>
                <a:ea typeface="Times New Roman" pitchFamily="18" charset="0"/>
              </a:rPr>
              <a:t>[BBB 2012]</a:t>
            </a:r>
          </a:p>
          <a:p>
            <a:pPr>
              <a:defRPr/>
            </a:pPr>
            <a:endParaRPr lang="en-GB" sz="1600" i="1" dirty="0" smtClean="0">
              <a:solidFill>
                <a:srgbClr val="2D2DB9">
                  <a:lumMod val="75000"/>
                </a:srgbClr>
              </a:solidFill>
              <a:latin typeface="Arial" pitchFamily="34" charset="0"/>
              <a:ea typeface="Times New Roman" pitchFamily="18" charset="0"/>
            </a:endParaRPr>
          </a:p>
          <a:p>
            <a:pPr>
              <a:defRPr/>
            </a:pPr>
            <a:r>
              <a:rPr lang="en-GB" sz="1600" dirty="0" smtClean="0">
                <a:solidFill>
                  <a:srgbClr val="000000"/>
                </a:solidFill>
                <a:latin typeface="Arial" pitchFamily="34" charset="0"/>
                <a:ea typeface="Times New Roman" pitchFamily="18" charset="0"/>
              </a:rPr>
              <a:t>In 1998 </a:t>
            </a:r>
            <a:r>
              <a:rPr lang="en-GB" sz="1600" b="1" dirty="0" smtClean="0">
                <a:solidFill>
                  <a:srgbClr val="000000"/>
                </a:solidFill>
                <a:latin typeface="Arial" pitchFamily="34" charset="0"/>
                <a:ea typeface="Times New Roman" pitchFamily="18" charset="0"/>
              </a:rPr>
              <a:t>16 % of the economically active population</a:t>
            </a:r>
            <a:r>
              <a:rPr lang="en-GB" sz="1600" dirty="0" smtClean="0">
                <a:solidFill>
                  <a:srgbClr val="000000"/>
                </a:solidFill>
                <a:latin typeface="Arial" pitchFamily="34" charset="0"/>
                <a:ea typeface="Times New Roman" pitchFamily="18" charset="0"/>
              </a:rPr>
              <a:t>, i.e. </a:t>
            </a:r>
            <a:r>
              <a:rPr lang="en-GB" sz="1600" b="1" dirty="0" smtClean="0">
                <a:solidFill>
                  <a:srgbClr val="000000"/>
                </a:solidFill>
                <a:latin typeface="Arial" pitchFamily="34" charset="0"/>
                <a:ea typeface="Times New Roman" pitchFamily="18" charset="0"/>
              </a:rPr>
              <a:t>5,8 million employees</a:t>
            </a:r>
            <a:r>
              <a:rPr lang="en-GB" sz="1600" dirty="0">
                <a:solidFill>
                  <a:srgbClr val="000000"/>
                </a:solidFill>
                <a:latin typeface="Arial" pitchFamily="34" charset="0"/>
                <a:ea typeface="Times New Roman" pitchFamily="18" charset="0"/>
              </a:rPr>
              <a:t> across all sectors regularly </a:t>
            </a:r>
            <a:r>
              <a:rPr lang="en-GB" sz="1600" dirty="0" smtClean="0">
                <a:solidFill>
                  <a:srgbClr val="000000"/>
                </a:solidFill>
                <a:latin typeface="Arial" pitchFamily="34" charset="0"/>
                <a:ea typeface="Times New Roman" pitchFamily="18" charset="0"/>
              </a:rPr>
              <a:t>fulfilled training responsibilities in apprenticeship schemes.</a:t>
            </a:r>
          </a:p>
          <a:p>
            <a:pPr algn="r">
              <a:defRPr/>
            </a:pPr>
            <a:r>
              <a:rPr lang="en-GB" sz="1200" i="1" dirty="0" smtClean="0">
                <a:solidFill>
                  <a:srgbClr val="2D2DB9">
                    <a:lumMod val="75000"/>
                  </a:srgbClr>
                </a:solidFill>
                <a:latin typeface="Arial" pitchFamily="34" charset="0"/>
                <a:ea typeface="Times New Roman" pitchFamily="18" charset="0"/>
              </a:rPr>
              <a:t>[</a:t>
            </a:r>
            <a:r>
              <a:rPr lang="en-GB" sz="1200" i="1" dirty="0" err="1" smtClean="0">
                <a:solidFill>
                  <a:srgbClr val="2D2DB9">
                    <a:lumMod val="75000"/>
                  </a:srgbClr>
                </a:solidFill>
                <a:latin typeface="Arial" pitchFamily="34" charset="0"/>
                <a:ea typeface="Times New Roman" pitchFamily="18" charset="0"/>
              </a:rPr>
              <a:t>Erwerbstätigenbefragung</a:t>
            </a:r>
            <a:r>
              <a:rPr lang="en-GB" sz="1200" i="1" dirty="0" smtClean="0">
                <a:solidFill>
                  <a:srgbClr val="2D2DB9">
                    <a:lumMod val="75000"/>
                  </a:srgbClr>
                </a:solidFill>
                <a:latin typeface="Arial" pitchFamily="34" charset="0"/>
                <a:ea typeface="Times New Roman" pitchFamily="18" charset="0"/>
              </a:rPr>
              <a:t> 1998/99]</a:t>
            </a:r>
            <a:endParaRPr lang="en-GB" sz="1600" i="1" dirty="0" smtClean="0">
              <a:solidFill>
                <a:srgbClr val="2D2DB9">
                  <a:lumMod val="75000"/>
                </a:srgbClr>
              </a:solidFill>
              <a:latin typeface="Arial" pitchFamily="34" charset="0"/>
              <a:ea typeface="Times New Roman" pitchFamily="18" charset="0"/>
            </a:endParaRPr>
          </a:p>
          <a:p>
            <a:pPr>
              <a:defRPr/>
            </a:pPr>
            <a:r>
              <a:rPr lang="en-GB" sz="1600" i="1" dirty="0" smtClean="0">
                <a:solidFill>
                  <a:srgbClr val="2D2DB9">
                    <a:lumMod val="75000"/>
                  </a:srgbClr>
                </a:solidFill>
                <a:latin typeface="Arial" pitchFamily="34" charset="0"/>
                <a:ea typeface="Times New Roman" pitchFamily="18" charset="0"/>
              </a:rPr>
              <a:t/>
            </a:r>
            <a:br>
              <a:rPr lang="en-GB" sz="1600" i="1" dirty="0" smtClean="0">
                <a:solidFill>
                  <a:srgbClr val="2D2DB9">
                    <a:lumMod val="75000"/>
                  </a:srgbClr>
                </a:solidFill>
                <a:latin typeface="Arial" pitchFamily="34" charset="0"/>
                <a:ea typeface="Times New Roman" pitchFamily="18" charset="0"/>
              </a:rPr>
            </a:br>
            <a:r>
              <a:rPr lang="en-GB" sz="1600" dirty="0" smtClean="0">
                <a:solidFill>
                  <a:srgbClr val="000000"/>
                </a:solidFill>
                <a:latin typeface="Arial" pitchFamily="34" charset="0"/>
                <a:ea typeface="Times New Roman" pitchFamily="18" charset="0"/>
              </a:rPr>
              <a:t>Of this group again: </a:t>
            </a:r>
            <a:endParaRPr lang="en-GB" sz="1600" dirty="0" smtClean="0">
              <a:solidFill>
                <a:srgbClr val="000000"/>
              </a:solidFill>
              <a:latin typeface="Arial" pitchFamily="34" charset="0"/>
            </a:endParaRPr>
          </a:p>
          <a:p>
            <a:pPr marL="722313" lvl="1" indent="-265113">
              <a:spcBef>
                <a:spcPts val="0"/>
              </a:spcBef>
              <a:buFontTx/>
              <a:buChar char="•"/>
              <a:defRPr/>
            </a:pPr>
            <a:r>
              <a:rPr lang="en-GB" sz="1600" dirty="0" smtClean="0">
                <a:solidFill>
                  <a:srgbClr val="000000"/>
                </a:solidFill>
                <a:latin typeface="Arial" pitchFamily="34" charset="0"/>
                <a:ea typeface="Times New Roman" pitchFamily="18" charset="0"/>
              </a:rPr>
              <a:t>6 % were employed as full-time trainers.</a:t>
            </a:r>
          </a:p>
          <a:p>
            <a:pPr marL="722313" lvl="1" indent="-265113">
              <a:spcBef>
                <a:spcPts val="0"/>
              </a:spcBef>
              <a:buFontTx/>
              <a:buChar char="•"/>
              <a:defRPr/>
            </a:pPr>
            <a:r>
              <a:rPr lang="en-GB" sz="1600" dirty="0" smtClean="0">
                <a:solidFill>
                  <a:srgbClr val="000000"/>
                </a:solidFill>
                <a:latin typeface="Arial" pitchFamily="34" charset="0"/>
                <a:ea typeface="Times New Roman" pitchFamily="18" charset="0"/>
              </a:rPr>
              <a:t>14 % reported to be owners of the company.</a:t>
            </a:r>
          </a:p>
          <a:p>
            <a:pPr marL="722313" lvl="1" indent="-265113">
              <a:spcBef>
                <a:spcPts val="0"/>
              </a:spcBef>
              <a:buFontTx/>
              <a:buChar char="•"/>
              <a:defRPr/>
            </a:pPr>
            <a:r>
              <a:rPr lang="en-GB" sz="1600" dirty="0" smtClean="0">
                <a:solidFill>
                  <a:srgbClr val="000000"/>
                </a:solidFill>
                <a:latin typeface="Arial" pitchFamily="34" charset="0"/>
                <a:ea typeface="Times New Roman" pitchFamily="18" charset="0"/>
              </a:rPr>
              <a:t>80 % reported to be „temporarily“ involved in training and provided it as a </a:t>
            </a:r>
            <a:r>
              <a:rPr lang="en-GB" sz="1600" dirty="0" err="1" smtClean="0">
                <a:solidFill>
                  <a:srgbClr val="000000"/>
                </a:solidFill>
                <a:latin typeface="Arial" pitchFamily="34" charset="0"/>
                <a:ea typeface="Times New Roman" pitchFamily="18" charset="0"/>
              </a:rPr>
              <a:t>sideline</a:t>
            </a:r>
            <a:r>
              <a:rPr lang="en-GB" sz="1600" dirty="0" smtClean="0">
                <a:solidFill>
                  <a:srgbClr val="000000"/>
                </a:solidFill>
                <a:latin typeface="Arial" pitchFamily="34" charset="0"/>
                <a:ea typeface="Times New Roman" pitchFamily="18" charset="0"/>
              </a:rPr>
              <a:t>.</a:t>
            </a:r>
          </a:p>
          <a:p>
            <a:pPr lvl="1">
              <a:spcBef>
                <a:spcPts val="0"/>
              </a:spcBef>
              <a:defRPr/>
            </a:pPr>
            <a:endParaRPr lang="en-GB" sz="1600" dirty="0" smtClean="0">
              <a:solidFill>
                <a:srgbClr val="000000"/>
              </a:solidFill>
              <a:latin typeface="Arial" pitchFamily="34" charset="0"/>
              <a:ea typeface="Times New Roman" pitchFamily="18" charset="0"/>
            </a:endParaRPr>
          </a:p>
          <a:p>
            <a:pPr marL="265113" lvl="1" indent="-265113">
              <a:spcBef>
                <a:spcPts val="0"/>
              </a:spcBef>
              <a:buFont typeface="Wingdings"/>
              <a:buChar char="à"/>
              <a:defRPr/>
            </a:pPr>
            <a:r>
              <a:rPr lang="en-GB" sz="1600" b="1" dirty="0" smtClean="0">
                <a:solidFill>
                  <a:srgbClr val="000000"/>
                </a:solidFill>
                <a:latin typeface="Arial" pitchFamily="34" charset="0"/>
                <a:ea typeface="Times New Roman" pitchFamily="18" charset="0"/>
                <a:sym typeface="Wingdings" pitchFamily="2" charset="2"/>
              </a:rPr>
              <a:t>94 % of all employees involved in apprenticeship training are „part-time trainers“</a:t>
            </a:r>
          </a:p>
          <a:p>
            <a:pPr indent="-457200" algn="r">
              <a:spcBef>
                <a:spcPts val="0"/>
              </a:spcBef>
              <a:defRPr/>
            </a:pPr>
            <a:r>
              <a:rPr lang="en-GB" sz="1200" i="1" dirty="0" smtClean="0">
                <a:solidFill>
                  <a:srgbClr val="002060"/>
                </a:solidFill>
                <a:latin typeface="Arial" pitchFamily="34" charset="0"/>
                <a:ea typeface="Times New Roman" pitchFamily="18" charset="0"/>
              </a:rPr>
              <a:t>	[</a:t>
            </a:r>
            <a:r>
              <a:rPr lang="en-GB" sz="1200" i="1" dirty="0" err="1" smtClean="0">
                <a:solidFill>
                  <a:srgbClr val="2D2DB9">
                    <a:lumMod val="75000"/>
                  </a:srgbClr>
                </a:solidFill>
                <a:latin typeface="Arial" pitchFamily="34" charset="0"/>
                <a:ea typeface="Times New Roman" pitchFamily="18" charset="0"/>
              </a:rPr>
              <a:t>Erwerbstätigenbefragung</a:t>
            </a:r>
            <a:r>
              <a:rPr lang="en-GB" sz="1200" i="1" dirty="0" smtClean="0">
                <a:solidFill>
                  <a:srgbClr val="2D2DB9">
                    <a:lumMod val="75000"/>
                  </a:srgbClr>
                </a:solidFill>
                <a:latin typeface="Arial" pitchFamily="34" charset="0"/>
                <a:ea typeface="Times New Roman" pitchFamily="18" charset="0"/>
              </a:rPr>
              <a:t> 1991/92; Bausch 1997]</a:t>
            </a:r>
          </a:p>
          <a:p>
            <a:pPr marL="265113" lvl="1" indent="-265113">
              <a:spcBef>
                <a:spcPts val="0"/>
              </a:spcBef>
              <a:buFont typeface="Wingdings"/>
              <a:buChar char="à"/>
              <a:defRPr/>
            </a:pPr>
            <a:endParaRPr lang="en-GB" sz="1200" i="1" dirty="0" smtClean="0">
              <a:solidFill>
                <a:srgbClr val="2D2DB9">
                  <a:lumMod val="75000"/>
                </a:srgbClr>
              </a:solidFill>
              <a:latin typeface="Arial" pitchFamily="34" charset="0"/>
              <a:ea typeface="Times New Roman" pitchFamily="18" charset="0"/>
            </a:endParaRPr>
          </a:p>
          <a:p>
            <a:pPr marL="285750" lvl="1" indent="-285750">
              <a:buFont typeface="Wingdings"/>
              <a:buChar char="à"/>
              <a:defRPr/>
            </a:pPr>
            <a:r>
              <a:rPr lang="en-GB" sz="1600" dirty="0" smtClean="0">
                <a:solidFill>
                  <a:srgbClr val="000000"/>
                </a:solidFill>
                <a:latin typeface="Arial" pitchFamily="34" charset="0"/>
                <a:ea typeface="Times New Roman" pitchFamily="18" charset="0"/>
                <a:sym typeface="Wingdings" pitchFamily="2" charset="2"/>
              </a:rPr>
              <a:t>The latter can also be classified as „informal workplace educators“ or “hidden protagonists of workplace learning”. </a:t>
            </a:r>
            <a:r>
              <a:rPr lang="en-GB" sz="1200" i="1" dirty="0" smtClean="0">
                <a:solidFill>
                  <a:schemeClr val="accent6">
                    <a:lumMod val="75000"/>
                  </a:schemeClr>
                </a:solidFill>
                <a:latin typeface="Arial" pitchFamily="34" charset="0"/>
                <a:ea typeface="Times New Roman" pitchFamily="18" charset="0"/>
                <a:sym typeface="Wingdings" pitchFamily="2" charset="2"/>
              </a:rPr>
              <a:t>[Ostendorf 2012]  </a:t>
            </a:r>
          </a:p>
          <a:p>
            <a:pPr marL="285750" lvl="1" indent="-285750">
              <a:buFont typeface="Wingdings"/>
              <a:buChar char="à"/>
              <a:defRPr/>
            </a:pPr>
            <a:endParaRPr lang="en-GB" sz="1200" i="1" dirty="0" smtClean="0">
              <a:solidFill>
                <a:schemeClr val="accent6">
                  <a:lumMod val="75000"/>
                </a:schemeClr>
              </a:solidFill>
              <a:latin typeface="Arial" pitchFamily="34" charset="0"/>
              <a:ea typeface="Times New Roman" pitchFamily="18" charset="0"/>
              <a:sym typeface="Wingdings" pitchFamily="2" charset="2"/>
            </a:endParaRPr>
          </a:p>
          <a:p>
            <a:pPr marL="285750" lvl="1" indent="-285750">
              <a:buFont typeface="Wingdings"/>
              <a:buChar char="à"/>
              <a:defRPr/>
            </a:pPr>
            <a:r>
              <a:rPr lang="en-GB" sz="1600" b="1" dirty="0" smtClean="0">
                <a:solidFill>
                  <a:srgbClr val="000000"/>
                </a:solidFill>
                <a:latin typeface="Arial" pitchFamily="34" charset="0"/>
                <a:sym typeface="Wingdings" pitchFamily="2" charset="2"/>
              </a:rPr>
              <a:t>The trainer as a person is difficult to conceptualise. The training function is shared by several categories of employees </a:t>
            </a:r>
            <a:r>
              <a:rPr lang="en-GB" sz="1600" dirty="0" smtClean="0">
                <a:solidFill>
                  <a:srgbClr val="000000"/>
                </a:solidFill>
                <a:latin typeface="Arial" pitchFamily="34" charset="0"/>
                <a:sym typeface="Wingdings" pitchFamily="2" charset="2"/>
              </a:rPr>
              <a:t> cf. concept of „community of practice“ </a:t>
            </a:r>
          </a:p>
          <a:p>
            <a:pPr algn="r">
              <a:defRPr/>
            </a:pPr>
            <a:r>
              <a:rPr lang="en-GB" sz="1200" i="1" dirty="0" smtClean="0">
                <a:solidFill>
                  <a:schemeClr val="accent6">
                    <a:lumMod val="75000"/>
                  </a:schemeClr>
                </a:solidFill>
                <a:latin typeface="Arial" pitchFamily="34" charset="0"/>
                <a:sym typeface="Wingdings" pitchFamily="2" charset="2"/>
              </a:rPr>
              <a:t>[Lave/Wenger 199</a:t>
            </a:r>
            <a:r>
              <a:rPr lang="de-DE" sz="1200" i="1" dirty="0" smtClean="0">
                <a:solidFill>
                  <a:schemeClr val="accent6">
                    <a:lumMod val="75000"/>
                  </a:schemeClr>
                </a:solidFill>
                <a:latin typeface="Arial" pitchFamily="34" charset="0"/>
                <a:sym typeface="Wingdings" pitchFamily="2" charset="2"/>
              </a:rPr>
              <a:t>1]</a:t>
            </a:r>
            <a:endParaRPr lang="de-DE" sz="1200" i="1" dirty="0">
              <a:solidFill>
                <a:schemeClr val="accent6">
                  <a:lumMod val="75000"/>
                </a:schemeClr>
              </a:solidFill>
              <a:latin typeface="Arial" pitchFamily="34" charset="0"/>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bwMode="auto">
          <a:xfrm>
            <a:off x="376517" y="135748"/>
            <a:ext cx="8650941" cy="507170"/>
          </a:xfrm>
          <a:noFill/>
          <a:ln>
            <a:miter lim="800000"/>
            <a:headEnd/>
            <a:tailEnd/>
          </a:ln>
        </p:spPr>
        <p:txBody>
          <a:bodyPr vert="horz" wrap="square" lIns="91440" tIns="45720" rIns="91440" bIns="45720" numCol="1" anchor="t" anchorCtr="0" compatLnSpc="1">
            <a:prstTxWarp prst="textNoShape">
              <a:avLst/>
            </a:prstTxWarp>
          </a:bodyPr>
          <a:lstStyle/>
          <a:p>
            <a:r>
              <a:rPr lang="en-GB" sz="2000" b="1" kern="1200" dirty="0" smtClean="0">
                <a:solidFill>
                  <a:schemeClr val="accent6">
                    <a:lumMod val="50000"/>
                  </a:schemeClr>
                </a:solidFill>
                <a:latin typeface="Arial" charset="0"/>
              </a:rPr>
              <a:t>research question and approach</a:t>
            </a:r>
            <a:endParaRPr lang="en-GB" sz="2000" b="1" kern="1200" dirty="0" smtClean="0">
              <a:solidFill>
                <a:schemeClr val="accent6">
                  <a:lumMod val="50000"/>
                </a:schemeClr>
              </a:solidFill>
              <a:latin typeface="Arial" charset="0"/>
              <a:ea typeface="+mn-ea"/>
              <a:cs typeface="+mn-cs"/>
            </a:endParaRPr>
          </a:p>
        </p:txBody>
      </p:sp>
      <p:sp>
        <p:nvSpPr>
          <p:cNvPr id="506883" name="Rectangle 3"/>
          <p:cNvSpPr>
            <a:spLocks noGrp="1" noChangeArrowheads="1"/>
          </p:cNvSpPr>
          <p:nvPr>
            <p:ph type="body" idx="1"/>
          </p:nvPr>
        </p:nvSpPr>
        <p:spPr bwMode="auto">
          <a:xfrm>
            <a:off x="251460" y="908684"/>
            <a:ext cx="8740140" cy="5384539"/>
          </a:xfrm>
          <a:ln>
            <a:miter lim="800000"/>
            <a:headEnd/>
            <a:tailEnd/>
          </a:ln>
        </p:spPr>
        <p:txBody>
          <a:bodyPr vert="horz" wrap="square" lIns="91440" tIns="45720" rIns="91440" bIns="45720" numCol="1" anchor="t" anchorCtr="0" compatLnSpc="1">
            <a:prstTxWarp prst="textNoShape">
              <a:avLst/>
            </a:prstTxWarp>
          </a:bodyPr>
          <a:lstStyle/>
          <a:p>
            <a:pPr marL="0" indent="0">
              <a:buNone/>
              <a:defRPr/>
            </a:pPr>
            <a:r>
              <a:rPr lang="en-GB" sz="1800" b="1" dirty="0" smtClean="0">
                <a:solidFill>
                  <a:schemeClr val="accent6">
                    <a:lumMod val="75000"/>
                  </a:schemeClr>
                </a:solidFill>
                <a:cs typeface="Times New Roman" pitchFamily="18" charset="0"/>
                <a:sym typeface="Wingdings" pitchFamily="2" charset="2"/>
              </a:rPr>
              <a:t>What are relevant factors / decisive parameters for the professional development and support of training staff involved in apprenticeship?</a:t>
            </a:r>
          </a:p>
          <a:p>
            <a:pPr marL="446088" indent="-446088">
              <a:buNone/>
              <a:defRPr/>
            </a:pPr>
            <a:endParaRPr lang="en-GB" sz="1800" dirty="0" smtClean="0">
              <a:cs typeface="Times New Roman" pitchFamily="18" charset="0"/>
              <a:sym typeface="Wingdings" pitchFamily="2" charset="2"/>
            </a:endParaRPr>
          </a:p>
          <a:p>
            <a:pPr marL="0" indent="0">
              <a:spcBef>
                <a:spcPts val="0"/>
              </a:spcBef>
              <a:buNone/>
              <a:defRPr/>
            </a:pPr>
            <a:r>
              <a:rPr lang="en-GB" sz="1800" dirty="0" smtClean="0">
                <a:cs typeface="Times New Roman" pitchFamily="18" charset="0"/>
                <a:sym typeface="Wingdings" pitchFamily="2" charset="2"/>
              </a:rPr>
              <a:t>Qualitative approach based on case studies focusing the company setting as a whole:</a:t>
            </a:r>
          </a:p>
          <a:p>
            <a:pPr marL="446088" indent="-446088">
              <a:spcBef>
                <a:spcPts val="0"/>
              </a:spcBef>
              <a:buNone/>
              <a:defRPr/>
            </a:pPr>
            <a:r>
              <a:rPr lang="en-GB" sz="1800" dirty="0" smtClean="0">
                <a:cs typeface="Times New Roman" pitchFamily="18" charset="0"/>
                <a:sym typeface="Wingdings" pitchFamily="2" charset="2"/>
              </a:rPr>
              <a:t>	 semi-structured interviews with employees belonging to the following groups:</a:t>
            </a:r>
          </a:p>
          <a:p>
            <a:pPr marL="446088" indent="-446088">
              <a:spcBef>
                <a:spcPts val="0"/>
              </a:spcBef>
              <a:buNone/>
              <a:defRPr/>
            </a:pPr>
            <a:r>
              <a:rPr lang="en-GB" sz="1800" dirty="0" smtClean="0">
                <a:cs typeface="Times New Roman" pitchFamily="18" charset="0"/>
                <a:sym typeface="Wingdings" pitchFamily="2" charset="2"/>
              </a:rPr>
              <a:t> </a:t>
            </a:r>
            <a:endParaRPr lang="en-GB" sz="1800" dirty="0" smtClean="0"/>
          </a:p>
          <a:p>
            <a:pPr marL="1163638" lvl="4" indent="-249238">
              <a:spcBef>
                <a:spcPts val="0"/>
              </a:spcBef>
              <a:buFont typeface="Arial" pitchFamily="34" charset="0"/>
              <a:buChar char="•"/>
              <a:defRPr/>
            </a:pPr>
            <a:r>
              <a:rPr lang="en-GB" sz="1800" dirty="0" smtClean="0"/>
              <a:t>HR managers / heads of training departments / owners	</a:t>
            </a:r>
          </a:p>
          <a:p>
            <a:pPr marL="1163638" lvl="4" indent="-249238">
              <a:spcBef>
                <a:spcPts val="0"/>
              </a:spcBef>
              <a:buFont typeface="Arial" pitchFamily="34" charset="0"/>
              <a:buChar char="•"/>
              <a:defRPr/>
            </a:pPr>
            <a:r>
              <a:rPr lang="en-GB" sz="1800" dirty="0" smtClean="0"/>
              <a:t>full-time and part-time trainers</a:t>
            </a:r>
          </a:p>
          <a:p>
            <a:pPr marL="1163638" lvl="4" indent="-249238">
              <a:spcBef>
                <a:spcPts val="0"/>
              </a:spcBef>
              <a:buFont typeface="Arial" pitchFamily="34" charset="0"/>
              <a:buChar char="•"/>
              <a:defRPr/>
            </a:pPr>
            <a:r>
              <a:rPr lang="en-GB" sz="1800" dirty="0" smtClean="0"/>
              <a:t>line managers </a:t>
            </a:r>
          </a:p>
          <a:p>
            <a:pPr marL="1163638" lvl="4" indent="-249238">
              <a:spcBef>
                <a:spcPts val="0"/>
              </a:spcBef>
              <a:buFont typeface="Arial" pitchFamily="34" charset="0"/>
              <a:buChar char="•"/>
              <a:defRPr/>
            </a:pPr>
            <a:r>
              <a:rPr lang="en-GB" sz="1800" dirty="0" smtClean="0"/>
              <a:t>employee representatives</a:t>
            </a:r>
          </a:p>
          <a:p>
            <a:pPr marL="1163638" lvl="4" indent="-249238">
              <a:spcBef>
                <a:spcPts val="0"/>
              </a:spcBef>
              <a:buFont typeface="Arial" pitchFamily="34" charset="0"/>
              <a:buChar char="•"/>
              <a:defRPr/>
            </a:pPr>
            <a:r>
              <a:rPr lang="en-GB" sz="1800" dirty="0" smtClean="0"/>
              <a:t>apprentices / trainees</a:t>
            </a:r>
          </a:p>
          <a:p>
            <a:pPr marL="914400" lvl="4" indent="0">
              <a:spcBef>
                <a:spcPts val="0"/>
              </a:spcBef>
              <a:buNone/>
              <a:defRPr/>
            </a:pPr>
            <a:endParaRPr lang="en-GB" sz="1800" dirty="0" smtClean="0"/>
          </a:p>
          <a:p>
            <a:pPr marL="742950" lvl="3" indent="-285750">
              <a:spcBef>
                <a:spcPts val="0"/>
              </a:spcBef>
              <a:buFont typeface="Wingdings"/>
              <a:buChar char="à"/>
              <a:defRPr/>
            </a:pPr>
            <a:r>
              <a:rPr lang="en-GB" sz="1800" dirty="0" smtClean="0">
                <a:sym typeface="Wingdings" pitchFamily="2" charset="2"/>
              </a:rPr>
              <a:t>in training companies varying with regard to</a:t>
            </a:r>
          </a:p>
          <a:p>
            <a:pPr marL="1200150" lvl="4" indent="-285750">
              <a:spcBef>
                <a:spcPts val="0"/>
              </a:spcBef>
              <a:buFont typeface="Arial" pitchFamily="34" charset="0"/>
              <a:buChar char="•"/>
              <a:defRPr/>
            </a:pPr>
            <a:r>
              <a:rPr lang="en-GB" sz="1800" dirty="0" smtClean="0">
                <a:sym typeface="Wingdings" pitchFamily="2" charset="2"/>
              </a:rPr>
              <a:t>size </a:t>
            </a:r>
          </a:p>
          <a:p>
            <a:pPr marL="1200150" lvl="4" indent="-285750">
              <a:spcBef>
                <a:spcPts val="0"/>
              </a:spcBef>
              <a:buFont typeface="Arial" pitchFamily="34" charset="0"/>
              <a:buChar char="•"/>
              <a:defRPr/>
            </a:pPr>
            <a:r>
              <a:rPr lang="en-GB" sz="1800" dirty="0" smtClean="0">
                <a:sym typeface="Wingdings" pitchFamily="2" charset="2"/>
              </a:rPr>
              <a:t>sector / branch </a:t>
            </a:r>
          </a:p>
          <a:p>
            <a:pPr marL="1200150" lvl="4" indent="-285750">
              <a:spcBef>
                <a:spcPts val="0"/>
              </a:spcBef>
              <a:buFont typeface="Arial" pitchFamily="34" charset="0"/>
              <a:buChar char="•"/>
              <a:defRPr/>
            </a:pPr>
            <a:r>
              <a:rPr lang="en-GB" sz="1800" dirty="0" smtClean="0">
                <a:sym typeface="Wingdings" pitchFamily="2" charset="2"/>
              </a:rPr>
              <a:t>region</a:t>
            </a:r>
          </a:p>
          <a:p>
            <a:pPr marL="1200150" lvl="4" indent="-285750">
              <a:spcBef>
                <a:spcPts val="0"/>
              </a:spcBef>
              <a:buFont typeface="Arial" pitchFamily="34" charset="0"/>
              <a:buChar char="•"/>
              <a:defRPr/>
            </a:pPr>
            <a:r>
              <a:rPr lang="en-GB" sz="1800" dirty="0" smtClean="0">
                <a:cs typeface="Times New Roman" pitchFamily="18" charset="0"/>
                <a:sym typeface="Wingdings" pitchFamily="2" charset="2"/>
              </a:rPr>
              <a:t>training occupations offered</a:t>
            </a:r>
            <a:endParaRPr lang="de-DE" sz="1800" dirty="0" smtClean="0">
              <a:cs typeface="Times New Roman" pitchFamily="18" charset="0"/>
              <a:sym typeface="Wingdings" pitchFamily="2" charset="2"/>
            </a:endParaRPr>
          </a:p>
          <a:p>
            <a:pPr marL="446088" lvl="1" indent="-446088">
              <a:spcBef>
                <a:spcPts val="0"/>
              </a:spcBef>
              <a:buFontTx/>
              <a:buNone/>
              <a:defRPr/>
            </a:pPr>
            <a:endParaRPr lang="de-DE" sz="1800" dirty="0" smtClean="0">
              <a:sym typeface="Wingdings" pitchFamily="2" charset="2"/>
            </a:endParaRPr>
          </a:p>
        </p:txBody>
      </p:sp>
      <p:sp>
        <p:nvSpPr>
          <p:cNvPr id="5125" name="Text Box 4"/>
          <p:cNvSpPr txBox="1">
            <a:spLocks noChangeArrowheads="1"/>
          </p:cNvSpPr>
          <p:nvPr/>
        </p:nvSpPr>
        <p:spPr bwMode="auto">
          <a:xfrm>
            <a:off x="323850" y="6092825"/>
            <a:ext cx="8640763" cy="703263"/>
          </a:xfrm>
          <a:prstGeom prst="rect">
            <a:avLst/>
          </a:prstGeom>
          <a:noFill/>
          <a:ln w="9525">
            <a:noFill/>
            <a:miter lim="800000"/>
            <a:headEnd/>
            <a:tailEnd/>
          </a:ln>
        </p:spPr>
        <p:txBody>
          <a:bodyPr lIns="90000" tIns="46800" rIns="90000" bIns="46800">
            <a:spAutoFit/>
          </a:bodyPr>
          <a:lstStyle/>
          <a:p>
            <a:pPr eaLnBrk="0" hangingPunct="0">
              <a:spcBef>
                <a:spcPct val="20000"/>
              </a:spcBef>
            </a:pPr>
            <a:endParaRPr lang="de-DE" sz="1600"/>
          </a:p>
          <a:p>
            <a:pPr eaLnBrk="0" hangingPunct="0"/>
            <a:endParaRPr lang="de-DE" sz="160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bwMode="auto">
          <a:xfrm>
            <a:off x="376238" y="136525"/>
            <a:ext cx="8767762" cy="506413"/>
          </a:xfrm>
          <a:ln>
            <a:miter lim="800000"/>
            <a:headEnd/>
            <a:tailEnd/>
          </a:ln>
        </p:spPr>
        <p:txBody>
          <a:bodyPr vert="horz" wrap="square" lIns="91440" tIns="45720" rIns="91440" bIns="45720" numCol="1" anchor="t" anchorCtr="0" compatLnSpc="1">
            <a:prstTxWarp prst="textNoShape">
              <a:avLst/>
            </a:prstTxWarp>
          </a:bodyPr>
          <a:lstStyle/>
          <a:p>
            <a:pPr algn="l">
              <a:defRPr/>
            </a:pPr>
            <a:r>
              <a:rPr lang="de-DE" sz="2000" b="1" kern="1200" dirty="0" smtClean="0">
                <a:solidFill>
                  <a:schemeClr val="accent6">
                    <a:lumMod val="50000"/>
                  </a:schemeClr>
                </a:solidFill>
                <a:ea typeface="+mn-ea"/>
                <a:cs typeface="+mn-cs"/>
              </a:rPr>
              <a:t>Sample </a:t>
            </a:r>
            <a:r>
              <a:rPr lang="de-DE" sz="2000" b="1" kern="1200" dirty="0" err="1" smtClean="0">
                <a:solidFill>
                  <a:schemeClr val="accent6">
                    <a:lumMod val="50000"/>
                  </a:schemeClr>
                </a:solidFill>
                <a:ea typeface="+mn-ea"/>
                <a:cs typeface="+mn-cs"/>
              </a:rPr>
              <a:t>of</a:t>
            </a:r>
            <a:r>
              <a:rPr lang="de-DE" sz="2000" b="1" kern="1200" dirty="0" smtClean="0">
                <a:solidFill>
                  <a:schemeClr val="accent6">
                    <a:lumMod val="50000"/>
                  </a:schemeClr>
                </a:solidFill>
                <a:ea typeface="+mn-ea"/>
                <a:cs typeface="+mn-cs"/>
              </a:rPr>
              <a:t> </a:t>
            </a:r>
            <a:r>
              <a:rPr lang="de-DE" sz="2000" b="1" kern="1200" dirty="0" err="1" smtClean="0">
                <a:solidFill>
                  <a:schemeClr val="accent6">
                    <a:lumMod val="50000"/>
                  </a:schemeClr>
                </a:solidFill>
                <a:ea typeface="+mn-ea"/>
                <a:cs typeface="+mn-cs"/>
              </a:rPr>
              <a:t>case</a:t>
            </a:r>
            <a:r>
              <a:rPr lang="de-DE" sz="2000" b="1" kern="1200" dirty="0" smtClean="0">
                <a:solidFill>
                  <a:schemeClr val="accent6">
                    <a:lumMod val="50000"/>
                  </a:schemeClr>
                </a:solidFill>
                <a:ea typeface="+mn-ea"/>
                <a:cs typeface="+mn-cs"/>
              </a:rPr>
              <a:t> </a:t>
            </a:r>
            <a:r>
              <a:rPr lang="de-DE" sz="2000" b="1" kern="1200" dirty="0" err="1" smtClean="0">
                <a:solidFill>
                  <a:schemeClr val="accent6">
                    <a:lumMod val="50000"/>
                  </a:schemeClr>
                </a:solidFill>
                <a:ea typeface="+mn-ea"/>
                <a:cs typeface="+mn-cs"/>
              </a:rPr>
              <a:t>studies</a:t>
            </a:r>
            <a:r>
              <a:rPr lang="de-DE" sz="2000" b="1" kern="1200" dirty="0" smtClean="0">
                <a:solidFill>
                  <a:schemeClr val="accent6">
                    <a:lumMod val="50000"/>
                  </a:schemeClr>
                </a:solidFill>
                <a:ea typeface="+mn-ea"/>
                <a:cs typeface="+mn-cs"/>
              </a:rPr>
              <a:t> in 14 </a:t>
            </a:r>
            <a:r>
              <a:rPr lang="de-DE" sz="2000" b="1" kern="1200" dirty="0" err="1" smtClean="0">
                <a:solidFill>
                  <a:schemeClr val="accent6">
                    <a:lumMod val="50000"/>
                  </a:schemeClr>
                </a:solidFill>
                <a:ea typeface="+mn-ea"/>
                <a:cs typeface="+mn-cs"/>
              </a:rPr>
              <a:t>companies</a:t>
            </a:r>
            <a:r>
              <a:rPr lang="de-DE" sz="2000" b="1" kern="1200" dirty="0" smtClean="0">
                <a:solidFill>
                  <a:schemeClr val="accent6">
                    <a:lumMod val="50000"/>
                  </a:schemeClr>
                </a:solidFill>
                <a:ea typeface="+mn-ea"/>
                <a:cs typeface="+mn-cs"/>
              </a:rPr>
              <a:t>   	</a:t>
            </a:r>
            <a:r>
              <a:rPr lang="de-DE" sz="2000" b="1" kern="1200" dirty="0" smtClean="0">
                <a:solidFill>
                  <a:srgbClr val="006600"/>
                </a:solidFill>
                <a:ea typeface="+mn-ea"/>
                <a:cs typeface="+mn-cs"/>
              </a:rPr>
              <a:t>a total </a:t>
            </a:r>
            <a:r>
              <a:rPr lang="de-DE" sz="2000" b="1" kern="1200" dirty="0" err="1" smtClean="0">
                <a:solidFill>
                  <a:srgbClr val="006600"/>
                </a:solidFill>
                <a:ea typeface="+mn-ea"/>
                <a:cs typeface="+mn-cs"/>
              </a:rPr>
              <a:t>of</a:t>
            </a:r>
            <a:r>
              <a:rPr lang="de-DE" sz="2000" b="1" kern="1200" dirty="0" smtClean="0">
                <a:solidFill>
                  <a:srgbClr val="006600"/>
                </a:solidFill>
                <a:ea typeface="+mn-ea"/>
                <a:cs typeface="+mn-cs"/>
              </a:rPr>
              <a:t> 127 Interviews</a:t>
            </a:r>
          </a:p>
        </p:txBody>
      </p:sp>
      <p:sp>
        <p:nvSpPr>
          <p:cNvPr id="53251" name="Rectangle 3"/>
          <p:cNvSpPr>
            <a:spLocks noGrp="1" noChangeArrowheads="1"/>
          </p:cNvSpPr>
          <p:nvPr>
            <p:ph type="body" idx="1"/>
          </p:nvPr>
        </p:nvSpPr>
        <p:spPr bwMode="auto">
          <a:xfrm>
            <a:off x="179388" y="765175"/>
            <a:ext cx="8964612" cy="5543550"/>
          </a:xfrm>
          <a:noFill/>
          <a:ln>
            <a:miter lim="800000"/>
            <a:headEnd/>
            <a:tailEnd/>
          </a:ln>
        </p:spPr>
        <p:txBody>
          <a:bodyPr vert="horz" wrap="square" lIns="91440" tIns="45720" rIns="91440" bIns="45720" numCol="1" anchor="t" anchorCtr="0" compatLnSpc="1">
            <a:prstTxWarp prst="textNoShape">
              <a:avLst/>
            </a:prstTxWarp>
          </a:bodyPr>
          <a:lstStyle/>
          <a:p>
            <a:pPr marL="446088" indent="-446088">
              <a:buFontTx/>
              <a:buNone/>
            </a:pPr>
            <a:r>
              <a:rPr lang="de-DE" sz="1800" b="1" dirty="0" smtClean="0">
                <a:solidFill>
                  <a:srgbClr val="1B1B6F"/>
                </a:solidFill>
                <a:cs typeface="Times New Roman" charset="0"/>
                <a:sym typeface="Wingdings" pitchFamily="2" charset="2"/>
              </a:rPr>
              <a:t>Large </a:t>
            </a:r>
            <a:r>
              <a:rPr lang="de-DE" sz="1800" b="1" dirty="0" err="1" smtClean="0">
                <a:solidFill>
                  <a:srgbClr val="1B1B6F"/>
                </a:solidFill>
                <a:cs typeface="Times New Roman" charset="0"/>
                <a:sym typeface="Wingdings" pitchFamily="2" charset="2"/>
              </a:rPr>
              <a:t>companies</a:t>
            </a:r>
            <a:r>
              <a:rPr lang="de-DE" sz="1800" b="1" dirty="0" smtClean="0">
                <a:solidFill>
                  <a:srgbClr val="1B1B6F"/>
                </a:solidFill>
                <a:cs typeface="Times New Roman" charset="0"/>
                <a:sym typeface="Wingdings" pitchFamily="2" charset="2"/>
              </a:rPr>
              <a:t> / </a:t>
            </a:r>
            <a:r>
              <a:rPr lang="de-DE" sz="1800" b="1" dirty="0" err="1" smtClean="0">
                <a:solidFill>
                  <a:srgbClr val="1B1B6F"/>
                </a:solidFill>
                <a:cs typeface="Times New Roman" charset="0"/>
                <a:sym typeface="Wingdings" pitchFamily="2" charset="2"/>
              </a:rPr>
              <a:t>corporate</a:t>
            </a:r>
            <a:r>
              <a:rPr lang="de-DE" sz="1800" b="1" dirty="0" smtClean="0">
                <a:solidFill>
                  <a:srgbClr val="1B1B6F"/>
                </a:solidFill>
                <a:cs typeface="Times New Roman" charset="0"/>
                <a:sym typeface="Wingdings" pitchFamily="2" charset="2"/>
              </a:rPr>
              <a:t> </a:t>
            </a:r>
            <a:r>
              <a:rPr lang="de-DE" sz="1800" b="1" dirty="0" err="1" smtClean="0">
                <a:solidFill>
                  <a:srgbClr val="1B1B6F"/>
                </a:solidFill>
                <a:cs typeface="Times New Roman" charset="0"/>
                <a:sym typeface="Wingdings" pitchFamily="2" charset="2"/>
              </a:rPr>
              <a:t>groups</a:t>
            </a:r>
            <a:r>
              <a:rPr lang="de-DE" sz="1800" b="1" dirty="0" smtClean="0">
                <a:cs typeface="Times New Roman" charset="0"/>
                <a:sym typeface="Wingdings" pitchFamily="2" charset="2"/>
              </a:rPr>
              <a:t>:</a:t>
            </a:r>
          </a:p>
          <a:p>
            <a:pPr marL="446088" indent="-446088">
              <a:buFontTx/>
              <a:buAutoNum type="arabicPeriod"/>
            </a:pPr>
            <a:r>
              <a:rPr lang="de-DE" sz="1800" dirty="0" smtClean="0">
                <a:cs typeface="Times New Roman" charset="0"/>
                <a:sym typeface="Wingdings" pitchFamily="2" charset="2"/>
              </a:rPr>
              <a:t>Power </a:t>
            </a:r>
            <a:r>
              <a:rPr lang="de-DE" sz="1800" dirty="0" err="1" smtClean="0">
                <a:cs typeface="Times New Roman" charset="0"/>
                <a:sym typeface="Wingdings" pitchFamily="2" charset="2"/>
              </a:rPr>
              <a:t>and</a:t>
            </a:r>
            <a:r>
              <a:rPr lang="de-DE" sz="1800" dirty="0" smtClean="0">
                <a:cs typeface="Times New Roman" charset="0"/>
                <a:sym typeface="Wingdings" pitchFamily="2" charset="2"/>
              </a:rPr>
              <a:t> </a:t>
            </a:r>
            <a:r>
              <a:rPr lang="de-DE" sz="1800" dirty="0" err="1" smtClean="0">
                <a:cs typeface="Times New Roman" charset="0"/>
                <a:sym typeface="Wingdings" pitchFamily="2" charset="2"/>
              </a:rPr>
              <a:t>Electrical</a:t>
            </a:r>
            <a:r>
              <a:rPr lang="de-DE" sz="1800" dirty="0" smtClean="0">
                <a:cs typeface="Times New Roman" charset="0"/>
                <a:sym typeface="Wingdings" pitchFamily="2" charset="2"/>
              </a:rPr>
              <a:t> Engineering </a:t>
            </a:r>
            <a:r>
              <a:rPr lang="de-DE" sz="1200" dirty="0" smtClean="0">
                <a:cs typeface="Times New Roman" charset="0"/>
                <a:sym typeface="Wingdings" pitchFamily="2" charset="2"/>
              </a:rPr>
              <a:t>- 8600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.- 107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in D</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15</a:t>
            </a:r>
          </a:p>
          <a:p>
            <a:pPr marL="446088" indent="-446088">
              <a:buFontTx/>
              <a:buAutoNum type="arabicPeriod"/>
            </a:pPr>
            <a:r>
              <a:rPr lang="de-DE" sz="1800" dirty="0" smtClean="0">
                <a:cs typeface="Times New Roman" charset="0"/>
                <a:sym typeface="Wingdings" pitchFamily="2" charset="2"/>
              </a:rPr>
              <a:t>Insurance Business </a:t>
            </a:r>
            <a:r>
              <a:rPr lang="de-DE" sz="1200" dirty="0" smtClean="0">
                <a:cs typeface="Times New Roman" charset="0"/>
                <a:sym typeface="Wingdings" pitchFamily="2" charset="2"/>
              </a:rPr>
              <a:t>- 5500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230 </a:t>
            </a:r>
            <a:r>
              <a:rPr lang="de-DE" sz="1200" dirty="0" err="1" smtClean="0">
                <a:cs typeface="Times New Roman" charset="0"/>
                <a:sym typeface="Wingdings" pitchFamily="2" charset="2"/>
              </a:rPr>
              <a:t>Appr</a:t>
            </a:r>
            <a:r>
              <a:rPr lang="de-DE" sz="1800" dirty="0" smtClean="0">
                <a:cs typeface="Times New Roman" charset="0"/>
                <a:sym typeface="Wingdings" pitchFamily="2" charset="2"/>
              </a:rPr>
              <a:t>. 				  	  </a:t>
            </a:r>
            <a:r>
              <a:rPr lang="de-DE" sz="1800" dirty="0" smtClean="0">
                <a:solidFill>
                  <a:srgbClr val="1E583F"/>
                </a:solidFill>
                <a:cs typeface="Times New Roman" charset="0"/>
                <a:sym typeface="Wingdings" pitchFamily="2" charset="2"/>
              </a:rPr>
              <a:t>15</a:t>
            </a:r>
          </a:p>
          <a:p>
            <a:pPr marL="446088" indent="-446088">
              <a:buFontTx/>
              <a:buAutoNum type="arabicPeriod"/>
            </a:pPr>
            <a:r>
              <a:rPr lang="de-DE" sz="1800" dirty="0" err="1" smtClean="0">
                <a:cs typeface="Times New Roman" charset="0"/>
                <a:sym typeface="Wingdings" pitchFamily="2" charset="2"/>
              </a:rPr>
              <a:t>Vehicle</a:t>
            </a:r>
            <a:r>
              <a:rPr lang="de-DE" sz="1800" dirty="0" smtClean="0">
                <a:cs typeface="Times New Roman" charset="0"/>
                <a:sym typeface="Wingdings" pitchFamily="2" charset="2"/>
              </a:rPr>
              <a:t> </a:t>
            </a:r>
            <a:r>
              <a:rPr lang="de-DE" sz="1800" dirty="0" err="1" smtClean="0">
                <a:cs typeface="Times New Roman" charset="0"/>
                <a:sym typeface="Wingdings" pitchFamily="2" charset="2"/>
              </a:rPr>
              <a:t>and</a:t>
            </a:r>
            <a:r>
              <a:rPr lang="de-DE" sz="1800" dirty="0" smtClean="0">
                <a:cs typeface="Times New Roman" charset="0"/>
                <a:sym typeface="Wingdings" pitchFamily="2" charset="2"/>
              </a:rPr>
              <a:t> Engine </a:t>
            </a:r>
            <a:r>
              <a:rPr lang="de-DE" sz="1800" dirty="0" err="1" smtClean="0">
                <a:cs typeface="Times New Roman" charset="0"/>
                <a:sym typeface="Wingdings" pitchFamily="2" charset="2"/>
              </a:rPr>
              <a:t>Construction</a:t>
            </a:r>
            <a:r>
              <a:rPr lang="de-DE" sz="1800" dirty="0" smtClean="0">
                <a:cs typeface="Times New Roman" charset="0"/>
                <a:sym typeface="Wingdings" pitchFamily="2" charset="2"/>
              </a:rPr>
              <a:t> </a:t>
            </a:r>
            <a:r>
              <a:rPr lang="de-DE" sz="1200" dirty="0" smtClean="0">
                <a:cs typeface="Times New Roman" charset="0"/>
                <a:sym typeface="Wingdings" pitchFamily="2" charset="2"/>
              </a:rPr>
              <a:t>- Location </a:t>
            </a:r>
            <a:r>
              <a:rPr lang="de-DE" sz="1200" dirty="0" err="1" smtClean="0">
                <a:cs typeface="Times New Roman" charset="0"/>
                <a:sym typeface="Wingdings" pitchFamily="2" charset="2"/>
              </a:rPr>
              <a:t>with</a:t>
            </a:r>
            <a:r>
              <a:rPr lang="de-DE" sz="1200" dirty="0" smtClean="0">
                <a:cs typeface="Times New Roman" charset="0"/>
                <a:sym typeface="Wingdings" pitchFamily="2" charset="2"/>
              </a:rPr>
              <a:t> 1500</a:t>
            </a:r>
            <a:r>
              <a:rPr lang="de-DE" sz="1200" b="1" dirty="0" smtClean="0">
                <a:sym typeface="Wingdings" pitchFamily="2" charset="2"/>
              </a:rPr>
              <a:t> </a:t>
            </a:r>
            <a:r>
              <a:rPr lang="de-DE" sz="1200" dirty="0" err="1" smtClean="0">
                <a:sym typeface="Wingdings" pitchFamily="2" charset="2"/>
              </a:rPr>
              <a:t>Empl</a:t>
            </a:r>
            <a:r>
              <a:rPr lang="de-DE" sz="1200" dirty="0" smtClean="0">
                <a:sym typeface="Wingdings" pitchFamily="2" charset="2"/>
              </a:rPr>
              <a:t>. – 120 </a:t>
            </a:r>
            <a:r>
              <a:rPr lang="de-DE" sz="1200" dirty="0" err="1" smtClean="0">
                <a:sym typeface="Wingdings" pitchFamily="2" charset="2"/>
              </a:rPr>
              <a:t>Appr</a:t>
            </a:r>
            <a:r>
              <a:rPr lang="de-DE" sz="1800" dirty="0" smtClean="0">
                <a:sym typeface="Wingdings" pitchFamily="2" charset="2"/>
              </a:rPr>
              <a:t>. 	    	    </a:t>
            </a:r>
            <a:r>
              <a:rPr lang="de-DE" sz="1800" dirty="0" smtClean="0">
                <a:solidFill>
                  <a:srgbClr val="006600"/>
                </a:solidFill>
                <a:sym typeface="Wingdings" pitchFamily="2" charset="2"/>
              </a:rPr>
              <a:t>3</a:t>
            </a:r>
            <a:endParaRPr lang="de-DE" sz="1800" dirty="0" smtClean="0">
              <a:solidFill>
                <a:srgbClr val="006600"/>
              </a:solidFill>
              <a:cs typeface="Times New Roman" charset="0"/>
              <a:sym typeface="Wingdings" pitchFamily="2" charset="2"/>
            </a:endParaRPr>
          </a:p>
          <a:p>
            <a:pPr marL="446088" indent="-446088">
              <a:buFontTx/>
              <a:buNone/>
            </a:pPr>
            <a:r>
              <a:rPr lang="de-DE" sz="1800" b="1" dirty="0" smtClean="0">
                <a:solidFill>
                  <a:srgbClr val="1B1B6F"/>
                </a:solidFill>
                <a:cs typeface="Times New Roman" charset="0"/>
                <a:sym typeface="Wingdings" pitchFamily="2" charset="2"/>
              </a:rPr>
              <a:t>Medium </a:t>
            </a:r>
            <a:r>
              <a:rPr lang="de-DE" sz="1800" b="1" dirty="0" err="1" smtClean="0">
                <a:solidFill>
                  <a:srgbClr val="1B1B6F"/>
                </a:solidFill>
                <a:cs typeface="Times New Roman" charset="0"/>
                <a:sym typeface="Wingdings" pitchFamily="2" charset="2"/>
              </a:rPr>
              <a:t>companies</a:t>
            </a:r>
            <a:r>
              <a:rPr lang="de-DE" sz="1800" b="1" dirty="0" smtClean="0">
                <a:solidFill>
                  <a:srgbClr val="1B1B6F"/>
                </a:solidFill>
                <a:cs typeface="Times New Roman" charset="0"/>
                <a:sym typeface="Wingdings" pitchFamily="2" charset="2"/>
              </a:rPr>
              <a:t>:</a:t>
            </a:r>
          </a:p>
          <a:p>
            <a:pPr marL="446088" indent="-446088">
              <a:buFontTx/>
              <a:buAutoNum type="arabicPeriod" startAt="4"/>
            </a:pPr>
            <a:r>
              <a:rPr lang="de-DE" sz="1800" dirty="0" err="1" smtClean="0">
                <a:cs typeface="Times New Roman" charset="0"/>
                <a:sym typeface="Wingdings" pitchFamily="2" charset="2"/>
              </a:rPr>
              <a:t>Facility</a:t>
            </a:r>
            <a:r>
              <a:rPr lang="de-DE" sz="1800" dirty="0" smtClean="0">
                <a:cs typeface="Times New Roman" charset="0"/>
                <a:sym typeface="Wingdings" pitchFamily="2" charset="2"/>
              </a:rPr>
              <a:t> Management (</a:t>
            </a:r>
            <a:r>
              <a:rPr lang="de-DE" sz="1800" dirty="0" err="1" smtClean="0">
                <a:cs typeface="Times New Roman" charset="0"/>
                <a:sym typeface="Wingdings" pitchFamily="2" charset="2"/>
              </a:rPr>
              <a:t>Cleaning</a:t>
            </a:r>
            <a:r>
              <a:rPr lang="de-DE" sz="1800" dirty="0" smtClean="0">
                <a:cs typeface="Times New Roman" charset="0"/>
                <a:sym typeface="Wingdings" pitchFamily="2" charset="2"/>
              </a:rPr>
              <a:t>)</a:t>
            </a:r>
            <a:r>
              <a:rPr lang="de-DE" sz="1200" dirty="0" smtClean="0">
                <a:cs typeface="Times New Roman" charset="0"/>
                <a:sym typeface="Wingdings" pitchFamily="2" charset="2"/>
              </a:rPr>
              <a:t>– 1000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4 </a:t>
            </a:r>
            <a:r>
              <a:rPr lang="de-DE" sz="1200" dirty="0" err="1" smtClean="0">
                <a:cs typeface="Times New Roman" charset="0"/>
                <a:sym typeface="Wingdings" pitchFamily="2" charset="2"/>
              </a:rPr>
              <a:t>Appr</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6</a:t>
            </a:r>
          </a:p>
          <a:p>
            <a:pPr marL="446088" indent="-446088">
              <a:buFontTx/>
              <a:buAutoNum type="arabicPeriod" startAt="4"/>
            </a:pPr>
            <a:r>
              <a:rPr lang="de-DE" sz="1800" dirty="0" smtClean="0">
                <a:cs typeface="Times New Roman" charset="0"/>
                <a:sym typeface="Wingdings" pitchFamily="2" charset="2"/>
              </a:rPr>
              <a:t>Chemical </a:t>
            </a:r>
            <a:r>
              <a:rPr lang="de-DE" sz="1800" dirty="0" err="1" smtClean="0">
                <a:cs typeface="Times New Roman" charset="0"/>
                <a:sym typeface="Wingdings" pitchFamily="2" charset="2"/>
              </a:rPr>
              <a:t>Industry</a:t>
            </a:r>
            <a:r>
              <a:rPr lang="de-DE" sz="1800" dirty="0" smtClean="0">
                <a:cs typeface="Times New Roman" charset="0"/>
                <a:sym typeface="Wingdings" pitchFamily="2" charset="2"/>
              </a:rPr>
              <a:t> </a:t>
            </a:r>
            <a:r>
              <a:rPr lang="de-DE" sz="1200" dirty="0" smtClean="0">
                <a:cs typeface="Times New Roman" charset="0"/>
                <a:sym typeface="Wingdings" pitchFamily="2" charset="2"/>
              </a:rPr>
              <a:t>– 850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–151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  				  12</a:t>
            </a:r>
          </a:p>
          <a:p>
            <a:pPr marL="446088" indent="-446088">
              <a:buFontTx/>
              <a:buAutoNum type="arabicPeriod" startAt="6"/>
            </a:pPr>
            <a:r>
              <a:rPr lang="de-DE" sz="1800" dirty="0" smtClean="0">
                <a:cs typeface="Times New Roman" charset="0"/>
                <a:sym typeface="Wingdings" pitchFamily="2" charset="2"/>
              </a:rPr>
              <a:t>Tool Making </a:t>
            </a:r>
            <a:r>
              <a:rPr lang="de-DE" sz="1200" dirty="0" smtClean="0">
                <a:cs typeface="Times New Roman" charset="0"/>
                <a:sym typeface="Wingdings" pitchFamily="2" charset="2"/>
              </a:rPr>
              <a:t>– Location </a:t>
            </a:r>
            <a:r>
              <a:rPr lang="de-DE" sz="1200" dirty="0" err="1" smtClean="0">
                <a:cs typeface="Times New Roman" charset="0"/>
                <a:sym typeface="Wingdings" pitchFamily="2" charset="2"/>
              </a:rPr>
              <a:t>with</a:t>
            </a:r>
            <a:r>
              <a:rPr lang="de-DE" sz="1200" dirty="0" smtClean="0">
                <a:cs typeface="Times New Roman" charset="0"/>
                <a:sym typeface="Wingdings" pitchFamily="2" charset="2"/>
              </a:rPr>
              <a:t> 680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64 </a:t>
            </a:r>
            <a:r>
              <a:rPr lang="de-DE" sz="1200" dirty="0" err="1" smtClean="0">
                <a:cs typeface="Times New Roman" charset="0"/>
                <a:sym typeface="Wingdings" pitchFamily="2" charset="2"/>
              </a:rPr>
              <a:t>Appr</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  15</a:t>
            </a:r>
          </a:p>
          <a:p>
            <a:pPr marL="446088" indent="-446088">
              <a:buFontTx/>
              <a:buAutoNum type="arabicPeriod" startAt="6"/>
            </a:pPr>
            <a:r>
              <a:rPr lang="de-DE" sz="1800" dirty="0" smtClean="0">
                <a:cs typeface="Times New Roman" charset="0"/>
                <a:sym typeface="Wingdings" pitchFamily="2" charset="2"/>
              </a:rPr>
              <a:t>Drive Systems </a:t>
            </a:r>
            <a:r>
              <a:rPr lang="de-DE" sz="1800" dirty="0" err="1" smtClean="0">
                <a:cs typeface="Times New Roman" charset="0"/>
                <a:sym typeface="Wingdings" pitchFamily="2" charset="2"/>
              </a:rPr>
              <a:t>and</a:t>
            </a:r>
            <a:r>
              <a:rPr lang="de-DE" sz="1800" dirty="0" smtClean="0">
                <a:cs typeface="Times New Roman" charset="0"/>
                <a:sym typeface="Wingdings" pitchFamily="2" charset="2"/>
              </a:rPr>
              <a:t> Components </a:t>
            </a:r>
            <a:r>
              <a:rPr lang="de-DE" sz="1200" dirty="0" smtClean="0">
                <a:cs typeface="Times New Roman" charset="0"/>
                <a:sym typeface="Wingdings" pitchFamily="2" charset="2"/>
              </a:rPr>
              <a:t>– Location </a:t>
            </a:r>
            <a:r>
              <a:rPr lang="de-DE" sz="1200" dirty="0" err="1" smtClean="0">
                <a:cs typeface="Times New Roman" charset="0"/>
                <a:sym typeface="Wingdings" pitchFamily="2" charset="2"/>
              </a:rPr>
              <a:t>with</a:t>
            </a:r>
            <a:r>
              <a:rPr lang="de-DE" sz="1200" dirty="0" smtClean="0">
                <a:cs typeface="Times New Roman" charset="0"/>
                <a:sym typeface="Wingdings" pitchFamily="2" charset="2"/>
              </a:rPr>
              <a:t> 192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19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a:t>
            </a:r>
            <a:r>
              <a:rPr lang="de-DE" sz="1200" dirty="0" smtClean="0">
                <a:solidFill>
                  <a:srgbClr val="006600"/>
                </a:solidFill>
                <a:cs typeface="Times New Roman" charset="0"/>
                <a:sym typeface="Wingdings" pitchFamily="2" charset="2"/>
              </a:rPr>
              <a:t>   </a:t>
            </a:r>
            <a:r>
              <a:rPr lang="de-DE" sz="1800" dirty="0" smtClean="0">
                <a:solidFill>
                  <a:srgbClr val="006600"/>
                </a:solidFill>
                <a:cs typeface="Times New Roman" charset="0"/>
                <a:sym typeface="Wingdings" pitchFamily="2" charset="2"/>
              </a:rPr>
              <a:t>  4</a:t>
            </a:r>
          </a:p>
          <a:p>
            <a:pPr marL="446088" indent="-446088">
              <a:buFontTx/>
              <a:buAutoNum type="arabicPeriod" startAt="6"/>
            </a:pPr>
            <a:r>
              <a:rPr lang="de-DE" sz="1800" dirty="0" smtClean="0">
                <a:cs typeface="Times New Roman" charset="0"/>
                <a:sym typeface="Wingdings" pitchFamily="2" charset="2"/>
              </a:rPr>
              <a:t>Information Technology </a:t>
            </a:r>
            <a:r>
              <a:rPr lang="de-DE" sz="1200" dirty="0" smtClean="0">
                <a:cs typeface="Times New Roman" charset="0"/>
                <a:sym typeface="Wingdings" pitchFamily="2" charset="2"/>
              </a:rPr>
              <a:t>– 500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24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10</a:t>
            </a:r>
          </a:p>
          <a:p>
            <a:pPr marL="446088" indent="-446088">
              <a:buFontTx/>
              <a:buNone/>
            </a:pPr>
            <a:r>
              <a:rPr lang="de-DE" sz="1800" b="1" dirty="0" smtClean="0">
                <a:solidFill>
                  <a:srgbClr val="1B1B6F"/>
                </a:solidFill>
                <a:cs typeface="Times New Roman" charset="0"/>
                <a:sym typeface="Wingdings" pitchFamily="2" charset="2"/>
              </a:rPr>
              <a:t>Small </a:t>
            </a:r>
            <a:r>
              <a:rPr lang="de-DE" sz="1800" b="1" dirty="0" err="1" smtClean="0">
                <a:solidFill>
                  <a:srgbClr val="1B1B6F"/>
                </a:solidFill>
                <a:cs typeface="Times New Roman" charset="0"/>
                <a:sym typeface="Wingdings" pitchFamily="2" charset="2"/>
              </a:rPr>
              <a:t>companies</a:t>
            </a:r>
            <a:r>
              <a:rPr lang="de-DE" sz="1800" b="1" dirty="0" smtClean="0">
                <a:solidFill>
                  <a:srgbClr val="1B1B6F"/>
                </a:solidFill>
                <a:cs typeface="Times New Roman" charset="0"/>
                <a:sym typeface="Wingdings" pitchFamily="2" charset="2"/>
              </a:rPr>
              <a:t>:</a:t>
            </a:r>
          </a:p>
          <a:p>
            <a:pPr marL="446088" indent="-446088">
              <a:buFontTx/>
              <a:buAutoNum type="arabicPeriod" startAt="9"/>
            </a:pPr>
            <a:r>
              <a:rPr lang="de-DE" sz="1800" dirty="0" smtClean="0">
                <a:cs typeface="Times New Roman" charset="0"/>
                <a:sym typeface="Wingdings" pitchFamily="2" charset="2"/>
              </a:rPr>
              <a:t>Hotel </a:t>
            </a:r>
            <a:r>
              <a:rPr lang="de-DE" sz="1800" dirty="0" err="1" smtClean="0">
                <a:cs typeface="Times New Roman" charset="0"/>
                <a:sym typeface="Wingdings" pitchFamily="2" charset="2"/>
              </a:rPr>
              <a:t>and</a:t>
            </a:r>
            <a:r>
              <a:rPr lang="de-DE" sz="1800" dirty="0" smtClean="0">
                <a:cs typeface="Times New Roman" charset="0"/>
                <a:sym typeface="Wingdings" pitchFamily="2" charset="2"/>
              </a:rPr>
              <a:t> Catering Trade </a:t>
            </a:r>
            <a:r>
              <a:rPr lang="de-DE" sz="1200" dirty="0" smtClean="0">
                <a:cs typeface="Times New Roman" charset="0"/>
                <a:sym typeface="Wingdings" pitchFamily="2" charset="2"/>
              </a:rPr>
              <a:t>– 90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11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12</a:t>
            </a:r>
          </a:p>
          <a:p>
            <a:pPr marL="446088" indent="-446088">
              <a:buFontTx/>
              <a:buAutoNum type="arabicPeriod" startAt="9"/>
            </a:pPr>
            <a:r>
              <a:rPr lang="de-DE" sz="1800" dirty="0" err="1" smtClean="0">
                <a:cs typeface="Times New Roman" charset="0"/>
                <a:sym typeface="Wingdings" pitchFamily="2" charset="2"/>
              </a:rPr>
              <a:t>Building</a:t>
            </a:r>
            <a:r>
              <a:rPr lang="de-DE" sz="1800" dirty="0" smtClean="0">
                <a:cs typeface="Times New Roman" charset="0"/>
                <a:sym typeface="Wingdings" pitchFamily="2" charset="2"/>
              </a:rPr>
              <a:t> </a:t>
            </a:r>
            <a:r>
              <a:rPr lang="de-DE" sz="1200" dirty="0" smtClean="0">
                <a:cs typeface="Times New Roman" charset="0"/>
                <a:sym typeface="Wingdings" pitchFamily="2" charset="2"/>
              </a:rPr>
              <a:t>– 50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4 </a:t>
            </a:r>
            <a:r>
              <a:rPr lang="de-DE" sz="1200" dirty="0" err="1" smtClean="0">
                <a:cs typeface="Times New Roman" charset="0"/>
                <a:sym typeface="Wingdings" pitchFamily="2" charset="2"/>
              </a:rPr>
              <a:t>Appr</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10 </a:t>
            </a:r>
          </a:p>
          <a:p>
            <a:pPr marL="446088" indent="-446088">
              <a:buFontTx/>
              <a:buAutoNum type="arabicPeriod" startAt="9"/>
            </a:pPr>
            <a:r>
              <a:rPr lang="de-DE" sz="1800" dirty="0" err="1" smtClean="0">
                <a:cs typeface="Times New Roman" charset="0"/>
                <a:sym typeface="Wingdings" pitchFamily="2" charset="2"/>
              </a:rPr>
              <a:t>Health</a:t>
            </a:r>
            <a:r>
              <a:rPr lang="de-DE" sz="1800" dirty="0" smtClean="0">
                <a:cs typeface="Times New Roman" charset="0"/>
                <a:sym typeface="Wingdings" pitchFamily="2" charset="2"/>
              </a:rPr>
              <a:t> (Dental Laboratory) </a:t>
            </a:r>
            <a:r>
              <a:rPr lang="de-DE" sz="1200" dirty="0" smtClean="0">
                <a:cs typeface="Times New Roman" charset="0"/>
                <a:sym typeface="Wingdings" pitchFamily="2" charset="2"/>
              </a:rPr>
              <a:t>– 29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5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13</a:t>
            </a:r>
          </a:p>
          <a:p>
            <a:pPr marL="446088" indent="-446088">
              <a:buFontTx/>
              <a:buAutoNum type="arabicPeriod" startAt="9"/>
            </a:pPr>
            <a:r>
              <a:rPr lang="de-DE" sz="1800" dirty="0" err="1" smtClean="0">
                <a:cs typeface="Times New Roman" charset="0"/>
                <a:sym typeface="Wingdings" pitchFamily="2" charset="2"/>
              </a:rPr>
              <a:t>Electrician</a:t>
            </a:r>
            <a:r>
              <a:rPr lang="de-DE" sz="1800" dirty="0" smtClean="0">
                <a:cs typeface="Times New Roman" charset="0"/>
                <a:sym typeface="Wingdings" pitchFamily="2" charset="2"/>
              </a:rPr>
              <a:t> </a:t>
            </a:r>
            <a:r>
              <a:rPr lang="de-DE" sz="1800" dirty="0" err="1" smtClean="0">
                <a:cs typeface="Times New Roman" charset="0"/>
                <a:sym typeface="Wingdings" pitchFamily="2" charset="2"/>
              </a:rPr>
              <a:t>and</a:t>
            </a:r>
            <a:r>
              <a:rPr lang="de-DE" sz="1800" dirty="0" smtClean="0">
                <a:cs typeface="Times New Roman" charset="0"/>
                <a:sym typeface="Wingdings" pitchFamily="2" charset="2"/>
              </a:rPr>
              <a:t> </a:t>
            </a:r>
            <a:r>
              <a:rPr lang="de-DE" sz="1800" dirty="0" err="1" smtClean="0">
                <a:cs typeface="Times New Roman" charset="0"/>
                <a:sym typeface="Wingdings" pitchFamily="2" charset="2"/>
              </a:rPr>
              <a:t>Sanitary</a:t>
            </a:r>
            <a:r>
              <a:rPr lang="de-DE" sz="1800" dirty="0" smtClean="0">
                <a:cs typeface="Times New Roman" charset="0"/>
                <a:sym typeface="Wingdings" pitchFamily="2" charset="2"/>
              </a:rPr>
              <a:t> Trade </a:t>
            </a:r>
            <a:r>
              <a:rPr lang="de-DE" sz="1200" dirty="0" smtClean="0">
                <a:cs typeface="Times New Roman" charset="0"/>
                <a:sym typeface="Wingdings" pitchFamily="2" charset="2"/>
              </a:rPr>
              <a:t>– 25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6 </a:t>
            </a:r>
            <a:r>
              <a:rPr lang="de-DE" sz="1200" dirty="0" err="1" smtClean="0">
                <a:cs typeface="Times New Roman" charset="0"/>
                <a:sym typeface="Wingdings" pitchFamily="2" charset="2"/>
              </a:rPr>
              <a:t>Azb</a:t>
            </a:r>
            <a:r>
              <a:rPr lang="de-DE" sz="1200" dirty="0" smtClean="0">
                <a:cs typeface="Times New Roman" charset="0"/>
                <a:sym typeface="Wingdings" pitchFamily="2" charset="2"/>
              </a:rPr>
              <a:t>. </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 			    6</a:t>
            </a:r>
          </a:p>
          <a:p>
            <a:pPr marL="446088" indent="-446088">
              <a:buFontTx/>
              <a:buAutoNum type="arabicPeriod" startAt="9"/>
            </a:pPr>
            <a:r>
              <a:rPr lang="de-DE" sz="1800" dirty="0" err="1" smtClean="0">
                <a:cs typeface="Times New Roman" charset="0"/>
                <a:sym typeface="Wingdings" pitchFamily="2" charset="2"/>
              </a:rPr>
              <a:t>Butcher</a:t>
            </a:r>
            <a:r>
              <a:rPr lang="de-DE" sz="1800" dirty="0" smtClean="0">
                <a:cs typeface="Times New Roman" charset="0"/>
                <a:sym typeface="Wingdings" pitchFamily="2" charset="2"/>
              </a:rPr>
              <a:t> Shop </a:t>
            </a:r>
            <a:r>
              <a:rPr lang="de-DE" sz="1800" dirty="0" err="1" smtClean="0">
                <a:cs typeface="Times New Roman" charset="0"/>
                <a:sym typeface="Wingdings" pitchFamily="2" charset="2"/>
              </a:rPr>
              <a:t>with</a:t>
            </a:r>
            <a:r>
              <a:rPr lang="de-DE" sz="1800" dirty="0" smtClean="0">
                <a:cs typeface="Times New Roman" charset="0"/>
                <a:sym typeface="Wingdings" pitchFamily="2" charset="2"/>
              </a:rPr>
              <a:t> Home </a:t>
            </a:r>
            <a:r>
              <a:rPr lang="de-DE" sz="1800" dirty="0" err="1" smtClean="0">
                <a:cs typeface="Times New Roman" charset="0"/>
                <a:sym typeface="Wingdings" pitchFamily="2" charset="2"/>
              </a:rPr>
              <a:t>Slaughtering</a:t>
            </a:r>
            <a:r>
              <a:rPr lang="de-DE" sz="1800" dirty="0" smtClean="0">
                <a:cs typeface="Times New Roman" charset="0"/>
                <a:sym typeface="Wingdings" pitchFamily="2" charset="2"/>
              </a:rPr>
              <a:t> </a:t>
            </a:r>
            <a:r>
              <a:rPr lang="de-DE" sz="1200" dirty="0" smtClean="0">
                <a:cs typeface="Times New Roman" charset="0"/>
                <a:sym typeface="Wingdings" pitchFamily="2" charset="2"/>
              </a:rPr>
              <a:t>– 34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1 </a:t>
            </a:r>
            <a:r>
              <a:rPr lang="de-DE" sz="1200" dirty="0" err="1" smtClean="0">
                <a:cs typeface="Times New Roman" charset="0"/>
                <a:sym typeface="Wingdings" pitchFamily="2" charset="2"/>
              </a:rPr>
              <a:t>Appr</a:t>
            </a:r>
            <a:r>
              <a:rPr lang="de-DE" sz="1200" dirty="0" smtClean="0">
                <a:cs typeface="Times New Roman" charset="0"/>
                <a:sym typeface="Wingdings" pitchFamily="2" charset="2"/>
              </a:rPr>
              <a:t>.  			</a:t>
            </a:r>
            <a:r>
              <a:rPr lang="de-DE" sz="1200" dirty="0" smtClean="0">
                <a:solidFill>
                  <a:srgbClr val="006600"/>
                </a:solidFill>
                <a:cs typeface="Times New Roman" charset="0"/>
                <a:sym typeface="Wingdings" pitchFamily="2" charset="2"/>
              </a:rPr>
              <a:t>   </a:t>
            </a:r>
            <a:r>
              <a:rPr lang="de-DE" sz="1800" dirty="0" smtClean="0">
                <a:solidFill>
                  <a:srgbClr val="006600"/>
                </a:solidFill>
                <a:cs typeface="Times New Roman" charset="0"/>
                <a:sym typeface="Wingdings" pitchFamily="2" charset="2"/>
              </a:rPr>
              <a:t>  5</a:t>
            </a:r>
          </a:p>
          <a:p>
            <a:pPr marL="446088" indent="-446088">
              <a:buFontTx/>
              <a:buAutoNum type="arabicPeriod" startAt="9"/>
            </a:pPr>
            <a:r>
              <a:rPr lang="de-DE" sz="1800" dirty="0" smtClean="0">
                <a:cs typeface="Times New Roman" charset="0"/>
                <a:sym typeface="Wingdings" pitchFamily="2" charset="2"/>
              </a:rPr>
              <a:t>Motor </a:t>
            </a:r>
            <a:r>
              <a:rPr lang="de-DE" sz="1800" dirty="0" err="1" smtClean="0">
                <a:cs typeface="Times New Roman" charset="0"/>
                <a:sym typeface="Wingdings" pitchFamily="2" charset="2"/>
              </a:rPr>
              <a:t>Vehicle</a:t>
            </a:r>
            <a:r>
              <a:rPr lang="de-DE" sz="1800" dirty="0" smtClean="0">
                <a:cs typeface="Times New Roman" charset="0"/>
                <a:sym typeface="Wingdings" pitchFamily="2" charset="2"/>
              </a:rPr>
              <a:t> Trade </a:t>
            </a:r>
            <a:r>
              <a:rPr lang="de-DE" sz="1200" dirty="0" smtClean="0">
                <a:cs typeface="Times New Roman" charset="0"/>
                <a:sym typeface="Wingdings" pitchFamily="2" charset="2"/>
              </a:rPr>
              <a:t>– 6 </a:t>
            </a:r>
            <a:r>
              <a:rPr lang="de-DE" sz="1200" dirty="0" err="1" smtClean="0">
                <a:cs typeface="Times New Roman" charset="0"/>
                <a:sym typeface="Wingdings" pitchFamily="2" charset="2"/>
              </a:rPr>
              <a:t>Empl</a:t>
            </a:r>
            <a:r>
              <a:rPr lang="de-DE" sz="1200" dirty="0" smtClean="0">
                <a:cs typeface="Times New Roman" charset="0"/>
                <a:sym typeface="Wingdings" pitchFamily="2" charset="2"/>
              </a:rPr>
              <a:t>. – 1 </a:t>
            </a:r>
            <a:r>
              <a:rPr lang="de-DE" sz="1200" dirty="0" err="1" smtClean="0">
                <a:cs typeface="Times New Roman" charset="0"/>
                <a:sym typeface="Wingdings" pitchFamily="2" charset="2"/>
              </a:rPr>
              <a:t>Appr</a:t>
            </a:r>
            <a:r>
              <a:rPr lang="de-DE" sz="1800" dirty="0" smtClean="0">
                <a:cs typeface="Times New Roman" charset="0"/>
                <a:sym typeface="Wingdings" pitchFamily="2" charset="2"/>
              </a:rPr>
              <a:t>.					  </a:t>
            </a:r>
            <a:r>
              <a:rPr lang="de-DE" sz="1800" dirty="0" smtClean="0">
                <a:solidFill>
                  <a:srgbClr val="006600"/>
                </a:solidFill>
                <a:cs typeface="Times New Roman" charset="0"/>
                <a:sym typeface="Wingdings" pitchFamily="2" charset="2"/>
              </a:rPr>
              <a:t>  1</a:t>
            </a:r>
          </a:p>
          <a:p>
            <a:pPr marL="446088" indent="-446088">
              <a:buFontTx/>
              <a:buAutoNum type="arabicPeriod" startAt="9"/>
            </a:pPr>
            <a:endParaRPr lang="de-DE" sz="1800" dirty="0" smtClean="0">
              <a:cs typeface="Times New Roman" charset="0"/>
              <a:sym typeface="Wingdings" pitchFamily="2" charset="2"/>
            </a:endParaRPr>
          </a:p>
          <a:p>
            <a:pPr marL="446088" indent="-446088">
              <a:buFontTx/>
              <a:buAutoNum type="arabicPeriod" startAt="9"/>
            </a:pPr>
            <a:endParaRPr lang="de-DE" sz="1800" dirty="0" smtClean="0">
              <a:sym typeface="Wingdings" pitchFamily="2" charset="2"/>
            </a:endParaRPr>
          </a:p>
        </p:txBody>
      </p:sp>
      <p:sp>
        <p:nvSpPr>
          <p:cNvPr id="53252" name="Text Box 4"/>
          <p:cNvSpPr txBox="1">
            <a:spLocks noChangeArrowheads="1"/>
          </p:cNvSpPr>
          <p:nvPr/>
        </p:nvSpPr>
        <p:spPr bwMode="auto">
          <a:xfrm>
            <a:off x="323850" y="6092825"/>
            <a:ext cx="8640763" cy="703263"/>
          </a:xfrm>
          <a:prstGeom prst="rect">
            <a:avLst/>
          </a:prstGeom>
          <a:noFill/>
          <a:ln w="9525">
            <a:noFill/>
            <a:miter lim="800000"/>
            <a:headEnd/>
            <a:tailEnd/>
          </a:ln>
        </p:spPr>
        <p:txBody>
          <a:bodyPr lIns="90000" tIns="46800" rIns="90000" bIns="46800">
            <a:spAutoFit/>
          </a:bodyPr>
          <a:lstStyle/>
          <a:p>
            <a:pPr eaLnBrk="0" hangingPunct="0">
              <a:spcBef>
                <a:spcPct val="20000"/>
              </a:spcBef>
            </a:pPr>
            <a:endParaRPr lang="de-DE" sz="1600">
              <a:solidFill>
                <a:srgbClr val="000000"/>
              </a:solidFill>
              <a:latin typeface="Arial" charset="0"/>
            </a:endParaRPr>
          </a:p>
          <a:p>
            <a:pPr eaLnBrk="0" hangingPunct="0"/>
            <a:endParaRPr lang="de-DE" sz="1600">
              <a:solidFill>
                <a:srgbClr val="000000"/>
              </a:solidFill>
              <a:latin typeface="Arial" charset="0"/>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ChangeArrowheads="1"/>
          </p:cNvSpPr>
          <p:nvPr/>
        </p:nvSpPr>
        <p:spPr bwMode="auto">
          <a:xfrm>
            <a:off x="1102379" y="151841"/>
            <a:ext cx="6732587" cy="358775"/>
          </a:xfrm>
          <a:prstGeom prst="rect">
            <a:avLst/>
          </a:prstGeom>
          <a:noFill/>
          <a:ln w="9525">
            <a:noFill/>
            <a:miter lim="800000"/>
            <a:headEnd/>
            <a:tailEnd/>
          </a:ln>
        </p:spPr>
        <p:txBody>
          <a:bodyPr/>
          <a:lstStyle/>
          <a:p>
            <a:pPr algn="ctr"/>
            <a:r>
              <a:rPr lang="de-DE" sz="2000" b="1" dirty="0">
                <a:solidFill>
                  <a:srgbClr val="16165D"/>
                </a:solidFill>
                <a:latin typeface="Arial" charset="0"/>
              </a:rPr>
              <a:t> </a:t>
            </a:r>
            <a:r>
              <a:rPr lang="en-GB" b="1" dirty="0" smtClean="0">
                <a:solidFill>
                  <a:srgbClr val="16165D"/>
                </a:solidFill>
              </a:rPr>
              <a:t>features of the training task in apprenticeship</a:t>
            </a:r>
            <a:endParaRPr lang="en-GB" sz="2000" b="1" dirty="0" smtClean="0">
              <a:solidFill>
                <a:srgbClr val="16165D"/>
              </a:solidFill>
            </a:endParaRPr>
          </a:p>
          <a:p>
            <a:pPr algn="ctr"/>
            <a:r>
              <a:rPr lang="de-DE" sz="2000" dirty="0">
                <a:solidFill>
                  <a:srgbClr val="99CC00"/>
                </a:solidFill>
                <a:latin typeface="Arial" charset="0"/>
              </a:rPr>
              <a:t/>
            </a:r>
            <a:br>
              <a:rPr lang="de-DE" sz="2000" dirty="0">
                <a:solidFill>
                  <a:srgbClr val="99CC00"/>
                </a:solidFill>
                <a:latin typeface="Arial" charset="0"/>
              </a:rPr>
            </a:br>
            <a:endParaRPr lang="de-DE" sz="2000" dirty="0">
              <a:solidFill>
                <a:srgbClr val="99CC00"/>
              </a:solidFill>
              <a:latin typeface="Arial" charset="0"/>
            </a:endParaRPr>
          </a:p>
        </p:txBody>
      </p:sp>
      <p:sp>
        <p:nvSpPr>
          <p:cNvPr id="50179" name="Textfeld 2"/>
          <p:cNvSpPr txBox="1">
            <a:spLocks noChangeArrowheads="1"/>
          </p:cNvSpPr>
          <p:nvPr/>
        </p:nvSpPr>
        <p:spPr bwMode="auto">
          <a:xfrm>
            <a:off x="171450" y="1016000"/>
            <a:ext cx="8972550" cy="4493538"/>
          </a:xfrm>
          <a:prstGeom prst="rect">
            <a:avLst/>
          </a:prstGeom>
          <a:noFill/>
          <a:ln w="9525">
            <a:noFill/>
            <a:miter lim="800000"/>
            <a:headEnd/>
            <a:tailEnd/>
          </a:ln>
        </p:spPr>
        <p:txBody>
          <a:bodyPr>
            <a:spAutoFit/>
          </a:bodyPr>
          <a:lstStyle/>
          <a:p>
            <a:r>
              <a:rPr lang="en-GB" sz="1800" b="1" dirty="0" smtClean="0">
                <a:solidFill>
                  <a:srgbClr val="002060"/>
                </a:solidFill>
              </a:rPr>
              <a:t>dilemmas due to its position at the threshold between the education and the employment system</a:t>
            </a:r>
            <a:endParaRPr lang="en-GB" sz="2000" dirty="0" smtClean="0">
              <a:solidFill>
                <a:srgbClr val="000000"/>
              </a:solidFill>
            </a:endParaRPr>
          </a:p>
          <a:p>
            <a:endParaRPr lang="en-GB" sz="2000" dirty="0" smtClean="0">
              <a:solidFill>
                <a:srgbClr val="000000"/>
              </a:solidFill>
            </a:endParaRPr>
          </a:p>
          <a:p>
            <a:pPr marL="444500" lvl="1" indent="-266700">
              <a:buFontTx/>
              <a:buBlip>
                <a:blip r:embed="rId3"/>
              </a:buBlip>
            </a:pPr>
            <a:r>
              <a:rPr lang="en-GB" sz="1600" dirty="0" smtClean="0">
                <a:solidFill>
                  <a:srgbClr val="000000"/>
                </a:solidFill>
              </a:rPr>
              <a:t>Workplace trainers: challenge to fulfil both profit-oriented and educational tasks</a:t>
            </a:r>
            <a:br>
              <a:rPr lang="en-GB" sz="1600" dirty="0" smtClean="0">
                <a:solidFill>
                  <a:srgbClr val="000000"/>
                </a:solidFill>
              </a:rPr>
            </a:br>
            <a:r>
              <a:rPr lang="en-GB" sz="600" dirty="0" smtClean="0">
                <a:solidFill>
                  <a:srgbClr val="000000"/>
                </a:solidFill>
              </a:rPr>
              <a:t/>
            </a:r>
            <a:br>
              <a:rPr lang="en-GB" sz="600" dirty="0" smtClean="0">
                <a:solidFill>
                  <a:srgbClr val="000000"/>
                </a:solidFill>
              </a:rPr>
            </a:br>
            <a:r>
              <a:rPr lang="en-GB" sz="1600" dirty="0" smtClean="0">
                <a:solidFill>
                  <a:srgbClr val="000066"/>
                </a:solidFill>
                <a:sym typeface="Wingdings" pitchFamily="2" charset="2"/>
              </a:rPr>
              <a:t>  goal (and time) conflicts </a:t>
            </a:r>
            <a:r>
              <a:rPr lang="en-GB" sz="1600" dirty="0" smtClean="0">
                <a:solidFill>
                  <a:srgbClr val="000066"/>
                </a:solidFill>
              </a:rPr>
              <a:t/>
            </a:r>
            <a:br>
              <a:rPr lang="en-GB" sz="1600" dirty="0" smtClean="0">
                <a:solidFill>
                  <a:srgbClr val="000066"/>
                </a:solidFill>
              </a:rPr>
            </a:br>
            <a:endParaRPr lang="en-GB" sz="1600" dirty="0" smtClean="0">
              <a:solidFill>
                <a:srgbClr val="000000"/>
              </a:solidFill>
            </a:endParaRPr>
          </a:p>
          <a:p>
            <a:pPr marL="444500" lvl="1" indent="-266700">
              <a:buFontTx/>
              <a:buBlip>
                <a:blip r:embed="rId3"/>
              </a:buBlip>
            </a:pPr>
            <a:r>
              <a:rPr lang="en-GB" sz="1600" dirty="0" smtClean="0">
                <a:solidFill>
                  <a:srgbClr val="000000"/>
                </a:solidFill>
              </a:rPr>
              <a:t>Formally designated trainers need to respond to </a:t>
            </a:r>
          </a:p>
          <a:p>
            <a:pPr marL="177800" lvl="1"/>
            <a:r>
              <a:rPr lang="en-GB" sz="1600" i="1" dirty="0">
                <a:solidFill>
                  <a:srgbClr val="000000"/>
                </a:solidFill>
              </a:rPr>
              <a:t>	</a:t>
            </a:r>
            <a:r>
              <a:rPr lang="en-GB" sz="1600" i="1" dirty="0" smtClean="0">
                <a:solidFill>
                  <a:srgbClr val="000000"/>
                </a:solidFill>
              </a:rPr>
              <a:t>- </a:t>
            </a:r>
            <a:r>
              <a:rPr lang="en-GB" sz="1600" dirty="0" smtClean="0">
                <a:solidFill>
                  <a:srgbClr val="000000"/>
                </a:solidFill>
              </a:rPr>
              <a:t>interests of the state (§ Vocational Training Act; § Trainer Aptitude Regulation) </a:t>
            </a:r>
            <a:r>
              <a:rPr lang="en-GB" sz="1600" dirty="0">
                <a:solidFill>
                  <a:srgbClr val="000000"/>
                </a:solidFill>
              </a:rPr>
              <a:t>	</a:t>
            </a:r>
            <a:endParaRPr lang="en-GB" sz="1600" dirty="0" smtClean="0">
              <a:solidFill>
                <a:srgbClr val="000000"/>
              </a:solidFill>
            </a:endParaRPr>
          </a:p>
          <a:p>
            <a:pPr marL="177800" lvl="1"/>
            <a:r>
              <a:rPr lang="en-GB" sz="1600" dirty="0">
                <a:solidFill>
                  <a:srgbClr val="000000"/>
                </a:solidFill>
              </a:rPr>
              <a:t>	</a:t>
            </a:r>
            <a:r>
              <a:rPr lang="en-GB" sz="1600" dirty="0" smtClean="0">
                <a:solidFill>
                  <a:srgbClr val="000000"/>
                </a:solidFill>
              </a:rPr>
              <a:t>- interests of the company</a:t>
            </a:r>
          </a:p>
          <a:p>
            <a:pPr marL="177800" lvl="1"/>
            <a:r>
              <a:rPr lang="en-GB" sz="1600" dirty="0">
                <a:solidFill>
                  <a:srgbClr val="000000"/>
                </a:solidFill>
              </a:rPr>
              <a:t>	</a:t>
            </a:r>
            <a:r>
              <a:rPr lang="en-GB" sz="1600" dirty="0" smtClean="0">
                <a:solidFill>
                  <a:srgbClr val="000000"/>
                </a:solidFill>
              </a:rPr>
              <a:t>- interests of the apprentices</a:t>
            </a:r>
          </a:p>
          <a:p>
            <a:pPr marL="177800" lvl="1"/>
            <a:r>
              <a:rPr lang="en-GB" sz="1600" dirty="0" smtClean="0">
                <a:solidFill>
                  <a:srgbClr val="000000"/>
                </a:solidFill>
                <a:sym typeface="Wingdings" pitchFamily="2" charset="2"/>
              </a:rPr>
              <a:t>     </a:t>
            </a:r>
            <a:r>
              <a:rPr lang="en-GB" sz="1600" dirty="0" smtClean="0">
                <a:solidFill>
                  <a:srgbClr val="000066"/>
                </a:solidFill>
                <a:sym typeface="Wingdings" pitchFamily="2" charset="2"/>
              </a:rPr>
              <a:t>  conflicting role expectations</a:t>
            </a:r>
            <a:r>
              <a:rPr lang="en-GB" sz="1600" dirty="0" smtClean="0">
                <a:solidFill>
                  <a:srgbClr val="000000"/>
                </a:solidFill>
              </a:rPr>
              <a:t/>
            </a:r>
            <a:br>
              <a:rPr lang="en-GB" sz="1600" dirty="0" smtClean="0">
                <a:solidFill>
                  <a:srgbClr val="000000"/>
                </a:solidFill>
              </a:rPr>
            </a:br>
            <a:endParaRPr lang="en-GB" sz="1600" dirty="0" smtClean="0">
              <a:solidFill>
                <a:srgbClr val="000000"/>
              </a:solidFill>
            </a:endParaRPr>
          </a:p>
          <a:p>
            <a:pPr marL="444500" lvl="1" indent="-266700">
              <a:buFontTx/>
              <a:buBlip>
                <a:blip r:embed="rId3"/>
              </a:buBlip>
            </a:pPr>
            <a:r>
              <a:rPr lang="en-GB" sz="1600" dirty="0" smtClean="0">
                <a:solidFill>
                  <a:srgbClr val="000000"/>
                </a:solidFill>
              </a:rPr>
              <a:t>Trainers  are dependent employees and at the same time employers to the apprentices</a:t>
            </a:r>
            <a:endParaRPr lang="en-GB" sz="600" dirty="0" smtClean="0">
              <a:solidFill>
                <a:srgbClr val="000000"/>
              </a:solidFill>
            </a:endParaRPr>
          </a:p>
          <a:p>
            <a:pPr marL="444500" lvl="1" indent="-266700"/>
            <a:r>
              <a:rPr lang="en-GB" sz="1600" dirty="0" smtClean="0">
                <a:solidFill>
                  <a:srgbClr val="000066"/>
                </a:solidFill>
                <a:sym typeface="Wingdings" pitchFamily="2" charset="2"/>
              </a:rPr>
              <a:t>	  leads to a high pressure to act and be successful in training</a:t>
            </a:r>
            <a:endParaRPr lang="en-GB" sz="800" dirty="0" smtClean="0">
              <a:solidFill>
                <a:srgbClr val="000066"/>
              </a:solidFill>
              <a:sym typeface="Wingdings" pitchFamily="2" charset="2"/>
            </a:endParaRPr>
          </a:p>
          <a:p>
            <a:pPr marL="806450" lvl="2" indent="-358775"/>
            <a:r>
              <a:rPr lang="en-GB" sz="1600" dirty="0" smtClean="0">
                <a:solidFill>
                  <a:srgbClr val="000066"/>
                </a:solidFill>
                <a:sym typeface="Wingdings" pitchFamily="2" charset="2"/>
              </a:rPr>
              <a:t> „institutional weakness“ </a:t>
            </a:r>
            <a:r>
              <a:rPr lang="en-GB" sz="1200" i="1" dirty="0" smtClean="0">
                <a:solidFill>
                  <a:srgbClr val="000066"/>
                </a:solidFill>
                <a:sym typeface="Wingdings" pitchFamily="2" charset="2"/>
              </a:rPr>
              <a:t>[</a:t>
            </a:r>
            <a:r>
              <a:rPr lang="en-GB" sz="1200" i="1" dirty="0" err="1" smtClean="0">
                <a:solidFill>
                  <a:srgbClr val="000066"/>
                </a:solidFill>
                <a:sym typeface="Wingdings" pitchFamily="2" charset="2"/>
              </a:rPr>
              <a:t>Pätzold</a:t>
            </a:r>
            <a:r>
              <a:rPr lang="en-GB" sz="1200" i="1" dirty="0" smtClean="0">
                <a:solidFill>
                  <a:srgbClr val="000066"/>
                </a:solidFill>
                <a:sym typeface="Wingdings" pitchFamily="2" charset="2"/>
              </a:rPr>
              <a:t> 1986]</a:t>
            </a:r>
            <a:r>
              <a:rPr lang="en-GB" sz="1600" dirty="0" smtClean="0">
                <a:solidFill>
                  <a:srgbClr val="000066"/>
                </a:solidFill>
                <a:sym typeface="Wingdings" pitchFamily="2" charset="2"/>
              </a:rPr>
              <a:t>; „ambivalent and precarious status“ </a:t>
            </a:r>
            <a:r>
              <a:rPr lang="en-GB" sz="1200" i="1" dirty="0" smtClean="0">
                <a:solidFill>
                  <a:srgbClr val="000066"/>
                </a:solidFill>
                <a:sym typeface="Wingdings" pitchFamily="2" charset="2"/>
              </a:rPr>
              <a:t>[</a:t>
            </a:r>
            <a:r>
              <a:rPr lang="en-GB" sz="1200" i="1" dirty="0" err="1" smtClean="0">
                <a:solidFill>
                  <a:srgbClr val="000066"/>
                </a:solidFill>
                <a:sym typeface="Wingdings" pitchFamily="2" charset="2"/>
              </a:rPr>
              <a:t>Schlösser</a:t>
            </a:r>
            <a:r>
              <a:rPr lang="en-GB" sz="1200" i="1" dirty="0" smtClean="0">
                <a:solidFill>
                  <a:srgbClr val="000066"/>
                </a:solidFill>
                <a:sym typeface="Wingdings" pitchFamily="2" charset="2"/>
              </a:rPr>
              <a:t>, </a:t>
            </a:r>
            <a:r>
              <a:rPr lang="en-GB" sz="1200" i="1" dirty="0" err="1" smtClean="0">
                <a:solidFill>
                  <a:srgbClr val="000066"/>
                </a:solidFill>
                <a:sym typeface="Wingdings" pitchFamily="2" charset="2"/>
              </a:rPr>
              <a:t>Drewes</a:t>
            </a:r>
            <a:r>
              <a:rPr lang="en-GB" sz="1200" i="1" dirty="0" smtClean="0">
                <a:solidFill>
                  <a:srgbClr val="000066"/>
                </a:solidFill>
                <a:sym typeface="Wingdings" pitchFamily="2" charset="2"/>
              </a:rPr>
              <a:t>, </a:t>
            </a:r>
            <a:r>
              <a:rPr lang="en-GB" sz="1200" i="1" dirty="0" err="1" smtClean="0">
                <a:solidFill>
                  <a:srgbClr val="000066"/>
                </a:solidFill>
                <a:sym typeface="Wingdings" pitchFamily="2" charset="2"/>
              </a:rPr>
              <a:t>Osthues</a:t>
            </a:r>
            <a:r>
              <a:rPr lang="en-GB" sz="1200" i="1" dirty="0" smtClean="0">
                <a:solidFill>
                  <a:srgbClr val="000066"/>
                </a:solidFill>
                <a:sym typeface="Wingdings" pitchFamily="2" charset="2"/>
              </a:rPr>
              <a:t> 1989]</a:t>
            </a:r>
            <a:r>
              <a:rPr lang="en-GB" sz="1600" dirty="0" smtClean="0">
                <a:solidFill>
                  <a:srgbClr val="000066"/>
                </a:solidFill>
                <a:sym typeface="Wingdings" pitchFamily="2" charset="2"/>
              </a:rPr>
              <a:t>, „invisibility“ </a:t>
            </a:r>
            <a:r>
              <a:rPr lang="en-GB" sz="1200" i="1" dirty="0" smtClean="0">
                <a:solidFill>
                  <a:srgbClr val="000066"/>
                </a:solidFill>
                <a:sym typeface="Wingdings" pitchFamily="2" charset="2"/>
              </a:rPr>
              <a:t>[SIAP]</a:t>
            </a:r>
            <a:endParaRPr lang="en-GB" sz="800" dirty="0" smtClean="0">
              <a:solidFill>
                <a:srgbClr val="000066"/>
              </a:solidFill>
              <a:sym typeface="Wingdings" pitchFamily="2" charset="2"/>
            </a:endParaRPr>
          </a:p>
          <a:p>
            <a:pPr marL="806450" lvl="2" indent="-358775"/>
            <a:r>
              <a:rPr lang="en-GB" sz="1600" dirty="0" smtClean="0">
                <a:solidFill>
                  <a:srgbClr val="000066"/>
                </a:solidFill>
                <a:sym typeface="Wingdings" pitchFamily="2" charset="2"/>
              </a:rPr>
              <a:t>  lack of industrial lobby; committee members traditionally take sides with apprentices</a:t>
            </a:r>
            <a:endParaRPr lang="en-GB" sz="1600" dirty="0">
              <a:solidFill>
                <a:srgbClr val="000066"/>
              </a:solidFill>
              <a:sym typeface="Wingdings" pitchFamily="2" charset="2"/>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2376" y="152492"/>
            <a:ext cx="8570259" cy="576064"/>
          </a:xfrm>
        </p:spPr>
        <p:txBody>
          <a:bodyPr/>
          <a:lstStyle/>
          <a:p>
            <a:pPr algn="ctr">
              <a:spcBef>
                <a:spcPts val="0"/>
              </a:spcBef>
              <a:spcAft>
                <a:spcPts val="0"/>
              </a:spcAft>
              <a:buNone/>
            </a:pPr>
            <a:r>
              <a:rPr lang="de-DE" sz="1900" b="1" i="0" dirty="0">
                <a:solidFill>
                  <a:srgbClr val="002060"/>
                </a:solidFill>
                <a:latin typeface="Arial"/>
                <a:ea typeface="+mn-ea"/>
                <a:cs typeface="+mn-cs"/>
              </a:rPr>
              <a:t>Specific intermediary position of training staff</a:t>
            </a:r>
          </a:p>
        </p:txBody>
      </p:sp>
      <p:sp>
        <p:nvSpPr>
          <p:cNvPr id="3" name="Inhaltsplatzhalter 2"/>
          <p:cNvSpPr>
            <a:spLocks noGrp="1"/>
          </p:cNvSpPr>
          <p:nvPr>
            <p:ph idx="1"/>
          </p:nvPr>
        </p:nvSpPr>
        <p:spPr>
          <a:xfrm>
            <a:off x="264459" y="1030942"/>
            <a:ext cx="8583706" cy="5056094"/>
          </a:xfrm>
        </p:spPr>
        <p:txBody>
          <a:bodyPr/>
          <a:lstStyle/>
          <a:p>
            <a:pPr marL="347472" indent="-347472" algn="l">
              <a:spcBef>
                <a:spcPts val="384"/>
              </a:spcBef>
              <a:spcAft>
                <a:spcPts val="0"/>
              </a:spcAft>
              <a:buNone/>
            </a:pPr>
            <a:r>
              <a:rPr lang="de-DE" sz="1600" b="0" i="0" dirty="0">
                <a:solidFill>
                  <a:srgbClr val="000000"/>
                </a:solidFill>
                <a:latin typeface="Arial"/>
                <a:ea typeface="+mn-ea"/>
                <a:cs typeface="+mn-cs"/>
              </a:rPr>
              <a:t>	</a:t>
            </a:r>
            <a:r>
              <a:rPr lang="en-GB" sz="1800" b="0" i="0" dirty="0" smtClean="0">
                <a:solidFill>
                  <a:srgbClr val="000000"/>
                </a:solidFill>
                <a:latin typeface="Arial"/>
                <a:ea typeface="+mn-ea"/>
                <a:cs typeface="+mn-cs"/>
              </a:rPr>
              <a:t>"You are always caught between a rock and a hard place. You have obligations to management, of course. You also have obligations to the apprentices, to the workers' councils and to the parents. You need to remain very balanced and keep a clear head when approaching things. […] This involves considerable personality skills, […] like a politician, […] to ensure that everyone is happy to some extent." </a:t>
            </a:r>
          </a:p>
          <a:p>
            <a:pPr marL="347472" indent="-347472" algn="r">
              <a:spcBef>
                <a:spcPts val="264"/>
              </a:spcBef>
              <a:spcAft>
                <a:spcPts val="0"/>
              </a:spcAft>
              <a:buNone/>
            </a:pPr>
            <a:r>
              <a:rPr lang="en-GB" sz="1200" b="0" i="1" dirty="0" smtClean="0">
                <a:solidFill>
                  <a:srgbClr val="002060"/>
                </a:solidFill>
                <a:latin typeface="Arial"/>
                <a:ea typeface="+mn-ea"/>
                <a:cs typeface="+mn-cs"/>
              </a:rPr>
              <a:t>[Former Head of Initial and Continuing Training at a major metalworking company]</a:t>
            </a:r>
          </a:p>
          <a:p>
            <a:pPr marL="347472" indent="-347472" algn="r">
              <a:spcBef>
                <a:spcPts val="264"/>
              </a:spcBef>
              <a:spcAft>
                <a:spcPts val="0"/>
              </a:spcAft>
              <a:buNone/>
            </a:pPr>
            <a:endParaRPr lang="en-GB" sz="1100" dirty="0" smtClean="0">
              <a:solidFill>
                <a:srgbClr val="002060"/>
              </a:solidFill>
            </a:endParaRPr>
          </a:p>
          <a:p>
            <a:pPr marL="347472" indent="-347472" algn="l">
              <a:spcBef>
                <a:spcPts val="432"/>
              </a:spcBef>
              <a:spcAft>
                <a:spcPts val="0"/>
              </a:spcAft>
              <a:buNone/>
            </a:pPr>
            <a:r>
              <a:rPr lang="en-GB" sz="1800" b="0" i="0" dirty="0" smtClean="0">
                <a:solidFill>
                  <a:srgbClr val="000000"/>
                </a:solidFill>
                <a:latin typeface="Arial"/>
                <a:ea typeface="+mn-ea"/>
                <a:cs typeface="+mn-cs"/>
              </a:rPr>
              <a:t>	"The trainers are mostly the main (and only) point of contact for the trainees. They also accept the direct responsibility which results from this. If the trainers are unable to assist further, there are usually direct negative consequences for the trainees, which are also directly felt by the trainers. This leads to the compulsion of "having to act", even if company structures do not allow for this and trainers frequently find themselves acting outside their actual field of activity and responsibility and thus compensating for weaknesses in the company structures</a:t>
            </a:r>
            <a:r>
              <a:rPr lang="en-GB" sz="1100" b="0" i="0" dirty="0" smtClean="0">
                <a:solidFill>
                  <a:srgbClr val="000000"/>
                </a:solidFill>
                <a:latin typeface="Arial"/>
                <a:ea typeface="+mn-ea"/>
                <a:cs typeface="+mn-cs"/>
              </a:rPr>
              <a:t>." </a:t>
            </a:r>
          </a:p>
          <a:p>
            <a:pPr marL="347472" indent="-347472" algn="r">
              <a:spcBef>
                <a:spcPts val="264"/>
              </a:spcBef>
              <a:spcAft>
                <a:spcPts val="0"/>
              </a:spcAft>
              <a:buNone/>
            </a:pPr>
            <a:r>
              <a:rPr lang="de-DE" sz="1100" b="0" i="1" dirty="0">
                <a:solidFill>
                  <a:srgbClr val="002060"/>
                </a:solidFill>
                <a:latin typeface="Arial"/>
                <a:ea typeface="+mn-ea"/>
                <a:cs typeface="+mn-cs"/>
              </a:rPr>
              <a:t>	</a:t>
            </a:r>
            <a:r>
              <a:rPr lang="de-DE" sz="1200" i="1" dirty="0">
                <a:solidFill>
                  <a:srgbClr val="002060"/>
                </a:solidFill>
                <a:latin typeface="Arial"/>
                <a:ea typeface="+mn-ea"/>
                <a:cs typeface="+mn-cs"/>
              </a:rPr>
              <a:t>[Written statement made by the Head of Initial and Continuing Training at another major metalworking company]</a:t>
            </a:r>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1873239528"/>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hteck 135"/>
          <p:cNvSpPr/>
          <p:nvPr/>
        </p:nvSpPr>
        <p:spPr bwMode="auto">
          <a:xfrm>
            <a:off x="428625" y="928688"/>
            <a:ext cx="7286625" cy="4857750"/>
          </a:xfrm>
          <a:prstGeom prst="rect">
            <a:avLst/>
          </a:prstGeom>
          <a:solidFill>
            <a:schemeClr val="bg2">
              <a:lumMod val="20000"/>
              <a:lumOff val="80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sp>
        <p:nvSpPr>
          <p:cNvPr id="56" name="Rechteck 55"/>
          <p:cNvSpPr/>
          <p:nvPr/>
        </p:nvSpPr>
        <p:spPr bwMode="auto">
          <a:xfrm>
            <a:off x="2646363" y="1993900"/>
            <a:ext cx="3286125" cy="1792288"/>
          </a:xfrm>
          <a:prstGeom prst="rect">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dirty="0" smtClean="0">
                <a:solidFill>
                  <a:srgbClr val="000000"/>
                </a:solidFill>
              </a:rPr>
              <a:t>Head Office</a:t>
            </a:r>
            <a:endParaRPr lang="de-DE" dirty="0">
              <a:solidFill>
                <a:srgbClr val="000000"/>
              </a:solidFill>
            </a:endParaRPr>
          </a:p>
        </p:txBody>
      </p:sp>
      <p:sp>
        <p:nvSpPr>
          <p:cNvPr id="54276" name="Textfeld 13"/>
          <p:cNvSpPr txBox="1">
            <a:spLocks noChangeArrowheads="1"/>
          </p:cNvSpPr>
          <p:nvPr/>
        </p:nvSpPr>
        <p:spPr bwMode="auto">
          <a:xfrm>
            <a:off x="1211263" y="77788"/>
            <a:ext cx="6807200" cy="584200"/>
          </a:xfrm>
          <a:prstGeom prst="rect">
            <a:avLst/>
          </a:prstGeom>
          <a:noFill/>
          <a:ln w="9525">
            <a:noFill/>
            <a:miter lim="800000"/>
            <a:headEnd/>
            <a:tailEnd/>
          </a:ln>
        </p:spPr>
        <p:txBody>
          <a:bodyPr wrap="none"/>
          <a:lstStyle/>
          <a:p>
            <a:pPr algn="ctr" eaLnBrk="0" hangingPunct="0">
              <a:spcBef>
                <a:spcPct val="50000"/>
              </a:spcBef>
            </a:pPr>
            <a:r>
              <a:rPr lang="de-DE" sz="2000" b="1" dirty="0" smtClean="0">
                <a:solidFill>
                  <a:srgbClr val="16165D"/>
                </a:solidFill>
                <a:latin typeface="Arial" charset="0"/>
              </a:rPr>
              <a:t>Large Company </a:t>
            </a:r>
            <a:r>
              <a:rPr lang="de-DE" sz="2000" b="1" dirty="0" err="1" smtClean="0">
                <a:solidFill>
                  <a:srgbClr val="16165D"/>
                </a:solidFill>
                <a:latin typeface="Arial" charset="0"/>
              </a:rPr>
              <a:t>of</a:t>
            </a:r>
            <a:r>
              <a:rPr lang="de-DE" sz="2000" b="1" dirty="0" smtClean="0">
                <a:solidFill>
                  <a:srgbClr val="16165D"/>
                </a:solidFill>
                <a:latin typeface="Arial" charset="0"/>
              </a:rPr>
              <a:t> </a:t>
            </a:r>
            <a:r>
              <a:rPr lang="de-DE" sz="2000" b="1" dirty="0" err="1" smtClean="0">
                <a:solidFill>
                  <a:srgbClr val="16165D"/>
                </a:solidFill>
                <a:latin typeface="Arial" charset="0"/>
              </a:rPr>
              <a:t>the</a:t>
            </a:r>
            <a:r>
              <a:rPr lang="de-DE" sz="2000" b="1" dirty="0" smtClean="0">
                <a:solidFill>
                  <a:srgbClr val="16165D"/>
                </a:solidFill>
                <a:latin typeface="Arial" charset="0"/>
              </a:rPr>
              <a:t> Services </a:t>
            </a:r>
            <a:r>
              <a:rPr lang="de-DE" sz="2000" b="1" dirty="0" err="1" smtClean="0">
                <a:solidFill>
                  <a:srgbClr val="16165D"/>
                </a:solidFill>
                <a:latin typeface="Arial" charset="0"/>
              </a:rPr>
              <a:t>Sector</a:t>
            </a:r>
            <a:r>
              <a:rPr lang="de-DE" sz="2000" b="1" dirty="0" smtClean="0">
                <a:solidFill>
                  <a:srgbClr val="16165D"/>
                </a:solidFill>
                <a:latin typeface="Arial" charset="0"/>
              </a:rPr>
              <a:t> </a:t>
            </a:r>
            <a:r>
              <a:rPr lang="de-DE" sz="2000" b="1" dirty="0" err="1" smtClean="0">
                <a:solidFill>
                  <a:srgbClr val="16165D"/>
                </a:solidFill>
                <a:latin typeface="Arial" charset="0"/>
              </a:rPr>
              <a:t>with</a:t>
            </a:r>
            <a:r>
              <a:rPr lang="de-DE" sz="2000" b="1" dirty="0" smtClean="0">
                <a:solidFill>
                  <a:srgbClr val="16165D"/>
                </a:solidFill>
                <a:latin typeface="Arial" charset="0"/>
              </a:rPr>
              <a:t> </a:t>
            </a:r>
            <a:r>
              <a:rPr lang="de-DE" sz="2000" b="1" dirty="0" err="1" smtClean="0">
                <a:solidFill>
                  <a:srgbClr val="16165D"/>
                </a:solidFill>
                <a:latin typeface="Arial" charset="0"/>
              </a:rPr>
              <a:t>Branches</a:t>
            </a:r>
            <a:r>
              <a:rPr lang="de-DE" b="1" dirty="0">
                <a:solidFill>
                  <a:srgbClr val="16165D"/>
                </a:solidFill>
                <a:latin typeface="Arial" charset="0"/>
              </a:rPr>
              <a:t/>
            </a:r>
            <a:br>
              <a:rPr lang="de-DE" b="1" dirty="0">
                <a:solidFill>
                  <a:srgbClr val="16165D"/>
                </a:solidFill>
                <a:latin typeface="Arial" charset="0"/>
              </a:rPr>
            </a:br>
            <a:r>
              <a:rPr lang="de-DE" sz="1200" b="1" dirty="0" smtClean="0">
                <a:solidFill>
                  <a:srgbClr val="16165D"/>
                </a:solidFill>
              </a:rPr>
              <a:t>Insurance Group</a:t>
            </a:r>
            <a:r>
              <a:rPr lang="de-DE" sz="1200" b="1" dirty="0" smtClean="0">
                <a:solidFill>
                  <a:srgbClr val="16165D"/>
                </a:solidFill>
                <a:latin typeface="Arial" charset="0"/>
              </a:rPr>
              <a:t> </a:t>
            </a:r>
            <a:r>
              <a:rPr lang="de-DE" sz="1200" b="1" dirty="0">
                <a:solidFill>
                  <a:srgbClr val="16165D"/>
                </a:solidFill>
                <a:latin typeface="Arial" charset="0"/>
              </a:rPr>
              <a:t>(5500 </a:t>
            </a:r>
            <a:r>
              <a:rPr lang="de-DE" sz="1200" b="1" dirty="0" err="1" smtClean="0">
                <a:solidFill>
                  <a:srgbClr val="16165D"/>
                </a:solidFill>
              </a:rPr>
              <a:t>Empl</a:t>
            </a:r>
            <a:r>
              <a:rPr lang="de-DE" sz="1200" b="1" dirty="0" smtClean="0">
                <a:solidFill>
                  <a:srgbClr val="16165D"/>
                </a:solidFill>
              </a:rPr>
              <a:t>.</a:t>
            </a:r>
            <a:r>
              <a:rPr lang="de-DE" sz="1200" b="1" dirty="0" smtClean="0">
                <a:solidFill>
                  <a:srgbClr val="16165D"/>
                </a:solidFill>
                <a:latin typeface="Arial" charset="0"/>
              </a:rPr>
              <a:t>)</a:t>
            </a:r>
            <a:r>
              <a:rPr lang="de-DE" sz="1200" b="1" dirty="0">
                <a:solidFill>
                  <a:srgbClr val="262699"/>
                </a:solidFill>
                <a:latin typeface="Arial" charset="0"/>
              </a:rPr>
              <a:t/>
            </a:r>
            <a:br>
              <a:rPr lang="de-DE" sz="1200" b="1" dirty="0">
                <a:solidFill>
                  <a:srgbClr val="262699"/>
                </a:solidFill>
                <a:latin typeface="Arial" charset="0"/>
              </a:rPr>
            </a:br>
            <a:endParaRPr lang="de-DE" sz="1200" b="1" dirty="0">
              <a:solidFill>
                <a:srgbClr val="262699"/>
              </a:solidFill>
              <a:latin typeface="Arial" charset="0"/>
            </a:endParaRPr>
          </a:p>
        </p:txBody>
      </p:sp>
      <p:sp>
        <p:nvSpPr>
          <p:cNvPr id="54277" name="Eingekerbter Richtungspfeil 30"/>
          <p:cNvSpPr>
            <a:spLocks noChangeArrowheads="1"/>
          </p:cNvSpPr>
          <p:nvPr/>
        </p:nvSpPr>
        <p:spPr bwMode="auto">
          <a:xfrm>
            <a:off x="285750" y="4727575"/>
            <a:ext cx="857250" cy="857250"/>
          </a:xfrm>
          <a:prstGeom prst="chevron">
            <a:avLst>
              <a:gd name="adj" fmla="val 50000"/>
            </a:avLst>
          </a:prstGeom>
          <a:noFill/>
          <a:ln w="9525">
            <a:noFill/>
            <a:round/>
            <a:headEnd/>
            <a:tailEnd/>
          </a:ln>
        </p:spPr>
        <p:txBody>
          <a:bodyPr lIns="90000" tIns="46800" rIns="90000" bIns="46800"/>
          <a:lstStyle/>
          <a:p>
            <a:pPr eaLnBrk="0" hangingPunct="0">
              <a:spcBef>
                <a:spcPct val="50000"/>
              </a:spcBef>
            </a:pPr>
            <a:endParaRPr lang="de-DE" sz="900">
              <a:solidFill>
                <a:srgbClr val="000000"/>
              </a:solidFill>
              <a:latin typeface="Arial" charset="0"/>
            </a:endParaRPr>
          </a:p>
        </p:txBody>
      </p:sp>
      <p:sp>
        <p:nvSpPr>
          <p:cNvPr id="54278" name="Eingekerbter Richtungspfeil 57"/>
          <p:cNvSpPr>
            <a:spLocks noChangeArrowheads="1"/>
          </p:cNvSpPr>
          <p:nvPr/>
        </p:nvSpPr>
        <p:spPr bwMode="auto">
          <a:xfrm>
            <a:off x="2357438" y="4711700"/>
            <a:ext cx="857250" cy="857250"/>
          </a:xfrm>
          <a:prstGeom prst="chevron">
            <a:avLst>
              <a:gd name="adj" fmla="val 50000"/>
            </a:avLst>
          </a:prstGeom>
          <a:noFill/>
          <a:ln w="9525">
            <a:noFill/>
            <a:round/>
            <a:headEnd/>
            <a:tailEnd/>
          </a:ln>
        </p:spPr>
        <p:txBody>
          <a:bodyPr lIns="90000" tIns="46800" rIns="90000" bIns="46800"/>
          <a:lstStyle/>
          <a:p>
            <a:pPr eaLnBrk="0" hangingPunct="0">
              <a:spcBef>
                <a:spcPct val="50000"/>
              </a:spcBef>
            </a:pPr>
            <a:endParaRPr lang="de-DE" sz="900">
              <a:solidFill>
                <a:srgbClr val="000000"/>
              </a:solidFill>
              <a:latin typeface="Arial" charset="0"/>
            </a:endParaRPr>
          </a:p>
        </p:txBody>
      </p:sp>
      <p:sp>
        <p:nvSpPr>
          <p:cNvPr id="54279" name="Textfeld 34"/>
          <p:cNvSpPr txBox="1">
            <a:spLocks noChangeArrowheads="1"/>
          </p:cNvSpPr>
          <p:nvPr/>
        </p:nvSpPr>
        <p:spPr bwMode="auto">
          <a:xfrm>
            <a:off x="644525" y="6078538"/>
            <a:ext cx="1149674" cy="230832"/>
          </a:xfrm>
          <a:prstGeom prst="rect">
            <a:avLst/>
          </a:prstGeom>
          <a:noFill/>
          <a:ln w="9525">
            <a:noFill/>
            <a:miter lim="800000"/>
            <a:headEnd/>
            <a:tailEnd/>
          </a:ln>
        </p:spPr>
        <p:txBody>
          <a:bodyPr wrap="none">
            <a:spAutoFit/>
          </a:bodyPr>
          <a:lstStyle/>
          <a:p>
            <a:pPr eaLnBrk="0" hangingPunct="0">
              <a:spcBef>
                <a:spcPct val="50000"/>
              </a:spcBef>
            </a:pPr>
            <a:r>
              <a:rPr lang="de-DE" sz="900" dirty="0" smtClean="0">
                <a:solidFill>
                  <a:srgbClr val="000000"/>
                </a:solidFill>
                <a:latin typeface="Arial" charset="0"/>
              </a:rPr>
              <a:t>= </a:t>
            </a:r>
            <a:r>
              <a:rPr lang="de-DE" sz="900" dirty="0" err="1" smtClean="0">
                <a:solidFill>
                  <a:srgbClr val="000000"/>
                </a:solidFill>
                <a:latin typeface="Arial" charset="0"/>
              </a:rPr>
              <a:t>training</a:t>
            </a:r>
            <a:r>
              <a:rPr lang="de-DE" sz="900" dirty="0" smtClean="0">
                <a:solidFill>
                  <a:srgbClr val="000000"/>
                </a:solidFill>
                <a:latin typeface="Arial" charset="0"/>
              </a:rPr>
              <a:t> </a:t>
            </a:r>
            <a:r>
              <a:rPr lang="de-DE" sz="900" dirty="0" err="1" smtClean="0">
                <a:solidFill>
                  <a:srgbClr val="000000"/>
                </a:solidFill>
                <a:latin typeface="Arial" charset="0"/>
              </a:rPr>
              <a:t>manager</a:t>
            </a:r>
            <a:endParaRPr lang="de-DE" sz="900" dirty="0">
              <a:solidFill>
                <a:srgbClr val="000000"/>
              </a:solidFill>
              <a:latin typeface="Arial" charset="0"/>
            </a:endParaRPr>
          </a:p>
        </p:txBody>
      </p:sp>
      <p:sp>
        <p:nvSpPr>
          <p:cNvPr id="54280" name="Textfeld 36"/>
          <p:cNvSpPr txBox="1">
            <a:spLocks noChangeArrowheads="1"/>
          </p:cNvSpPr>
          <p:nvPr/>
        </p:nvSpPr>
        <p:spPr bwMode="auto">
          <a:xfrm>
            <a:off x="463550" y="5805488"/>
            <a:ext cx="217488" cy="230187"/>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a:t>
            </a:r>
          </a:p>
        </p:txBody>
      </p:sp>
      <p:sp>
        <p:nvSpPr>
          <p:cNvPr id="54281" name="Textfeld 39"/>
          <p:cNvSpPr txBox="1">
            <a:spLocks noChangeArrowheads="1"/>
          </p:cNvSpPr>
          <p:nvPr/>
        </p:nvSpPr>
        <p:spPr bwMode="auto">
          <a:xfrm>
            <a:off x="463550" y="5448300"/>
            <a:ext cx="217488" cy="230188"/>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a:t>
            </a:r>
          </a:p>
        </p:txBody>
      </p:sp>
      <p:sp>
        <p:nvSpPr>
          <p:cNvPr id="54282" name="Rechteck 34"/>
          <p:cNvSpPr>
            <a:spLocks noChangeArrowheads="1"/>
          </p:cNvSpPr>
          <p:nvPr/>
        </p:nvSpPr>
        <p:spPr bwMode="auto">
          <a:xfrm>
            <a:off x="266700" y="5929313"/>
            <a:ext cx="544513" cy="522287"/>
          </a:xfrm>
          <a:prstGeom prst="rect">
            <a:avLst/>
          </a:prstGeom>
          <a:noFill/>
          <a:ln w="9525">
            <a:noFill/>
            <a:miter lim="800000"/>
            <a:headEnd/>
            <a:tailEnd/>
          </a:ln>
        </p:spPr>
        <p:txBody>
          <a:bodyPr wrap="none">
            <a:spAutoFit/>
          </a:bodyPr>
          <a:lstStyle/>
          <a:p>
            <a:pPr eaLnBrk="0" hangingPunct="0"/>
            <a:r>
              <a:rPr lang="de-DE" sz="2800">
                <a:solidFill>
                  <a:srgbClr val="EC8F14"/>
                </a:solidFill>
                <a:latin typeface="Webdings" pitchFamily="18" charset="2"/>
                <a:sym typeface="Webdings" pitchFamily="18" charset="2"/>
              </a:rPr>
              <a:t></a:t>
            </a:r>
            <a:endParaRPr lang="de-DE" sz="2800">
              <a:solidFill>
                <a:srgbClr val="EC8F14"/>
              </a:solidFill>
              <a:latin typeface="Webdings" pitchFamily="18" charset="2"/>
            </a:endParaRPr>
          </a:p>
        </p:txBody>
      </p:sp>
      <p:sp>
        <p:nvSpPr>
          <p:cNvPr id="54283" name="Rechteck 36"/>
          <p:cNvSpPr>
            <a:spLocks noChangeArrowheads="1"/>
          </p:cNvSpPr>
          <p:nvPr/>
        </p:nvSpPr>
        <p:spPr bwMode="auto">
          <a:xfrm>
            <a:off x="2541588" y="5910263"/>
            <a:ext cx="595312" cy="584200"/>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54284" name="Textfeld 21"/>
          <p:cNvSpPr txBox="1">
            <a:spLocks noChangeArrowheads="1"/>
          </p:cNvSpPr>
          <p:nvPr/>
        </p:nvSpPr>
        <p:spPr bwMode="auto">
          <a:xfrm>
            <a:off x="2954338" y="6080125"/>
            <a:ext cx="1098378" cy="230832"/>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part</a:t>
            </a:r>
            <a:r>
              <a:rPr lang="de-DE" sz="900" dirty="0" smtClean="0">
                <a:solidFill>
                  <a:srgbClr val="000000"/>
                </a:solidFill>
                <a:latin typeface="Arial" charset="0"/>
              </a:rPr>
              <a:t>-time </a:t>
            </a:r>
            <a:r>
              <a:rPr lang="de-DE" sz="900" dirty="0" err="1" smtClean="0">
                <a:solidFill>
                  <a:srgbClr val="000000"/>
                </a:solidFill>
                <a:latin typeface="Arial" charset="0"/>
              </a:rPr>
              <a:t>trainer</a:t>
            </a:r>
            <a:endParaRPr lang="de-DE" sz="900" dirty="0">
              <a:solidFill>
                <a:srgbClr val="000000"/>
              </a:solidFill>
              <a:latin typeface="Arial" charset="0"/>
            </a:endParaRPr>
          </a:p>
        </p:txBody>
      </p:sp>
      <p:sp>
        <p:nvSpPr>
          <p:cNvPr id="54" name="Abgerundetes Rechteck 53"/>
          <p:cNvSpPr/>
          <p:nvPr/>
        </p:nvSpPr>
        <p:spPr bwMode="auto">
          <a:xfrm>
            <a:off x="3289300" y="2422525"/>
            <a:ext cx="2000250" cy="714375"/>
          </a:xfrm>
          <a:prstGeom prst="roundRect">
            <a:avLst/>
          </a:prstGeom>
          <a:solidFill>
            <a:srgbClr val="EAEAFA"/>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1400" b="1" dirty="0" smtClean="0">
                <a:solidFill>
                  <a:srgbClr val="000000"/>
                </a:solidFill>
                <a:ea typeface="ＭＳ Ｐゴシック" pitchFamily="-110" charset="-128"/>
              </a:rPr>
              <a:t>IVET </a:t>
            </a:r>
            <a:r>
              <a:rPr lang="de-DE" sz="1400" b="1" dirty="0" err="1" smtClean="0">
                <a:solidFill>
                  <a:srgbClr val="000000"/>
                </a:solidFill>
                <a:ea typeface="ＭＳ Ｐゴシック" pitchFamily="-110" charset="-128"/>
              </a:rPr>
              <a:t>management</a:t>
            </a:r>
            <a:endParaRPr lang="de-DE" sz="1400" b="1" dirty="0">
              <a:solidFill>
                <a:srgbClr val="000000"/>
              </a:solidFill>
              <a:ea typeface="ＭＳ Ｐゴシック" pitchFamily="-110" charset="-128"/>
            </a:endParaRPr>
          </a:p>
          <a:p>
            <a:pPr algn="ctr" eaLnBrk="0" hangingPunct="0">
              <a:spcBef>
                <a:spcPct val="50000"/>
              </a:spcBef>
              <a:defRPr/>
            </a:pPr>
            <a:endParaRPr lang="de-DE" sz="1200" dirty="0">
              <a:solidFill>
                <a:srgbClr val="000000"/>
              </a:solidFill>
              <a:ea typeface="ＭＳ Ｐゴシック" pitchFamily="-110" charset="-128"/>
            </a:endParaRPr>
          </a:p>
        </p:txBody>
      </p:sp>
      <p:pic>
        <p:nvPicPr>
          <p:cNvPr id="60" name="Grafik 59" descr="Pfeile DL.jpg"/>
          <p:cNvPicPr>
            <a:picLocks noChangeAspect="1"/>
          </p:cNvPicPr>
          <p:nvPr/>
        </p:nvPicPr>
        <p:blipFill>
          <a:blip r:embed="rId3" cstate="print"/>
          <a:stretch>
            <a:fillRect/>
          </a:stretch>
        </p:blipFill>
        <p:spPr>
          <a:xfrm>
            <a:off x="2665413" y="3216275"/>
            <a:ext cx="3249612" cy="498475"/>
          </a:xfrm>
          <a:prstGeom prst="rect">
            <a:avLst/>
          </a:prstGeom>
          <a:solidFill>
            <a:schemeClr val="accent3">
              <a:lumMod val="85000"/>
            </a:schemeClr>
          </a:solidFill>
        </p:spPr>
      </p:pic>
      <p:grpSp>
        <p:nvGrpSpPr>
          <p:cNvPr id="2" name="Gruppieren 83"/>
          <p:cNvGrpSpPr>
            <a:grpSpLocks/>
          </p:cNvGrpSpPr>
          <p:nvPr/>
        </p:nvGrpSpPr>
        <p:grpSpPr bwMode="auto">
          <a:xfrm>
            <a:off x="979488" y="1143000"/>
            <a:ext cx="1235075" cy="1092200"/>
            <a:chOff x="1031389" y="1041398"/>
            <a:chExt cx="3810929" cy="2647214"/>
          </a:xfrm>
        </p:grpSpPr>
        <p:sp>
          <p:nvSpPr>
            <p:cNvPr id="85" name="Rechteck 84"/>
            <p:cNvSpPr/>
            <p:nvPr/>
          </p:nvSpPr>
          <p:spPr bwMode="auto">
            <a:xfrm>
              <a:off x="1046083" y="1499275"/>
              <a:ext cx="3644385"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86" name="Eingekerbter Richtungspfeil 85"/>
            <p:cNvSpPr/>
            <p:nvPr/>
          </p:nvSpPr>
          <p:spPr bwMode="auto">
            <a:xfrm>
              <a:off x="1104863" y="3126849"/>
              <a:ext cx="641688"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87" name="Gleichschenkliges Dreieck 86"/>
            <p:cNvSpPr/>
            <p:nvPr/>
          </p:nvSpPr>
          <p:spPr bwMode="auto">
            <a:xfrm>
              <a:off x="1031389" y="1041398"/>
              <a:ext cx="3712962"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74" name="Rechteck 34"/>
            <p:cNvSpPr>
              <a:spLocks noChangeArrowheads="1"/>
            </p:cNvSpPr>
            <p:nvPr/>
          </p:nvSpPr>
          <p:spPr bwMode="auto">
            <a:xfrm>
              <a:off x="2067011" y="1897026"/>
              <a:ext cx="1457326"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89" name="Eingekerbter Richtungspfeil 88"/>
            <p:cNvSpPr/>
            <p:nvPr/>
          </p:nvSpPr>
          <p:spPr bwMode="auto">
            <a:xfrm>
              <a:off x="1849415" y="3111458"/>
              <a:ext cx="641688"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90" name="Eingekerbter Richtungspfeil 89"/>
            <p:cNvSpPr/>
            <p:nvPr/>
          </p:nvSpPr>
          <p:spPr bwMode="auto">
            <a:xfrm>
              <a:off x="2589069" y="3111458"/>
              <a:ext cx="646584"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91" name="Eingekerbter Richtungspfeil 90"/>
            <p:cNvSpPr/>
            <p:nvPr/>
          </p:nvSpPr>
          <p:spPr bwMode="auto">
            <a:xfrm>
              <a:off x="3318925" y="3111458"/>
              <a:ext cx="646584"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93" name="Eingekerbter Richtungspfeil 92"/>
            <p:cNvSpPr/>
            <p:nvPr/>
          </p:nvSpPr>
          <p:spPr bwMode="auto">
            <a:xfrm>
              <a:off x="4048783" y="3111458"/>
              <a:ext cx="646584"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79" name="Textfeld 14"/>
            <p:cNvSpPr txBox="1">
              <a:spLocks noChangeArrowheads="1"/>
            </p:cNvSpPr>
            <p:nvPr/>
          </p:nvSpPr>
          <p:spPr bwMode="auto">
            <a:xfrm>
              <a:off x="1210497" y="1497324"/>
              <a:ext cx="3631821" cy="522184"/>
            </a:xfrm>
            <a:prstGeom prst="rect">
              <a:avLst/>
            </a:prstGeom>
            <a:noFill/>
            <a:ln w="9525">
              <a:noFill/>
              <a:miter lim="800000"/>
              <a:headEnd/>
              <a:tailEnd/>
            </a:ln>
          </p:spPr>
          <p:txBody>
            <a:bodyPr>
              <a:spAutoFit/>
            </a:bodyPr>
            <a:lstStyle/>
            <a:p>
              <a:pPr algn="ctr" defTabSz="981075" eaLnBrk="0" hangingPunct="0">
                <a:spcBef>
                  <a:spcPct val="50000"/>
                </a:spcBef>
              </a:pPr>
              <a:r>
                <a:rPr lang="de-DE" sz="800">
                  <a:solidFill>
                    <a:srgbClr val="000000"/>
                  </a:solidFill>
                  <a:latin typeface="Arial" charset="0"/>
                </a:rPr>
                <a:t>VD</a:t>
              </a:r>
            </a:p>
          </p:txBody>
        </p:sp>
      </p:grpSp>
      <p:grpSp>
        <p:nvGrpSpPr>
          <p:cNvPr id="3" name="Gruppieren 94"/>
          <p:cNvGrpSpPr>
            <a:grpSpLocks/>
          </p:cNvGrpSpPr>
          <p:nvPr/>
        </p:nvGrpSpPr>
        <p:grpSpPr bwMode="auto">
          <a:xfrm>
            <a:off x="917575" y="3127375"/>
            <a:ext cx="1268413" cy="1092200"/>
            <a:chOff x="2165080" y="1350662"/>
            <a:chExt cx="3908520" cy="2647214"/>
          </a:xfrm>
        </p:grpSpPr>
        <p:sp>
          <p:nvSpPr>
            <p:cNvPr id="96" name="Rechteck 95"/>
            <p:cNvSpPr/>
            <p:nvPr/>
          </p:nvSpPr>
          <p:spPr bwMode="auto">
            <a:xfrm>
              <a:off x="2209107" y="1808539"/>
              <a:ext cx="3644362"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97" name="Eingekerbter Richtungspfeil 96"/>
            <p:cNvSpPr/>
            <p:nvPr/>
          </p:nvSpPr>
          <p:spPr bwMode="auto">
            <a:xfrm>
              <a:off x="2238458" y="3436113"/>
              <a:ext cx="640819"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98" name="Gleichschenkliges Dreieck 97"/>
            <p:cNvSpPr/>
            <p:nvPr/>
          </p:nvSpPr>
          <p:spPr bwMode="auto">
            <a:xfrm>
              <a:off x="2165080" y="1350662"/>
              <a:ext cx="3712849"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65" name="Rechteck 34"/>
            <p:cNvSpPr>
              <a:spLocks noChangeArrowheads="1"/>
            </p:cNvSpPr>
            <p:nvPr/>
          </p:nvSpPr>
          <p:spPr bwMode="auto">
            <a:xfrm>
              <a:off x="3330692" y="2231763"/>
              <a:ext cx="1457327"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00" name="Eingekerbter Richtungspfeil 99"/>
            <p:cNvSpPr/>
            <p:nvPr/>
          </p:nvSpPr>
          <p:spPr bwMode="auto">
            <a:xfrm>
              <a:off x="2982006" y="3420722"/>
              <a:ext cx="640819"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01" name="Eingekerbter Richtungspfeil 100"/>
            <p:cNvSpPr/>
            <p:nvPr/>
          </p:nvSpPr>
          <p:spPr bwMode="auto">
            <a:xfrm>
              <a:off x="3725554" y="3420722"/>
              <a:ext cx="640819"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02" name="Eingekerbter Richtungspfeil 101"/>
            <p:cNvSpPr/>
            <p:nvPr/>
          </p:nvSpPr>
          <p:spPr bwMode="auto">
            <a:xfrm>
              <a:off x="4454425" y="3420722"/>
              <a:ext cx="640822"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03" name="Eingekerbter Richtungspfeil 102"/>
            <p:cNvSpPr/>
            <p:nvPr/>
          </p:nvSpPr>
          <p:spPr bwMode="auto">
            <a:xfrm>
              <a:off x="5183299" y="3420722"/>
              <a:ext cx="640819"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70" name="Textfeld 14"/>
            <p:cNvSpPr txBox="1">
              <a:spLocks noChangeArrowheads="1"/>
            </p:cNvSpPr>
            <p:nvPr/>
          </p:nvSpPr>
          <p:spPr bwMode="auto">
            <a:xfrm>
              <a:off x="2441775" y="1832360"/>
              <a:ext cx="3631825" cy="522184"/>
            </a:xfrm>
            <a:prstGeom prst="rect">
              <a:avLst/>
            </a:prstGeom>
            <a:noFill/>
            <a:ln w="9525">
              <a:noFill/>
              <a:miter lim="800000"/>
              <a:headEnd/>
              <a:tailEnd/>
            </a:ln>
          </p:spPr>
          <p:txBody>
            <a:bodyPr>
              <a:spAutoFit/>
            </a:bodyPr>
            <a:lstStyle/>
            <a:p>
              <a:pPr algn="ctr" defTabSz="981075" eaLnBrk="0" hangingPunct="0">
                <a:spcBef>
                  <a:spcPct val="50000"/>
                </a:spcBef>
              </a:pPr>
              <a:r>
                <a:rPr lang="de-DE" sz="800">
                  <a:solidFill>
                    <a:srgbClr val="000000"/>
                  </a:solidFill>
                  <a:latin typeface="Arial" charset="0"/>
                </a:rPr>
                <a:t>VD</a:t>
              </a:r>
            </a:p>
          </p:txBody>
        </p:sp>
      </p:grpSp>
      <p:grpSp>
        <p:nvGrpSpPr>
          <p:cNvPr id="4" name="Gruppieren 105"/>
          <p:cNvGrpSpPr>
            <a:grpSpLocks/>
          </p:cNvGrpSpPr>
          <p:nvPr/>
        </p:nvGrpSpPr>
        <p:grpSpPr bwMode="auto">
          <a:xfrm>
            <a:off x="2360613" y="4422775"/>
            <a:ext cx="1235075" cy="1092200"/>
            <a:chOff x="1096951" y="1041398"/>
            <a:chExt cx="3810172" cy="2647214"/>
          </a:xfrm>
        </p:grpSpPr>
        <p:sp>
          <p:nvSpPr>
            <p:cNvPr id="107" name="Rechteck 106"/>
            <p:cNvSpPr/>
            <p:nvPr/>
          </p:nvSpPr>
          <p:spPr bwMode="auto">
            <a:xfrm>
              <a:off x="1141026" y="1499275"/>
              <a:ext cx="3643661"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08" name="Eingekerbter Richtungspfeil 107"/>
            <p:cNvSpPr/>
            <p:nvPr/>
          </p:nvSpPr>
          <p:spPr bwMode="auto">
            <a:xfrm>
              <a:off x="1170410" y="3126849"/>
              <a:ext cx="641560"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09" name="Gleichschenkliges Dreieck 108"/>
            <p:cNvSpPr/>
            <p:nvPr/>
          </p:nvSpPr>
          <p:spPr bwMode="auto">
            <a:xfrm>
              <a:off x="1096951" y="1041398"/>
              <a:ext cx="3717120"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56" name="Rechteck 34"/>
            <p:cNvSpPr>
              <a:spLocks noChangeArrowheads="1"/>
            </p:cNvSpPr>
            <p:nvPr/>
          </p:nvSpPr>
          <p:spPr bwMode="auto">
            <a:xfrm>
              <a:off x="2164218" y="1897026"/>
              <a:ext cx="1457326"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11" name="Eingekerbter Richtungspfeil 110"/>
            <p:cNvSpPr/>
            <p:nvPr/>
          </p:nvSpPr>
          <p:spPr bwMode="auto">
            <a:xfrm>
              <a:off x="1914814" y="3111458"/>
              <a:ext cx="641560"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12" name="Eingekerbter Richtungspfeil 111"/>
            <p:cNvSpPr/>
            <p:nvPr/>
          </p:nvSpPr>
          <p:spPr bwMode="auto">
            <a:xfrm>
              <a:off x="2654322" y="3111458"/>
              <a:ext cx="646456"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13" name="Eingekerbter Richtungspfeil 112"/>
            <p:cNvSpPr/>
            <p:nvPr/>
          </p:nvSpPr>
          <p:spPr bwMode="auto">
            <a:xfrm>
              <a:off x="3384032" y="3111458"/>
              <a:ext cx="646456"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14" name="Eingekerbter Richtungspfeil 113"/>
            <p:cNvSpPr/>
            <p:nvPr/>
          </p:nvSpPr>
          <p:spPr bwMode="auto">
            <a:xfrm>
              <a:off x="4113745" y="3111458"/>
              <a:ext cx="64155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61" name="Textfeld 14"/>
            <p:cNvSpPr txBox="1">
              <a:spLocks noChangeArrowheads="1"/>
            </p:cNvSpPr>
            <p:nvPr/>
          </p:nvSpPr>
          <p:spPr bwMode="auto">
            <a:xfrm>
              <a:off x="1275302" y="1497324"/>
              <a:ext cx="3631821" cy="522184"/>
            </a:xfrm>
            <a:prstGeom prst="rect">
              <a:avLst/>
            </a:prstGeom>
            <a:noFill/>
            <a:ln w="9525">
              <a:noFill/>
              <a:miter lim="800000"/>
              <a:headEnd/>
              <a:tailEnd/>
            </a:ln>
          </p:spPr>
          <p:txBody>
            <a:bodyPr>
              <a:spAutoFit/>
            </a:bodyPr>
            <a:lstStyle/>
            <a:p>
              <a:pPr algn="ctr" defTabSz="981075" eaLnBrk="0" hangingPunct="0">
                <a:spcBef>
                  <a:spcPct val="50000"/>
                </a:spcBef>
              </a:pPr>
              <a:r>
                <a:rPr lang="de-DE" sz="800">
                  <a:solidFill>
                    <a:srgbClr val="000000"/>
                  </a:solidFill>
                  <a:latin typeface="Arial" charset="0"/>
                </a:rPr>
                <a:t>VD </a:t>
              </a:r>
            </a:p>
          </p:txBody>
        </p:sp>
      </p:grpSp>
      <p:grpSp>
        <p:nvGrpSpPr>
          <p:cNvPr id="5" name="Gruppieren 115"/>
          <p:cNvGrpSpPr>
            <a:grpSpLocks/>
          </p:cNvGrpSpPr>
          <p:nvPr/>
        </p:nvGrpSpPr>
        <p:grpSpPr bwMode="auto">
          <a:xfrm>
            <a:off x="4789488" y="4422775"/>
            <a:ext cx="1235075" cy="1092200"/>
            <a:chOff x="1096951" y="1041398"/>
            <a:chExt cx="3810172" cy="2647214"/>
          </a:xfrm>
        </p:grpSpPr>
        <p:sp>
          <p:nvSpPr>
            <p:cNvPr id="117" name="Rechteck 116"/>
            <p:cNvSpPr/>
            <p:nvPr/>
          </p:nvSpPr>
          <p:spPr bwMode="auto">
            <a:xfrm>
              <a:off x="1141026" y="1499275"/>
              <a:ext cx="3643661"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18" name="Eingekerbter Richtungspfeil 117"/>
            <p:cNvSpPr/>
            <p:nvPr/>
          </p:nvSpPr>
          <p:spPr bwMode="auto">
            <a:xfrm>
              <a:off x="1170410" y="3126849"/>
              <a:ext cx="641560"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19" name="Gleichschenkliges Dreieck 118"/>
            <p:cNvSpPr/>
            <p:nvPr/>
          </p:nvSpPr>
          <p:spPr bwMode="auto">
            <a:xfrm>
              <a:off x="1096951" y="1041398"/>
              <a:ext cx="3717120"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47" name="Rechteck 34"/>
            <p:cNvSpPr>
              <a:spLocks noChangeArrowheads="1"/>
            </p:cNvSpPr>
            <p:nvPr/>
          </p:nvSpPr>
          <p:spPr bwMode="auto">
            <a:xfrm>
              <a:off x="2196620" y="1871552"/>
              <a:ext cx="1457326"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21" name="Eingekerbter Richtungspfeil 120"/>
            <p:cNvSpPr/>
            <p:nvPr/>
          </p:nvSpPr>
          <p:spPr bwMode="auto">
            <a:xfrm>
              <a:off x="1914814" y="3111458"/>
              <a:ext cx="641560"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22" name="Eingekerbter Richtungspfeil 121"/>
            <p:cNvSpPr/>
            <p:nvPr/>
          </p:nvSpPr>
          <p:spPr bwMode="auto">
            <a:xfrm>
              <a:off x="2654322" y="3111458"/>
              <a:ext cx="646456"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23" name="Eingekerbter Richtungspfeil 122"/>
            <p:cNvSpPr/>
            <p:nvPr/>
          </p:nvSpPr>
          <p:spPr bwMode="auto">
            <a:xfrm>
              <a:off x="3384032" y="3111458"/>
              <a:ext cx="646456"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24" name="Eingekerbter Richtungspfeil 123"/>
            <p:cNvSpPr/>
            <p:nvPr/>
          </p:nvSpPr>
          <p:spPr bwMode="auto">
            <a:xfrm>
              <a:off x="4113745" y="3111458"/>
              <a:ext cx="64155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52" name="Textfeld 14"/>
            <p:cNvSpPr txBox="1">
              <a:spLocks noChangeArrowheads="1"/>
            </p:cNvSpPr>
            <p:nvPr/>
          </p:nvSpPr>
          <p:spPr bwMode="auto">
            <a:xfrm>
              <a:off x="1275302" y="1497324"/>
              <a:ext cx="3631821" cy="522184"/>
            </a:xfrm>
            <a:prstGeom prst="rect">
              <a:avLst/>
            </a:prstGeom>
            <a:noFill/>
            <a:ln w="9525">
              <a:noFill/>
              <a:miter lim="800000"/>
              <a:headEnd/>
              <a:tailEnd/>
            </a:ln>
          </p:spPr>
          <p:txBody>
            <a:bodyPr>
              <a:spAutoFit/>
            </a:bodyPr>
            <a:lstStyle/>
            <a:p>
              <a:pPr algn="ctr" defTabSz="981075" eaLnBrk="0" hangingPunct="0">
                <a:spcBef>
                  <a:spcPct val="50000"/>
                </a:spcBef>
              </a:pPr>
              <a:r>
                <a:rPr lang="de-DE" sz="800">
                  <a:solidFill>
                    <a:srgbClr val="000000"/>
                  </a:solidFill>
                  <a:latin typeface="Arial" charset="0"/>
                </a:rPr>
                <a:t>VD </a:t>
              </a:r>
            </a:p>
          </p:txBody>
        </p:sp>
      </p:grpSp>
      <p:grpSp>
        <p:nvGrpSpPr>
          <p:cNvPr id="6" name="Gruppieren 125"/>
          <p:cNvGrpSpPr>
            <a:grpSpLocks/>
          </p:cNvGrpSpPr>
          <p:nvPr/>
        </p:nvGrpSpPr>
        <p:grpSpPr bwMode="auto">
          <a:xfrm>
            <a:off x="6345238" y="1143000"/>
            <a:ext cx="1244600" cy="1092200"/>
            <a:chOff x="615952" y="1041398"/>
            <a:chExt cx="3837851" cy="2647214"/>
          </a:xfrm>
        </p:grpSpPr>
        <p:sp>
          <p:nvSpPr>
            <p:cNvPr id="127" name="Rechteck 126"/>
            <p:cNvSpPr/>
            <p:nvPr/>
          </p:nvSpPr>
          <p:spPr bwMode="auto">
            <a:xfrm>
              <a:off x="669798" y="1499275"/>
              <a:ext cx="3642042"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28" name="Eingekerbter Richtungspfeil 127"/>
            <p:cNvSpPr/>
            <p:nvPr/>
          </p:nvSpPr>
          <p:spPr bwMode="auto">
            <a:xfrm>
              <a:off x="753018" y="3126849"/>
              <a:ext cx="641272"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29" name="Gleichschenkliges Dreieck 128"/>
            <p:cNvSpPr/>
            <p:nvPr/>
          </p:nvSpPr>
          <p:spPr bwMode="auto">
            <a:xfrm>
              <a:off x="615952" y="1041398"/>
              <a:ext cx="3715469"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38" name="Rechteck 34"/>
            <p:cNvSpPr>
              <a:spLocks noChangeArrowheads="1"/>
            </p:cNvSpPr>
            <p:nvPr/>
          </p:nvSpPr>
          <p:spPr bwMode="auto">
            <a:xfrm>
              <a:off x="1845991" y="1939393"/>
              <a:ext cx="1457326"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31" name="Eingekerbter Richtungspfeil 130"/>
            <p:cNvSpPr/>
            <p:nvPr/>
          </p:nvSpPr>
          <p:spPr bwMode="auto">
            <a:xfrm>
              <a:off x="1497091" y="3111458"/>
              <a:ext cx="641272"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2" name="Eingekerbter Richtungspfeil 131"/>
            <p:cNvSpPr/>
            <p:nvPr/>
          </p:nvSpPr>
          <p:spPr bwMode="auto">
            <a:xfrm>
              <a:off x="2241164" y="3111458"/>
              <a:ext cx="641272"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3" name="Eingekerbter Richtungspfeil 132"/>
            <p:cNvSpPr/>
            <p:nvPr/>
          </p:nvSpPr>
          <p:spPr bwMode="auto">
            <a:xfrm>
              <a:off x="2970550" y="3111458"/>
              <a:ext cx="641275"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4" name="Eingekerbter Richtungspfeil 133"/>
            <p:cNvSpPr/>
            <p:nvPr/>
          </p:nvSpPr>
          <p:spPr bwMode="auto">
            <a:xfrm>
              <a:off x="3699939" y="3111458"/>
              <a:ext cx="641272"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43" name="Textfeld 14"/>
            <p:cNvSpPr txBox="1">
              <a:spLocks noChangeArrowheads="1"/>
            </p:cNvSpPr>
            <p:nvPr/>
          </p:nvSpPr>
          <p:spPr bwMode="auto">
            <a:xfrm>
              <a:off x="821981" y="1514186"/>
              <a:ext cx="3631822" cy="1268159"/>
            </a:xfrm>
            <a:prstGeom prst="rect">
              <a:avLst/>
            </a:prstGeom>
            <a:noFill/>
            <a:ln w="9525">
              <a:noFill/>
              <a:miter lim="800000"/>
              <a:headEnd/>
              <a:tailEnd/>
            </a:ln>
          </p:spPr>
          <p:txBody>
            <a:bodyPr>
              <a:spAutoFit/>
            </a:bodyPr>
            <a:lstStyle/>
            <a:p>
              <a:pPr algn="ctr" defTabSz="981075" eaLnBrk="0" hangingPunct="0">
                <a:spcBef>
                  <a:spcPct val="50000"/>
                </a:spcBef>
              </a:pPr>
              <a:r>
                <a:rPr lang="de-DE" sz="800" dirty="0">
                  <a:solidFill>
                    <a:srgbClr val="000000"/>
                  </a:solidFill>
                  <a:latin typeface="Arial" charset="0"/>
                </a:rPr>
                <a:t>Vertriebsdirektion  (VD)</a:t>
              </a:r>
            </a:p>
            <a:p>
              <a:pPr algn="ctr" defTabSz="981075" eaLnBrk="0" hangingPunct="0">
                <a:spcBef>
                  <a:spcPct val="50000"/>
                </a:spcBef>
              </a:pPr>
              <a:endParaRPr lang="de-DE" sz="800" dirty="0">
                <a:solidFill>
                  <a:srgbClr val="000000"/>
                </a:solidFill>
                <a:latin typeface="Arial" charset="0"/>
              </a:endParaRPr>
            </a:p>
          </p:txBody>
        </p:sp>
      </p:grpSp>
      <p:grpSp>
        <p:nvGrpSpPr>
          <p:cNvPr id="7" name="Gruppieren 136"/>
          <p:cNvGrpSpPr>
            <a:grpSpLocks/>
          </p:cNvGrpSpPr>
          <p:nvPr/>
        </p:nvGrpSpPr>
        <p:grpSpPr bwMode="auto">
          <a:xfrm>
            <a:off x="6357938" y="3143250"/>
            <a:ext cx="1236662" cy="1092200"/>
            <a:chOff x="1096951" y="1041398"/>
            <a:chExt cx="3810172" cy="2647214"/>
          </a:xfrm>
        </p:grpSpPr>
        <p:sp>
          <p:nvSpPr>
            <p:cNvPr id="138" name="Rechteck 137"/>
            <p:cNvSpPr/>
            <p:nvPr/>
          </p:nvSpPr>
          <p:spPr bwMode="auto">
            <a:xfrm>
              <a:off x="1140969" y="1499275"/>
              <a:ext cx="3643877" cy="2189337"/>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39" name="Eingekerbter Richtungspfeil 138"/>
            <p:cNvSpPr/>
            <p:nvPr/>
          </p:nvSpPr>
          <p:spPr bwMode="auto">
            <a:xfrm>
              <a:off x="1170316" y="3126849"/>
              <a:ext cx="64073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40" name="Gleichschenkliges Dreieck 139"/>
            <p:cNvSpPr/>
            <p:nvPr/>
          </p:nvSpPr>
          <p:spPr bwMode="auto">
            <a:xfrm>
              <a:off x="1096951" y="1041398"/>
              <a:ext cx="3712350" cy="461723"/>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4329" name="Rechteck 34"/>
            <p:cNvSpPr>
              <a:spLocks noChangeArrowheads="1"/>
            </p:cNvSpPr>
            <p:nvPr/>
          </p:nvSpPr>
          <p:spPr bwMode="auto">
            <a:xfrm>
              <a:off x="2261424" y="1871553"/>
              <a:ext cx="1457326"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42" name="Eingekerbter Richtungspfeil 141"/>
            <p:cNvSpPr/>
            <p:nvPr/>
          </p:nvSpPr>
          <p:spPr bwMode="auto">
            <a:xfrm>
              <a:off x="1913765" y="3111458"/>
              <a:ext cx="64073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43" name="Eingekerbter Richtungspfeil 142"/>
            <p:cNvSpPr/>
            <p:nvPr/>
          </p:nvSpPr>
          <p:spPr bwMode="auto">
            <a:xfrm>
              <a:off x="2657213" y="3111458"/>
              <a:ext cx="64073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44" name="Eingekerbter Richtungspfeil 143"/>
            <p:cNvSpPr/>
            <p:nvPr/>
          </p:nvSpPr>
          <p:spPr bwMode="auto">
            <a:xfrm>
              <a:off x="3385990" y="3111458"/>
              <a:ext cx="640734"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45" name="Eingekerbter Richtungspfeil 144"/>
            <p:cNvSpPr/>
            <p:nvPr/>
          </p:nvSpPr>
          <p:spPr bwMode="auto">
            <a:xfrm>
              <a:off x="4114763" y="3111458"/>
              <a:ext cx="640737" cy="357837"/>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34" name="Textfeld 14"/>
            <p:cNvSpPr txBox="1">
              <a:spLocks noChangeArrowheads="1"/>
            </p:cNvSpPr>
            <p:nvPr/>
          </p:nvSpPr>
          <p:spPr bwMode="auto">
            <a:xfrm>
              <a:off x="1275302" y="1497324"/>
              <a:ext cx="3631821" cy="820573"/>
            </a:xfrm>
            <a:prstGeom prst="rect">
              <a:avLst/>
            </a:prstGeom>
            <a:noFill/>
            <a:ln w="9525">
              <a:noFill/>
              <a:miter lim="800000"/>
              <a:headEnd/>
              <a:tailEnd/>
            </a:ln>
          </p:spPr>
          <p:txBody>
            <a:bodyPr>
              <a:spAutoFit/>
            </a:bodyPr>
            <a:lstStyle/>
            <a:p>
              <a:pPr algn="ctr" defTabSz="981075" eaLnBrk="0" hangingPunct="0">
                <a:spcBef>
                  <a:spcPct val="50000"/>
                </a:spcBef>
              </a:pPr>
              <a:r>
                <a:rPr lang="de-DE" sz="800">
                  <a:solidFill>
                    <a:srgbClr val="000000"/>
                  </a:solidFill>
                  <a:latin typeface="Arial" charset="0"/>
                </a:rPr>
                <a:t>Vertriebsdirektion  (VD)</a:t>
              </a:r>
            </a:p>
          </p:txBody>
        </p:sp>
      </p:grpSp>
      <p:sp>
        <p:nvSpPr>
          <p:cNvPr id="155" name="Ellipse 154"/>
          <p:cNvSpPr/>
          <p:nvPr/>
        </p:nvSpPr>
        <p:spPr bwMode="auto">
          <a:xfrm>
            <a:off x="8101013" y="1466850"/>
            <a:ext cx="642937" cy="642938"/>
          </a:xfrm>
          <a:prstGeom prst="ellipse">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56" name="Eingekerbter Richtungspfeil 155"/>
          <p:cNvSpPr/>
          <p:nvPr/>
        </p:nvSpPr>
        <p:spPr bwMode="auto">
          <a:xfrm>
            <a:off x="8329613" y="1878013"/>
            <a:ext cx="207962" cy="147637"/>
          </a:xfrm>
          <a:prstGeom prst="chevron">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295" name="Textfeld 156"/>
          <p:cNvSpPr txBox="1">
            <a:spLocks noChangeArrowheads="1"/>
          </p:cNvSpPr>
          <p:nvPr/>
        </p:nvSpPr>
        <p:spPr bwMode="auto">
          <a:xfrm>
            <a:off x="8132763" y="1258888"/>
            <a:ext cx="588962" cy="230187"/>
          </a:xfrm>
          <a:prstGeom prst="rect">
            <a:avLst/>
          </a:prstGeom>
          <a:noFill/>
          <a:ln w="9525">
            <a:noFill/>
            <a:miter lim="800000"/>
            <a:headEnd/>
            <a:tailEnd/>
          </a:ln>
        </p:spPr>
        <p:txBody>
          <a:bodyPr wrap="none">
            <a:spAutoFit/>
          </a:bodyPr>
          <a:lstStyle/>
          <a:p>
            <a:r>
              <a:rPr lang="de-DE" sz="900">
                <a:solidFill>
                  <a:srgbClr val="000000"/>
                </a:solidFill>
                <a:latin typeface="Arial" charset="0"/>
              </a:rPr>
              <a:t>Agentur</a:t>
            </a:r>
          </a:p>
        </p:txBody>
      </p:sp>
      <p:sp>
        <p:nvSpPr>
          <p:cNvPr id="54296" name="Rechteck 34"/>
          <p:cNvSpPr>
            <a:spLocks noChangeArrowheads="1"/>
          </p:cNvSpPr>
          <p:nvPr/>
        </p:nvSpPr>
        <p:spPr bwMode="auto">
          <a:xfrm>
            <a:off x="8143875" y="1409700"/>
            <a:ext cx="473075" cy="363538"/>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61" name="Ellipse 160"/>
          <p:cNvSpPr/>
          <p:nvPr/>
        </p:nvSpPr>
        <p:spPr bwMode="auto">
          <a:xfrm>
            <a:off x="8072438" y="2967038"/>
            <a:ext cx="642937" cy="642937"/>
          </a:xfrm>
          <a:prstGeom prst="ellipse">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2" name="Eingekerbter Richtungspfeil 161"/>
          <p:cNvSpPr/>
          <p:nvPr/>
        </p:nvSpPr>
        <p:spPr bwMode="auto">
          <a:xfrm>
            <a:off x="8301038" y="3378200"/>
            <a:ext cx="207962" cy="147638"/>
          </a:xfrm>
          <a:prstGeom prst="chevron">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299" name="Textfeld 162"/>
          <p:cNvSpPr txBox="1">
            <a:spLocks noChangeArrowheads="1"/>
          </p:cNvSpPr>
          <p:nvPr/>
        </p:nvSpPr>
        <p:spPr bwMode="auto">
          <a:xfrm>
            <a:off x="8104188" y="2765425"/>
            <a:ext cx="588962" cy="230188"/>
          </a:xfrm>
          <a:prstGeom prst="rect">
            <a:avLst/>
          </a:prstGeom>
          <a:noFill/>
          <a:ln w="9525">
            <a:noFill/>
            <a:miter lim="800000"/>
            <a:headEnd/>
            <a:tailEnd/>
          </a:ln>
        </p:spPr>
        <p:txBody>
          <a:bodyPr wrap="none">
            <a:spAutoFit/>
          </a:bodyPr>
          <a:lstStyle/>
          <a:p>
            <a:r>
              <a:rPr lang="de-DE" sz="900">
                <a:solidFill>
                  <a:srgbClr val="000000"/>
                </a:solidFill>
                <a:latin typeface="Arial" charset="0"/>
              </a:rPr>
              <a:t>Agentur</a:t>
            </a:r>
          </a:p>
        </p:txBody>
      </p:sp>
      <p:sp>
        <p:nvSpPr>
          <p:cNvPr id="54300" name="Rechteck 34"/>
          <p:cNvSpPr>
            <a:spLocks noChangeArrowheads="1"/>
          </p:cNvSpPr>
          <p:nvPr/>
        </p:nvSpPr>
        <p:spPr bwMode="auto">
          <a:xfrm>
            <a:off x="8115300" y="2909888"/>
            <a:ext cx="473075" cy="36353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65" name="Ellipse 164"/>
          <p:cNvSpPr/>
          <p:nvPr/>
        </p:nvSpPr>
        <p:spPr bwMode="auto">
          <a:xfrm>
            <a:off x="8091488" y="4079875"/>
            <a:ext cx="642937" cy="642938"/>
          </a:xfrm>
          <a:prstGeom prst="ellipse">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6" name="Eingekerbter Richtungspfeil 165"/>
          <p:cNvSpPr/>
          <p:nvPr/>
        </p:nvSpPr>
        <p:spPr bwMode="auto">
          <a:xfrm>
            <a:off x="8318500" y="4491038"/>
            <a:ext cx="207963" cy="146050"/>
          </a:xfrm>
          <a:prstGeom prst="chevron">
            <a:avLst/>
          </a:prstGeom>
          <a:ln w="15875">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4303" name="Rechteck 34"/>
          <p:cNvSpPr>
            <a:spLocks noChangeArrowheads="1"/>
          </p:cNvSpPr>
          <p:nvPr/>
        </p:nvSpPr>
        <p:spPr bwMode="auto">
          <a:xfrm>
            <a:off x="8132763" y="4021138"/>
            <a:ext cx="473075" cy="36353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54304" name="Textfeld 167"/>
          <p:cNvSpPr txBox="1">
            <a:spLocks noChangeArrowheads="1"/>
          </p:cNvSpPr>
          <p:nvPr/>
        </p:nvSpPr>
        <p:spPr bwMode="auto">
          <a:xfrm>
            <a:off x="8123238" y="3846513"/>
            <a:ext cx="588962" cy="231775"/>
          </a:xfrm>
          <a:prstGeom prst="rect">
            <a:avLst/>
          </a:prstGeom>
          <a:noFill/>
          <a:ln w="9525">
            <a:noFill/>
            <a:miter lim="800000"/>
            <a:headEnd/>
            <a:tailEnd/>
          </a:ln>
        </p:spPr>
        <p:txBody>
          <a:bodyPr wrap="none">
            <a:spAutoFit/>
          </a:bodyPr>
          <a:lstStyle/>
          <a:p>
            <a:r>
              <a:rPr lang="de-DE" sz="900">
                <a:solidFill>
                  <a:srgbClr val="000000"/>
                </a:solidFill>
                <a:latin typeface="Arial" charset="0"/>
              </a:rPr>
              <a:t>Agentur</a:t>
            </a:r>
          </a:p>
        </p:txBody>
      </p:sp>
      <p:cxnSp>
        <p:nvCxnSpPr>
          <p:cNvPr id="170" name="Gerade Verbindung 169"/>
          <p:cNvCxnSpPr>
            <a:stCxn id="127" idx="3"/>
            <a:endCxn id="155" idx="2"/>
          </p:cNvCxnSpPr>
          <p:nvPr/>
        </p:nvCxnSpPr>
        <p:spPr bwMode="auto">
          <a:xfrm>
            <a:off x="7543800" y="1784350"/>
            <a:ext cx="557213" cy="4763"/>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2" name="Gerade Verbindung 171"/>
          <p:cNvCxnSpPr>
            <a:stCxn id="138" idx="3"/>
            <a:endCxn id="161" idx="2"/>
          </p:cNvCxnSpPr>
          <p:nvPr/>
        </p:nvCxnSpPr>
        <p:spPr bwMode="auto">
          <a:xfrm flipV="1">
            <a:off x="7554913" y="3289300"/>
            <a:ext cx="517525" cy="495300"/>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4" name="Gerade Verbindung 173"/>
          <p:cNvCxnSpPr>
            <a:endCxn id="54303" idx="1"/>
          </p:cNvCxnSpPr>
          <p:nvPr/>
        </p:nvCxnSpPr>
        <p:spPr bwMode="auto">
          <a:xfrm>
            <a:off x="7543800" y="3805238"/>
            <a:ext cx="588963" cy="398462"/>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76" name="Gleichschenkliges Dreieck 175"/>
          <p:cNvSpPr/>
          <p:nvPr/>
        </p:nvSpPr>
        <p:spPr bwMode="auto">
          <a:xfrm>
            <a:off x="2643188" y="1516063"/>
            <a:ext cx="3286125" cy="461962"/>
          </a:xfrm>
          <a:prstGeom prst="triangl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eaLnBrk="0" hangingPunct="0">
              <a:spcBef>
                <a:spcPct val="50000"/>
              </a:spcBef>
              <a:defRPr/>
            </a:pPr>
            <a:endParaRPr lang="de-DE" sz="900">
              <a:solidFill>
                <a:srgbClr val="000000"/>
              </a:solidFill>
              <a:latin typeface="Arial" charset="0"/>
            </a:endParaRPr>
          </a:p>
        </p:txBody>
      </p:sp>
      <p:cxnSp>
        <p:nvCxnSpPr>
          <p:cNvPr id="54309" name="Gerade Verbindung 179"/>
          <p:cNvCxnSpPr>
            <a:cxnSpLocks noChangeShapeType="1"/>
          </p:cNvCxnSpPr>
          <p:nvPr/>
        </p:nvCxnSpPr>
        <p:spPr bwMode="auto">
          <a:xfrm rot="5400000" flipH="1" flipV="1">
            <a:off x="4536281" y="1678782"/>
            <a:ext cx="214313" cy="0"/>
          </a:xfrm>
          <a:prstGeom prst="line">
            <a:avLst/>
          </a:prstGeom>
          <a:noFill/>
          <a:ln w="9525" algn="ctr">
            <a:noFill/>
            <a:round/>
            <a:headEnd/>
            <a:tailEnd/>
          </a:ln>
        </p:spPr>
      </p:cxnSp>
      <p:sp>
        <p:nvSpPr>
          <p:cNvPr id="54310" name="Rechteck 92"/>
          <p:cNvSpPr>
            <a:spLocks noChangeArrowheads="1"/>
          </p:cNvSpPr>
          <p:nvPr/>
        </p:nvSpPr>
        <p:spPr bwMode="auto">
          <a:xfrm>
            <a:off x="3838575" y="2605088"/>
            <a:ext cx="500063" cy="785812"/>
          </a:xfrm>
          <a:prstGeom prst="rect">
            <a:avLst/>
          </a:prstGeom>
          <a:noFill/>
          <a:ln w="9525">
            <a:noFill/>
            <a:miter lim="800000"/>
            <a:headEnd/>
            <a:tailEnd/>
          </a:ln>
        </p:spPr>
        <p:txBody>
          <a:bodyPr/>
          <a:lstStyle/>
          <a:p>
            <a:pPr eaLnBrk="0" hangingPunct="0"/>
            <a:r>
              <a:rPr lang="de-DE" sz="2800">
                <a:solidFill>
                  <a:srgbClr val="EC8F14"/>
                </a:solidFill>
                <a:latin typeface="Webdings" pitchFamily="18" charset="2"/>
                <a:sym typeface="Webdings" pitchFamily="18" charset="2"/>
              </a:rPr>
              <a:t></a:t>
            </a:r>
            <a:endParaRPr lang="de-DE" sz="2800">
              <a:solidFill>
                <a:srgbClr val="EC8F14"/>
              </a:solidFill>
              <a:latin typeface="Webdings" pitchFamily="18" charset="2"/>
            </a:endParaRPr>
          </a:p>
        </p:txBody>
      </p:sp>
      <p:sp>
        <p:nvSpPr>
          <p:cNvPr id="54311" name="Rechteck 92"/>
          <p:cNvSpPr>
            <a:spLocks noChangeArrowheads="1"/>
          </p:cNvSpPr>
          <p:nvPr/>
        </p:nvSpPr>
        <p:spPr bwMode="auto">
          <a:xfrm>
            <a:off x="4159250" y="2614613"/>
            <a:ext cx="500063" cy="785812"/>
          </a:xfrm>
          <a:prstGeom prst="rect">
            <a:avLst/>
          </a:prstGeom>
          <a:noFill/>
          <a:ln w="9525">
            <a:noFill/>
            <a:miter lim="800000"/>
            <a:headEnd/>
            <a:tailEnd/>
          </a:ln>
        </p:spPr>
        <p:txBody>
          <a:bodyPr/>
          <a:lstStyle/>
          <a:p>
            <a:pPr eaLnBrk="0" hangingPunct="0"/>
            <a:r>
              <a:rPr lang="de-DE" sz="2800">
                <a:solidFill>
                  <a:srgbClr val="EC8F14"/>
                </a:solidFill>
                <a:latin typeface="Webdings" pitchFamily="18" charset="2"/>
                <a:sym typeface="Webdings" pitchFamily="18" charset="2"/>
              </a:rPr>
              <a:t></a:t>
            </a:r>
            <a:endParaRPr lang="de-DE" sz="2800">
              <a:solidFill>
                <a:srgbClr val="EC8F14"/>
              </a:solidFill>
              <a:latin typeface="Webdings" pitchFamily="18" charset="2"/>
            </a:endParaRPr>
          </a:p>
        </p:txBody>
      </p:sp>
      <p:sp>
        <p:nvSpPr>
          <p:cNvPr id="54313" name="Textfeld 13"/>
          <p:cNvSpPr txBox="1">
            <a:spLocks noChangeArrowheads="1"/>
          </p:cNvSpPr>
          <p:nvPr/>
        </p:nvSpPr>
        <p:spPr bwMode="auto">
          <a:xfrm>
            <a:off x="1363663" y="286310"/>
            <a:ext cx="6807200" cy="584200"/>
          </a:xfrm>
          <a:prstGeom prst="rect">
            <a:avLst/>
          </a:prstGeom>
          <a:noFill/>
          <a:ln w="9525">
            <a:noFill/>
            <a:miter lim="800000"/>
            <a:headEnd/>
            <a:tailEnd/>
          </a:ln>
        </p:spPr>
        <p:txBody>
          <a:bodyPr wrap="none"/>
          <a:lstStyle/>
          <a:p>
            <a:pPr algn="ctr" eaLnBrk="0" hangingPunct="0">
              <a:spcBef>
                <a:spcPct val="50000"/>
              </a:spcBef>
            </a:pPr>
            <a:endParaRPr lang="de-DE" b="1">
              <a:solidFill>
                <a:srgbClr val="262699"/>
              </a:solidFill>
              <a:latin typeface="Arial" charset="0"/>
            </a:endParaRPr>
          </a:p>
        </p:txBody>
      </p:sp>
      <p:sp>
        <p:nvSpPr>
          <p:cNvPr id="54314" name="Rechteck 34"/>
          <p:cNvSpPr>
            <a:spLocks noChangeArrowheads="1"/>
          </p:cNvSpPr>
          <p:nvPr/>
        </p:nvSpPr>
        <p:spPr bwMode="auto">
          <a:xfrm>
            <a:off x="1525588" y="1617663"/>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15" name="Rechteck 34"/>
          <p:cNvSpPr>
            <a:spLocks noChangeArrowheads="1"/>
          </p:cNvSpPr>
          <p:nvPr/>
        </p:nvSpPr>
        <p:spPr bwMode="auto">
          <a:xfrm>
            <a:off x="1220788" y="1617663"/>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16" name="Rechteck 34"/>
          <p:cNvSpPr>
            <a:spLocks noChangeArrowheads="1"/>
          </p:cNvSpPr>
          <p:nvPr/>
        </p:nvSpPr>
        <p:spPr bwMode="auto">
          <a:xfrm>
            <a:off x="1508125" y="3611563"/>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17" name="Rechteck 34"/>
          <p:cNvSpPr>
            <a:spLocks noChangeArrowheads="1"/>
          </p:cNvSpPr>
          <p:nvPr/>
        </p:nvSpPr>
        <p:spPr bwMode="auto">
          <a:xfrm>
            <a:off x="1192213" y="3611563"/>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18" name="Rechteck 34"/>
          <p:cNvSpPr>
            <a:spLocks noChangeArrowheads="1"/>
          </p:cNvSpPr>
          <p:nvPr/>
        </p:nvSpPr>
        <p:spPr bwMode="auto">
          <a:xfrm>
            <a:off x="2921000" y="4891088"/>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19" name="Rechteck 34"/>
          <p:cNvSpPr>
            <a:spLocks noChangeArrowheads="1"/>
          </p:cNvSpPr>
          <p:nvPr/>
        </p:nvSpPr>
        <p:spPr bwMode="auto">
          <a:xfrm>
            <a:off x="2605088" y="4891088"/>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0" name="Rechteck 34"/>
          <p:cNvSpPr>
            <a:spLocks noChangeArrowheads="1"/>
          </p:cNvSpPr>
          <p:nvPr/>
        </p:nvSpPr>
        <p:spPr bwMode="auto">
          <a:xfrm>
            <a:off x="5357813" y="4891088"/>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1" name="Rechteck 34"/>
          <p:cNvSpPr>
            <a:spLocks noChangeArrowheads="1"/>
          </p:cNvSpPr>
          <p:nvPr/>
        </p:nvSpPr>
        <p:spPr bwMode="auto">
          <a:xfrm>
            <a:off x="5030788" y="4891088"/>
            <a:ext cx="473075" cy="363537"/>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2" name="Rechteck 34"/>
          <p:cNvSpPr>
            <a:spLocks noChangeArrowheads="1"/>
          </p:cNvSpPr>
          <p:nvPr/>
        </p:nvSpPr>
        <p:spPr bwMode="auto">
          <a:xfrm>
            <a:off x="6959600" y="1644650"/>
            <a:ext cx="473075" cy="363538"/>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3" name="Rechteck 34"/>
          <p:cNvSpPr>
            <a:spLocks noChangeArrowheads="1"/>
          </p:cNvSpPr>
          <p:nvPr/>
        </p:nvSpPr>
        <p:spPr bwMode="auto">
          <a:xfrm>
            <a:off x="6643688" y="1644650"/>
            <a:ext cx="473075" cy="363538"/>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4" name="Rechteck 34"/>
          <p:cNvSpPr>
            <a:spLocks noChangeArrowheads="1"/>
          </p:cNvSpPr>
          <p:nvPr/>
        </p:nvSpPr>
        <p:spPr bwMode="auto">
          <a:xfrm>
            <a:off x="6953250" y="3595688"/>
            <a:ext cx="473075" cy="361950"/>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
        <p:nvSpPr>
          <p:cNvPr id="54325" name="Rechteck 34"/>
          <p:cNvSpPr>
            <a:spLocks noChangeArrowheads="1"/>
          </p:cNvSpPr>
          <p:nvPr/>
        </p:nvSpPr>
        <p:spPr bwMode="auto">
          <a:xfrm>
            <a:off x="6637338" y="3595688"/>
            <a:ext cx="473075" cy="361950"/>
          </a:xfrm>
          <a:prstGeom prst="rect">
            <a:avLst/>
          </a:prstGeom>
          <a:noFill/>
          <a:ln w="9525">
            <a:noFill/>
            <a:miter lim="800000"/>
            <a:headEnd/>
            <a:tailEnd/>
          </a:ln>
        </p:spPr>
        <p:txBody>
          <a:bodyPr wrap="none"/>
          <a:lstStyle/>
          <a:p>
            <a:pPr eaLnBrk="0" hangingPunct="0">
              <a:spcBef>
                <a:spcPct val="50000"/>
              </a:spcBef>
            </a:pPr>
            <a:r>
              <a:rPr lang="de-DE" sz="1800">
                <a:solidFill>
                  <a:srgbClr val="0DB335"/>
                </a:solidFill>
                <a:latin typeface="Webdings" pitchFamily="18" charset="2"/>
                <a:sym typeface="Webdings" pitchFamily="18" charset="2"/>
              </a:rPr>
              <a:t></a:t>
            </a:r>
            <a:endParaRPr lang="de-DE" sz="1800">
              <a:solidFill>
                <a:srgbClr val="0DB335"/>
              </a:solidFill>
              <a:latin typeface="Arial" charset="0"/>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0" y="115888"/>
            <a:ext cx="8229600" cy="693737"/>
          </a:xfrm>
        </p:spPr>
        <p:txBody>
          <a:bodyPr/>
          <a:lstStyle/>
          <a:p>
            <a:pPr algn="ctr">
              <a:spcBef>
                <a:spcPts val="0"/>
              </a:spcBef>
              <a:spcAft>
                <a:spcPts val="0"/>
              </a:spcAft>
              <a:buNone/>
            </a:pPr>
            <a:r>
              <a:rPr lang="de-DE" sz="2000" b="1" i="0" dirty="0" err="1">
                <a:solidFill>
                  <a:srgbClr val="2D2DB9">
                    <a:lumMod val="50000"/>
                  </a:srgbClr>
                </a:solidFill>
                <a:latin typeface="Arial"/>
                <a:ea typeface="+mj-ea"/>
                <a:cs typeface="+mj-cs"/>
              </a:rPr>
              <a:t>Aspect</a:t>
            </a:r>
            <a:r>
              <a:rPr lang="de-DE" sz="2000" b="1" i="0" dirty="0">
                <a:solidFill>
                  <a:srgbClr val="2D2DB9">
                    <a:lumMod val="50000"/>
                  </a:srgbClr>
                </a:solidFill>
                <a:latin typeface="Arial"/>
                <a:ea typeface="+mj-ea"/>
                <a:cs typeface="+mj-cs"/>
              </a:rPr>
              <a:t> "</a:t>
            </a:r>
            <a:r>
              <a:rPr lang="de-DE" sz="2000" b="1" i="0" dirty="0" err="1">
                <a:solidFill>
                  <a:srgbClr val="2D2DB9">
                    <a:lumMod val="50000"/>
                  </a:srgbClr>
                </a:solidFill>
                <a:latin typeface="Arial"/>
                <a:ea typeface="+mj-ea"/>
                <a:cs typeface="+mj-cs"/>
              </a:rPr>
              <a:t>Autonomy</a:t>
            </a:r>
            <a:r>
              <a:rPr lang="de-DE" sz="2000" b="1" i="0" dirty="0">
                <a:solidFill>
                  <a:srgbClr val="2D2DB9">
                    <a:lumMod val="50000"/>
                  </a:srgbClr>
                </a:solidFill>
                <a:latin typeface="Arial"/>
                <a:ea typeface="+mj-ea"/>
                <a:cs typeface="+mj-cs"/>
              </a:rPr>
              <a:t> </a:t>
            </a:r>
            <a:r>
              <a:rPr lang="de-DE" sz="2000" b="1" i="0" dirty="0" err="1">
                <a:solidFill>
                  <a:srgbClr val="2D2DB9">
                    <a:lumMod val="50000"/>
                  </a:srgbClr>
                </a:solidFill>
                <a:latin typeface="Arial"/>
                <a:ea typeface="+mj-ea"/>
                <a:cs typeface="+mj-cs"/>
              </a:rPr>
              <a:t>of</a:t>
            </a:r>
            <a:r>
              <a:rPr lang="de-DE" sz="2000" b="1" i="0" dirty="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part</a:t>
            </a:r>
            <a:r>
              <a:rPr lang="de-DE" sz="2000" b="1" i="0" dirty="0" smtClean="0">
                <a:solidFill>
                  <a:srgbClr val="2D2DB9">
                    <a:lumMod val="50000"/>
                  </a:srgbClr>
                </a:solidFill>
                <a:latin typeface="Arial"/>
                <a:ea typeface="+mj-ea"/>
                <a:cs typeface="+mj-cs"/>
              </a:rPr>
              <a:t>-time </a:t>
            </a:r>
            <a:r>
              <a:rPr lang="de-DE" sz="2000" b="1" i="0" dirty="0" err="1" smtClean="0">
                <a:solidFill>
                  <a:srgbClr val="2D2DB9">
                    <a:lumMod val="50000"/>
                  </a:srgbClr>
                </a:solidFill>
                <a:latin typeface="Arial"/>
                <a:ea typeface="+mj-ea"/>
                <a:cs typeface="+mj-cs"/>
              </a:rPr>
              <a:t>trainers</a:t>
            </a:r>
            <a:r>
              <a:rPr lang="de-DE" sz="2000" b="1" i="0" dirty="0" smtClean="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at</a:t>
            </a:r>
            <a:r>
              <a:rPr lang="de-DE" sz="2000" b="1" i="0" dirty="0" smtClean="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the</a:t>
            </a:r>
            <a:r>
              <a:rPr lang="de-DE" sz="2000" b="1" i="0" dirty="0" smtClean="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workplace</a:t>
            </a:r>
            <a:r>
              <a:rPr lang="de-DE" sz="2000" b="1" i="0" dirty="0" smtClean="0">
                <a:solidFill>
                  <a:srgbClr val="2D2DB9">
                    <a:lumMod val="50000"/>
                  </a:srgbClr>
                </a:solidFill>
                <a:latin typeface="Arial"/>
                <a:ea typeface="+mj-ea"/>
                <a:cs typeface="+mj-cs"/>
              </a:rPr>
              <a:t>" </a:t>
            </a:r>
            <a:r>
              <a:rPr lang="de-DE" sz="2000" b="1" i="0" dirty="0">
                <a:solidFill>
                  <a:srgbClr val="2D2DB9">
                    <a:lumMod val="50000"/>
                  </a:srgbClr>
                </a:solidFill>
                <a:latin typeface="Arial"/>
                <a:ea typeface="+mj-ea"/>
                <a:cs typeface="+mj-cs"/>
              </a:rPr>
              <a:t>- 1</a:t>
            </a:r>
          </a:p>
        </p:txBody>
      </p:sp>
      <p:sp>
        <p:nvSpPr>
          <p:cNvPr id="3" name="Inhaltsplatzhalter 2"/>
          <p:cNvSpPr>
            <a:spLocks noGrp="1"/>
          </p:cNvSpPr>
          <p:nvPr>
            <p:ph idx="1"/>
          </p:nvPr>
        </p:nvSpPr>
        <p:spPr>
          <a:xfrm>
            <a:off x="179388" y="836613"/>
            <a:ext cx="8507412" cy="5289550"/>
          </a:xfrm>
        </p:spPr>
        <p:txBody>
          <a:bodyPr/>
          <a:lstStyle/>
          <a:p>
            <a:pPr marL="347472" indent="-347472" algn="l">
              <a:spcBef>
                <a:spcPts val="432"/>
              </a:spcBef>
              <a:spcAft>
                <a:spcPts val="0"/>
              </a:spcAft>
              <a:buNone/>
            </a:pPr>
            <a:r>
              <a:rPr lang="de-DE" sz="1800" b="0" i="0" dirty="0">
                <a:solidFill>
                  <a:srgbClr val="000000"/>
                </a:solidFill>
                <a:latin typeface="Bodoni MT"/>
                <a:ea typeface="+mn-ea"/>
                <a:cs typeface="+mn-cs"/>
              </a:rPr>
              <a:t>	</a:t>
            </a:r>
            <a:r>
              <a:rPr lang="en-GB" sz="1800" b="0" i="0" dirty="0" smtClean="0">
                <a:solidFill>
                  <a:srgbClr val="000000"/>
                </a:solidFill>
                <a:latin typeface="Arial"/>
                <a:ea typeface="+mn-ea"/>
                <a:cs typeface="+mn-cs"/>
              </a:rPr>
              <a:t>"No, I am broadly given a free hand by my Head of Department, who trusts me and believes that things are being run properly on the basis of the positive feedback provided by the trainees. Examination results are good, and this means that there is no reason why I should be given wider stipulations or different stipulations. […] And I also find it good that he gives me a relatively free hand and that he does not influence my work </a:t>
            </a:r>
            <a:r>
              <a:rPr lang="en-GB" sz="1800" b="0" i="1" dirty="0" smtClean="0">
                <a:solidFill>
                  <a:srgbClr val="000000"/>
                </a:solidFill>
                <a:latin typeface="Arial"/>
                <a:ea typeface="+mn-ea"/>
                <a:cs typeface="+mn-cs"/>
              </a:rPr>
              <a:t>in terms of the way in which I do it</a:t>
            </a:r>
            <a:r>
              <a:rPr lang="en-GB" sz="1800" b="0" i="0" dirty="0" smtClean="0">
                <a:solidFill>
                  <a:srgbClr val="000000"/>
                </a:solidFill>
                <a:latin typeface="Arial"/>
                <a:ea typeface="+mn-ea"/>
                <a:cs typeface="+mn-cs"/>
              </a:rPr>
              <a:t>." </a:t>
            </a:r>
          </a:p>
          <a:p>
            <a:pPr marL="347472" indent="-347472" algn="r">
              <a:spcBef>
                <a:spcPts val="240"/>
              </a:spcBef>
              <a:spcAft>
                <a:spcPts val="0"/>
              </a:spcAft>
              <a:buNone/>
            </a:pPr>
            <a:endParaRPr lang="en-GB" sz="1000" dirty="0" smtClean="0">
              <a:solidFill>
                <a:srgbClr val="002060"/>
              </a:solidFill>
            </a:endParaRPr>
          </a:p>
          <a:p>
            <a:pPr marL="347472" indent="-347472" algn="l">
              <a:spcBef>
                <a:spcPts val="432"/>
              </a:spcBef>
              <a:spcAft>
                <a:spcPts val="0"/>
              </a:spcAft>
              <a:buNone/>
            </a:pPr>
            <a:r>
              <a:rPr lang="en-GB" sz="1800" b="0" i="0" dirty="0" smtClean="0">
                <a:solidFill>
                  <a:srgbClr val="000000"/>
                </a:solidFill>
                <a:latin typeface="Bodoni MT"/>
                <a:ea typeface="+mn-ea"/>
                <a:cs typeface="+mn-cs"/>
              </a:rPr>
              <a:t>	</a:t>
            </a:r>
            <a:br>
              <a:rPr lang="en-GB" sz="1800" b="0" i="0" dirty="0" smtClean="0">
                <a:solidFill>
                  <a:srgbClr val="000000"/>
                </a:solidFill>
                <a:latin typeface="Bodoni MT"/>
                <a:ea typeface="+mn-ea"/>
                <a:cs typeface="+mn-cs"/>
              </a:rPr>
            </a:br>
            <a:r>
              <a:rPr lang="en-GB" sz="1800" b="0" i="0" dirty="0" smtClean="0">
                <a:solidFill>
                  <a:srgbClr val="000000"/>
                </a:solidFill>
                <a:latin typeface="Arial"/>
                <a:ea typeface="+mn-ea"/>
                <a:cs typeface="+mn-cs"/>
              </a:rPr>
              <a:t>"Yes, it's incredibly time-consuming to offer trainees a reasonable level of support alongside the normal routine work I have to do. I arrived at the following consideration. I wanted to move in a single direction, either normal work or training. In our Life Insurance Department at [name of group], however, THERE WAS NO job which simply involved training."</a:t>
            </a:r>
          </a:p>
          <a:p>
            <a:pPr marL="347472" indent="-347472" algn="r">
              <a:spcBef>
                <a:spcPts val="288"/>
              </a:spcBef>
              <a:spcAft>
                <a:spcPts val="0"/>
              </a:spcAft>
              <a:buNone/>
            </a:pPr>
            <a:r>
              <a:rPr lang="de-DE" sz="1200" b="0" i="1" dirty="0" smtClean="0">
                <a:solidFill>
                  <a:srgbClr val="002060"/>
                </a:solidFill>
                <a:latin typeface="Arial"/>
                <a:ea typeface="+mn-ea"/>
                <a:cs typeface="+mn-cs"/>
              </a:rPr>
              <a:t>[</a:t>
            </a:r>
            <a:r>
              <a:rPr lang="de-DE" sz="1200" b="0" i="1" dirty="0">
                <a:solidFill>
                  <a:srgbClr val="002060"/>
                </a:solidFill>
                <a:latin typeface="Arial"/>
                <a:ea typeface="+mn-ea"/>
                <a:cs typeface="+mn-cs"/>
              </a:rPr>
              <a:t>Administrator </a:t>
            </a:r>
            <a:r>
              <a:rPr lang="de-DE" sz="1200" b="0" i="1" dirty="0" err="1">
                <a:solidFill>
                  <a:srgbClr val="002060"/>
                </a:solidFill>
                <a:latin typeface="Arial"/>
                <a:ea typeface="+mn-ea"/>
                <a:cs typeface="+mn-cs"/>
              </a:rPr>
              <a:t>and</a:t>
            </a:r>
            <a:r>
              <a:rPr lang="de-DE" sz="1200" b="0" i="1" dirty="0">
                <a:solidFill>
                  <a:srgbClr val="002060"/>
                </a:solidFill>
                <a:latin typeface="Arial"/>
                <a:ea typeface="+mn-ea"/>
                <a:cs typeface="+mn-cs"/>
              </a:rPr>
              <a:t> </a:t>
            </a:r>
            <a:r>
              <a:rPr lang="de-DE" sz="1200" b="0" i="1" dirty="0" err="1" smtClean="0">
                <a:solidFill>
                  <a:srgbClr val="002060"/>
                </a:solidFill>
                <a:latin typeface="Arial"/>
                <a:ea typeface="+mn-ea"/>
                <a:cs typeface="+mn-cs"/>
              </a:rPr>
              <a:t>workplace</a:t>
            </a:r>
            <a:r>
              <a:rPr lang="de-DE" sz="1200" b="0" i="1" dirty="0" smtClean="0">
                <a:solidFill>
                  <a:srgbClr val="002060"/>
                </a:solidFill>
                <a:latin typeface="Arial"/>
                <a:ea typeface="+mn-ea"/>
                <a:cs typeface="+mn-cs"/>
              </a:rPr>
              <a:t> </a:t>
            </a:r>
            <a:r>
              <a:rPr lang="de-DE" sz="1200" b="0" i="1" dirty="0" err="1" smtClean="0">
                <a:solidFill>
                  <a:srgbClr val="002060"/>
                </a:solidFill>
                <a:latin typeface="Arial"/>
                <a:ea typeface="+mn-ea"/>
                <a:cs typeface="+mn-cs"/>
              </a:rPr>
              <a:t>trainer</a:t>
            </a:r>
            <a:r>
              <a:rPr lang="de-DE" sz="1200" b="0" i="1" dirty="0" smtClean="0">
                <a:solidFill>
                  <a:srgbClr val="002060"/>
                </a:solidFill>
                <a:latin typeface="Arial"/>
                <a:ea typeface="+mn-ea"/>
                <a:cs typeface="+mn-cs"/>
              </a:rPr>
              <a:t> </a:t>
            </a:r>
            <a:r>
              <a:rPr lang="de-DE" sz="1200" b="0" i="1" dirty="0">
                <a:solidFill>
                  <a:srgbClr val="002060"/>
                </a:solidFill>
                <a:latin typeface="Arial"/>
                <a:ea typeface="+mn-ea"/>
                <a:cs typeface="+mn-cs"/>
              </a:rPr>
              <a:t>in "Life insurance" at the Head Office of an insurance group]</a:t>
            </a:r>
          </a:p>
          <a:p>
            <a:pPr marL="347472" indent="-347472" algn="l">
              <a:spcBef>
                <a:spcPts val="432"/>
              </a:spcBef>
              <a:spcAft>
                <a:spcPts val="0"/>
              </a:spcAft>
              <a:buNone/>
            </a:pPr>
            <a:endParaRPr lang="en-US" sz="1800" dirty="0" smtClean="0">
              <a:latin typeface="+mj-lt"/>
            </a:endParaRPr>
          </a:p>
          <a:p>
            <a:pPr marL="347472" indent="-347472" algn="r">
              <a:spcBef>
                <a:spcPts val="240"/>
              </a:spcBef>
              <a:spcAft>
                <a:spcPts val="0"/>
              </a:spcAft>
              <a:buNone/>
            </a:pPr>
            <a:endParaRPr lang="en-US" sz="1000" dirty="0" smtClean="0">
              <a:solidFill>
                <a:srgbClr val="002060"/>
              </a:solidFill>
              <a:latin typeface="+mj-lt"/>
            </a:endParaRPr>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solidFill>
                <a:srgbClr val="00B050"/>
              </a:solidFill>
            </a:endParaRPr>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280960624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0" y="115888"/>
            <a:ext cx="8229600" cy="693737"/>
          </a:xfrm>
        </p:spPr>
        <p:txBody>
          <a:bodyPr/>
          <a:lstStyle/>
          <a:p>
            <a:pPr algn="ctr">
              <a:spcBef>
                <a:spcPts val="0"/>
              </a:spcBef>
              <a:spcAft>
                <a:spcPts val="0"/>
              </a:spcAft>
              <a:buNone/>
            </a:pPr>
            <a:r>
              <a:rPr lang="de-DE" sz="2000" b="1" i="0" dirty="0" err="1">
                <a:solidFill>
                  <a:srgbClr val="2D2DB9">
                    <a:lumMod val="50000"/>
                  </a:srgbClr>
                </a:solidFill>
                <a:latin typeface="Arial"/>
                <a:ea typeface="+mj-ea"/>
                <a:cs typeface="+mj-cs"/>
              </a:rPr>
              <a:t>Aspect</a:t>
            </a:r>
            <a:r>
              <a:rPr lang="de-DE" sz="2000" b="1" i="0" dirty="0">
                <a:solidFill>
                  <a:srgbClr val="2D2DB9">
                    <a:lumMod val="50000"/>
                  </a:srgbClr>
                </a:solidFill>
                <a:latin typeface="Arial"/>
                <a:ea typeface="+mj-ea"/>
                <a:cs typeface="+mj-cs"/>
              </a:rPr>
              <a:t> "</a:t>
            </a:r>
            <a:r>
              <a:rPr lang="de-DE" sz="2000" b="1" i="0" dirty="0" err="1">
                <a:solidFill>
                  <a:srgbClr val="2D2DB9">
                    <a:lumMod val="50000"/>
                  </a:srgbClr>
                </a:solidFill>
                <a:latin typeface="Arial"/>
                <a:ea typeface="+mj-ea"/>
                <a:cs typeface="+mj-cs"/>
              </a:rPr>
              <a:t>Autonomy</a:t>
            </a:r>
            <a:r>
              <a:rPr lang="de-DE" sz="2000" b="1" i="0" dirty="0">
                <a:solidFill>
                  <a:srgbClr val="2D2DB9">
                    <a:lumMod val="50000"/>
                  </a:srgbClr>
                </a:solidFill>
                <a:latin typeface="Arial"/>
                <a:ea typeface="+mj-ea"/>
                <a:cs typeface="+mj-cs"/>
              </a:rPr>
              <a:t> </a:t>
            </a:r>
            <a:r>
              <a:rPr lang="de-DE" sz="2000" b="1" i="0" dirty="0" err="1">
                <a:solidFill>
                  <a:srgbClr val="2D2DB9">
                    <a:lumMod val="50000"/>
                  </a:srgbClr>
                </a:solidFill>
                <a:latin typeface="Arial"/>
                <a:ea typeface="+mj-ea"/>
                <a:cs typeface="+mj-cs"/>
              </a:rPr>
              <a:t>of</a:t>
            </a:r>
            <a:r>
              <a:rPr lang="de-DE" sz="2000" b="1" i="0" dirty="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part</a:t>
            </a:r>
            <a:r>
              <a:rPr lang="de-DE" sz="2000" b="1" i="0" dirty="0" smtClean="0">
                <a:solidFill>
                  <a:srgbClr val="2D2DB9">
                    <a:lumMod val="50000"/>
                  </a:srgbClr>
                </a:solidFill>
                <a:latin typeface="Arial"/>
                <a:ea typeface="+mj-ea"/>
                <a:cs typeface="+mj-cs"/>
              </a:rPr>
              <a:t>-time </a:t>
            </a:r>
            <a:r>
              <a:rPr lang="de-DE" sz="2000" b="1" i="0" dirty="0" err="1" smtClean="0">
                <a:solidFill>
                  <a:srgbClr val="2D2DB9">
                    <a:lumMod val="50000"/>
                  </a:srgbClr>
                </a:solidFill>
                <a:latin typeface="Arial"/>
                <a:ea typeface="+mj-ea"/>
                <a:cs typeface="+mj-cs"/>
              </a:rPr>
              <a:t>trainers</a:t>
            </a:r>
            <a:r>
              <a:rPr lang="de-DE" sz="2000" b="1" i="0" dirty="0" smtClean="0">
                <a:solidFill>
                  <a:srgbClr val="2D2DB9">
                    <a:lumMod val="50000"/>
                  </a:srgbClr>
                </a:solidFill>
                <a:latin typeface="Arial"/>
                <a:ea typeface="+mj-ea"/>
                <a:cs typeface="+mj-cs"/>
              </a:rPr>
              <a:t> </a:t>
            </a:r>
            <a:r>
              <a:rPr lang="de-DE" sz="2000" b="1" i="0" dirty="0" err="1">
                <a:solidFill>
                  <a:srgbClr val="2D2DB9">
                    <a:lumMod val="50000"/>
                  </a:srgbClr>
                </a:solidFill>
                <a:latin typeface="Arial"/>
                <a:ea typeface="+mj-ea"/>
                <a:cs typeface="+mj-cs"/>
              </a:rPr>
              <a:t>at</a:t>
            </a:r>
            <a:r>
              <a:rPr lang="de-DE" sz="2000" b="1" i="0" dirty="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the</a:t>
            </a:r>
            <a:r>
              <a:rPr lang="de-DE" sz="2000" b="1" i="0" dirty="0" smtClean="0">
                <a:solidFill>
                  <a:srgbClr val="2D2DB9">
                    <a:lumMod val="50000"/>
                  </a:srgbClr>
                </a:solidFill>
                <a:latin typeface="Arial"/>
                <a:ea typeface="+mj-ea"/>
                <a:cs typeface="+mj-cs"/>
              </a:rPr>
              <a:t> </a:t>
            </a:r>
            <a:r>
              <a:rPr lang="de-DE" sz="2000" b="1" i="0" dirty="0" err="1" smtClean="0">
                <a:solidFill>
                  <a:srgbClr val="2D2DB9">
                    <a:lumMod val="50000"/>
                  </a:srgbClr>
                </a:solidFill>
                <a:latin typeface="Arial"/>
                <a:ea typeface="+mj-ea"/>
                <a:cs typeface="+mj-cs"/>
              </a:rPr>
              <a:t>workplace</a:t>
            </a:r>
            <a:r>
              <a:rPr lang="de-DE" sz="2000" b="1" i="0" dirty="0" smtClean="0">
                <a:solidFill>
                  <a:srgbClr val="2D2DB9">
                    <a:lumMod val="50000"/>
                  </a:srgbClr>
                </a:solidFill>
                <a:latin typeface="Arial"/>
                <a:ea typeface="+mj-ea"/>
                <a:cs typeface="+mj-cs"/>
              </a:rPr>
              <a:t>" </a:t>
            </a:r>
            <a:r>
              <a:rPr lang="de-DE" sz="2000" b="1" i="0" dirty="0">
                <a:solidFill>
                  <a:srgbClr val="2D2DB9">
                    <a:lumMod val="50000"/>
                  </a:srgbClr>
                </a:solidFill>
                <a:latin typeface="Arial"/>
                <a:ea typeface="+mj-ea"/>
                <a:cs typeface="+mj-cs"/>
              </a:rPr>
              <a:t>- 2</a:t>
            </a:r>
          </a:p>
        </p:txBody>
      </p:sp>
      <p:sp>
        <p:nvSpPr>
          <p:cNvPr id="3" name="Inhaltsplatzhalter 2"/>
          <p:cNvSpPr>
            <a:spLocks noGrp="1"/>
          </p:cNvSpPr>
          <p:nvPr>
            <p:ph idx="1"/>
          </p:nvPr>
        </p:nvSpPr>
        <p:spPr>
          <a:xfrm>
            <a:off x="179388" y="836613"/>
            <a:ext cx="8507412" cy="5289550"/>
          </a:xfrm>
        </p:spPr>
        <p:txBody>
          <a:bodyPr/>
          <a:lstStyle/>
          <a:p>
            <a:pPr marL="347472" indent="-347472" algn="l">
              <a:spcBef>
                <a:spcPts val="432"/>
              </a:spcBef>
              <a:spcAft>
                <a:spcPts val="0"/>
              </a:spcAft>
              <a:buNone/>
            </a:pPr>
            <a:r>
              <a:rPr lang="de-DE" sz="1800" b="0" i="0" dirty="0">
                <a:solidFill>
                  <a:srgbClr val="000000"/>
                </a:solidFill>
                <a:latin typeface="Bodoni MT"/>
                <a:ea typeface="+mn-ea"/>
                <a:cs typeface="+mn-cs"/>
              </a:rPr>
              <a:t>	</a:t>
            </a:r>
            <a:r>
              <a:rPr lang="en-GB" sz="1800" b="0" i="0" dirty="0" smtClean="0">
                <a:solidFill>
                  <a:srgbClr val="000000"/>
                </a:solidFill>
                <a:latin typeface="Arial"/>
                <a:ea typeface="+mn-ea"/>
                <a:cs typeface="+mn-cs"/>
              </a:rPr>
              <a:t>"And I was the first trainer here in [location] to look after several trainees. I was, of course, also under observation from my Head of the Department, the workers' council and the Human Resources Department. The feedback from the trainees was, however, very positive. They enjoyed working in a team and also enjoyed the fact that the trainer was able to give them plenty of time. This system was then also adopted for health insurance six or nine months later." </a:t>
            </a:r>
          </a:p>
          <a:p>
            <a:pPr marL="347472" indent="-347472" algn="r">
              <a:spcBef>
                <a:spcPts val="240"/>
              </a:spcBef>
              <a:spcAft>
                <a:spcPts val="0"/>
              </a:spcAft>
              <a:buNone/>
            </a:pPr>
            <a:r>
              <a:rPr lang="en-GB" sz="1200" b="0" i="1" dirty="0" smtClean="0">
                <a:solidFill>
                  <a:srgbClr val="002060"/>
                </a:solidFill>
                <a:latin typeface="Arial"/>
              </a:rPr>
              <a:t>[Administrator and workplace trainer in "Life insurance" at the Head Office of an insurance group]</a:t>
            </a:r>
          </a:p>
          <a:p>
            <a:pPr marL="347472" indent="-347472" algn="r">
              <a:spcBef>
                <a:spcPts val="240"/>
              </a:spcBef>
              <a:spcAft>
                <a:spcPts val="0"/>
              </a:spcAft>
              <a:buNone/>
            </a:pPr>
            <a:endParaRPr lang="en-GB" sz="1200" dirty="0" smtClean="0">
              <a:solidFill>
                <a:srgbClr val="002060"/>
              </a:solidFill>
            </a:endParaRPr>
          </a:p>
          <a:p>
            <a:pPr marL="347472" indent="-347472" algn="l">
              <a:spcBef>
                <a:spcPts val="432"/>
              </a:spcBef>
              <a:spcAft>
                <a:spcPts val="0"/>
              </a:spcAft>
              <a:buNone/>
            </a:pPr>
            <a:r>
              <a:rPr lang="en-GB" sz="1800" b="0" i="0" dirty="0" smtClean="0">
                <a:solidFill>
                  <a:srgbClr val="000000"/>
                </a:solidFill>
                <a:latin typeface="Bodoni MT"/>
                <a:ea typeface="+mn-ea"/>
                <a:cs typeface="+mn-cs"/>
              </a:rPr>
              <a:t>	</a:t>
            </a:r>
            <a:br>
              <a:rPr lang="en-GB" sz="1800" b="0" i="0" dirty="0" smtClean="0">
                <a:solidFill>
                  <a:srgbClr val="000000"/>
                </a:solidFill>
                <a:latin typeface="Bodoni MT"/>
                <a:ea typeface="+mn-ea"/>
                <a:cs typeface="+mn-cs"/>
              </a:rPr>
            </a:br>
            <a:r>
              <a:rPr lang="en-GB" sz="1800" b="0" i="0" dirty="0" smtClean="0">
                <a:solidFill>
                  <a:srgbClr val="000000"/>
                </a:solidFill>
                <a:latin typeface="Arial"/>
                <a:ea typeface="+mn-ea"/>
                <a:cs typeface="+mn-cs"/>
              </a:rPr>
              <a:t>"What do you need to bring to the table in order to be a trainer? … Who does the recruitment, the nature of the selection process, the methods used, which test is done – in fact the whole of the selection procedure is pre-stipulated. Such matters are laid down. The things in between, however, training in daily life, in the department, in the [sales office], within the division, involve creative individual decision making. To this extent, we cannot influence the process. And we do not seek to do so. We have no desire to meddle. We prefer to approach the topics in a convincing way."</a:t>
            </a:r>
          </a:p>
          <a:p>
            <a:pPr marL="347472" indent="-347472" algn="r">
              <a:spcBef>
                <a:spcPts val="240"/>
              </a:spcBef>
              <a:spcAft>
                <a:spcPts val="0"/>
              </a:spcAft>
              <a:buNone/>
            </a:pPr>
            <a:r>
              <a:rPr lang="de-DE" sz="1200" b="0" i="1" dirty="0" smtClean="0">
                <a:solidFill>
                  <a:srgbClr val="002060"/>
                </a:solidFill>
                <a:latin typeface="Arial"/>
                <a:ea typeface="+mn-ea"/>
                <a:cs typeface="+mn-cs"/>
              </a:rPr>
              <a:t>[</a:t>
            </a:r>
            <a:r>
              <a:rPr lang="de-DE" sz="1200" b="0" i="1" dirty="0">
                <a:solidFill>
                  <a:srgbClr val="002060"/>
                </a:solidFill>
                <a:latin typeface="Arial"/>
                <a:ea typeface="+mn-ea"/>
                <a:cs typeface="+mn-cs"/>
              </a:rPr>
              <a:t>Head of Training at an insurance group]</a:t>
            </a:r>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solidFill>
                <a:srgbClr val="00B050"/>
              </a:solidFill>
            </a:endParaRPr>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22978590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linds(horizontal)">
                                      <p:cBhvr>
                                        <p:cTn id="7" dur="500"/>
                                        <p:tgtEl>
                                          <p:spTgt spid="3">
                                            <p:txEl>
                                              <p:pRg st="3" end="3"/>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linds(horizontal)">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Grafik 33" descr="F1 Werk A.jpg"/>
          <p:cNvPicPr>
            <a:picLocks noChangeAspect="1"/>
          </p:cNvPicPr>
          <p:nvPr/>
        </p:nvPicPr>
        <p:blipFill>
          <a:blip r:embed="rId3" cstate="print"/>
          <a:srcRect/>
          <a:stretch>
            <a:fillRect/>
          </a:stretch>
        </p:blipFill>
        <p:spPr bwMode="auto">
          <a:xfrm>
            <a:off x="3059113" y="3933825"/>
            <a:ext cx="3298825" cy="2154238"/>
          </a:xfrm>
          <a:prstGeom prst="rect">
            <a:avLst/>
          </a:prstGeom>
          <a:noFill/>
          <a:ln w="9525">
            <a:noFill/>
            <a:miter lim="800000"/>
            <a:headEnd/>
            <a:tailEnd/>
          </a:ln>
        </p:spPr>
      </p:pic>
      <p:sp>
        <p:nvSpPr>
          <p:cNvPr id="33" name="Rechteck 32"/>
          <p:cNvSpPr/>
          <p:nvPr/>
        </p:nvSpPr>
        <p:spPr bwMode="auto">
          <a:xfrm>
            <a:off x="149225" y="795338"/>
            <a:ext cx="8856663" cy="5545137"/>
          </a:xfrm>
          <a:prstGeom prst="rect">
            <a:avLst/>
          </a:prstGeom>
          <a:solidFill>
            <a:schemeClr val="bg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57348" name="Rectangle 5"/>
          <p:cNvSpPr>
            <a:spLocks noChangeArrowheads="1"/>
          </p:cNvSpPr>
          <p:nvPr/>
        </p:nvSpPr>
        <p:spPr bwMode="auto">
          <a:xfrm>
            <a:off x="762000" y="42863"/>
            <a:ext cx="8382000" cy="490537"/>
          </a:xfrm>
          <a:prstGeom prst="rect">
            <a:avLst/>
          </a:prstGeom>
          <a:noFill/>
          <a:ln w="9525">
            <a:noFill/>
            <a:miter lim="800000"/>
            <a:headEnd/>
            <a:tailEnd/>
          </a:ln>
        </p:spPr>
        <p:txBody>
          <a:bodyPr anchor="ctr"/>
          <a:lstStyle/>
          <a:p>
            <a:pPr algn="ctr" eaLnBrk="0" hangingPunct="0"/>
            <a:endParaRPr lang="de-DE">
              <a:solidFill>
                <a:srgbClr val="000000"/>
              </a:solidFill>
              <a:latin typeface="Arial" charset="0"/>
            </a:endParaRPr>
          </a:p>
        </p:txBody>
      </p:sp>
      <p:sp>
        <p:nvSpPr>
          <p:cNvPr id="57349" name="Textfeld 13"/>
          <p:cNvSpPr txBox="1">
            <a:spLocks noChangeArrowheads="1"/>
          </p:cNvSpPr>
          <p:nvPr/>
        </p:nvSpPr>
        <p:spPr bwMode="auto">
          <a:xfrm>
            <a:off x="827088" y="38100"/>
            <a:ext cx="7561262" cy="542925"/>
          </a:xfrm>
          <a:prstGeom prst="rect">
            <a:avLst/>
          </a:prstGeom>
          <a:noFill/>
          <a:ln w="9525">
            <a:noFill/>
            <a:miter lim="800000"/>
            <a:headEnd/>
            <a:tailEnd/>
          </a:ln>
        </p:spPr>
        <p:txBody>
          <a:bodyPr wrap="none"/>
          <a:lstStyle/>
          <a:p>
            <a:pPr algn="ctr" eaLnBrk="0" hangingPunct="0">
              <a:spcBef>
                <a:spcPct val="50000"/>
              </a:spcBef>
            </a:pPr>
            <a:r>
              <a:rPr lang="de-DE" b="1" dirty="0" smtClean="0">
                <a:solidFill>
                  <a:srgbClr val="16165D"/>
                </a:solidFill>
                <a:latin typeface="Arial" charset="0"/>
              </a:rPr>
              <a:t>Large Company </a:t>
            </a:r>
            <a:r>
              <a:rPr lang="de-DE" b="1" dirty="0" err="1" smtClean="0">
                <a:solidFill>
                  <a:srgbClr val="16165D"/>
                </a:solidFill>
                <a:latin typeface="Arial" charset="0"/>
              </a:rPr>
              <a:t>of</a:t>
            </a:r>
            <a:r>
              <a:rPr lang="de-DE" b="1" dirty="0" smtClean="0">
                <a:solidFill>
                  <a:srgbClr val="16165D"/>
                </a:solidFill>
                <a:latin typeface="Arial" charset="0"/>
              </a:rPr>
              <a:t> </a:t>
            </a:r>
            <a:r>
              <a:rPr lang="de-DE" b="1" dirty="0" err="1" smtClean="0">
                <a:solidFill>
                  <a:srgbClr val="16165D"/>
                </a:solidFill>
                <a:latin typeface="Arial" charset="0"/>
              </a:rPr>
              <a:t>the</a:t>
            </a:r>
            <a:r>
              <a:rPr lang="de-DE" b="1" dirty="0" smtClean="0">
                <a:solidFill>
                  <a:srgbClr val="16165D"/>
                </a:solidFill>
                <a:latin typeface="Arial" charset="0"/>
              </a:rPr>
              <a:t> Manufacturing </a:t>
            </a:r>
            <a:r>
              <a:rPr lang="de-DE" b="1" dirty="0" err="1">
                <a:solidFill>
                  <a:srgbClr val="16165D"/>
                </a:solidFill>
              </a:rPr>
              <a:t>I</a:t>
            </a:r>
            <a:r>
              <a:rPr lang="de-DE" b="1" dirty="0" err="1" smtClean="0">
                <a:solidFill>
                  <a:srgbClr val="16165D"/>
                </a:solidFill>
                <a:latin typeface="Arial" charset="0"/>
              </a:rPr>
              <a:t>ndustry</a:t>
            </a:r>
            <a:r>
              <a:rPr lang="de-DE" b="1" dirty="0" smtClean="0">
                <a:solidFill>
                  <a:srgbClr val="16165D"/>
                </a:solidFill>
                <a:latin typeface="Arial" charset="0"/>
              </a:rPr>
              <a:t/>
            </a:r>
            <a:br>
              <a:rPr lang="de-DE" b="1" dirty="0" smtClean="0">
                <a:solidFill>
                  <a:srgbClr val="16165D"/>
                </a:solidFill>
                <a:latin typeface="Arial" charset="0"/>
              </a:rPr>
            </a:br>
            <a:r>
              <a:rPr lang="de-DE" sz="1200" b="1" dirty="0" smtClean="0">
                <a:solidFill>
                  <a:srgbClr val="16165D"/>
                </a:solidFill>
              </a:rPr>
              <a:t>Power </a:t>
            </a:r>
            <a:r>
              <a:rPr lang="de-DE" sz="1200" b="1" dirty="0" err="1" smtClean="0">
                <a:solidFill>
                  <a:srgbClr val="16165D"/>
                </a:solidFill>
              </a:rPr>
              <a:t>and</a:t>
            </a:r>
            <a:r>
              <a:rPr lang="de-DE" sz="1200" b="1" dirty="0" smtClean="0">
                <a:solidFill>
                  <a:srgbClr val="16165D"/>
                </a:solidFill>
              </a:rPr>
              <a:t> </a:t>
            </a:r>
            <a:r>
              <a:rPr lang="de-DE" sz="1200" b="1" dirty="0" err="1" smtClean="0">
                <a:solidFill>
                  <a:srgbClr val="16165D"/>
                </a:solidFill>
              </a:rPr>
              <a:t>Electrical</a:t>
            </a:r>
            <a:r>
              <a:rPr lang="de-DE" sz="1200" b="1" dirty="0" smtClean="0">
                <a:solidFill>
                  <a:srgbClr val="16165D"/>
                </a:solidFill>
              </a:rPr>
              <a:t> Engineering</a:t>
            </a:r>
            <a:r>
              <a:rPr lang="de-DE" sz="1200" b="1" dirty="0" smtClean="0">
                <a:solidFill>
                  <a:srgbClr val="16165D"/>
                </a:solidFill>
                <a:latin typeface="Arial" charset="0"/>
              </a:rPr>
              <a:t> </a:t>
            </a:r>
            <a:r>
              <a:rPr lang="de-DE" sz="1200" b="1" dirty="0">
                <a:solidFill>
                  <a:srgbClr val="16165D"/>
                </a:solidFill>
                <a:latin typeface="Arial" charset="0"/>
              </a:rPr>
              <a:t>(8600 </a:t>
            </a:r>
            <a:r>
              <a:rPr lang="de-DE" sz="1200" b="1" dirty="0" err="1" smtClean="0">
                <a:solidFill>
                  <a:srgbClr val="16165D"/>
                </a:solidFill>
                <a:latin typeface="Arial" charset="0"/>
              </a:rPr>
              <a:t>Empl</a:t>
            </a:r>
            <a:r>
              <a:rPr lang="de-DE" sz="1200" b="1" dirty="0" smtClean="0">
                <a:solidFill>
                  <a:srgbClr val="16165D"/>
                </a:solidFill>
                <a:latin typeface="Arial" charset="0"/>
              </a:rPr>
              <a:t>.)</a:t>
            </a:r>
            <a:endParaRPr lang="de-DE" sz="1200" b="1" dirty="0">
              <a:solidFill>
                <a:srgbClr val="16165D"/>
              </a:solidFill>
              <a:latin typeface="Arial" charset="0"/>
            </a:endParaRPr>
          </a:p>
          <a:p>
            <a:pPr algn="ctr" eaLnBrk="0" hangingPunct="0">
              <a:spcBef>
                <a:spcPct val="50000"/>
              </a:spcBef>
            </a:pPr>
            <a:endParaRPr lang="de-DE" b="1" dirty="0">
              <a:solidFill>
                <a:srgbClr val="262699"/>
              </a:solidFill>
              <a:latin typeface="Arial" charset="0"/>
            </a:endParaRPr>
          </a:p>
        </p:txBody>
      </p:sp>
      <p:sp>
        <p:nvSpPr>
          <p:cNvPr id="27" name="Rechteck 26"/>
          <p:cNvSpPr/>
          <p:nvPr/>
        </p:nvSpPr>
        <p:spPr bwMode="auto">
          <a:xfrm>
            <a:off x="2960688" y="1433513"/>
            <a:ext cx="3240087" cy="1857375"/>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lIns="90000" tIns="46800" rIns="90000" bIns="46800"/>
          <a:lstStyle/>
          <a:p>
            <a:pPr algn="ctr" eaLnBrk="0" hangingPunct="0">
              <a:spcBef>
                <a:spcPct val="50000"/>
              </a:spcBef>
              <a:defRPr/>
            </a:pPr>
            <a:r>
              <a:rPr lang="de-DE" sz="1400" b="1" dirty="0">
                <a:solidFill>
                  <a:srgbClr val="000000"/>
                </a:solidFill>
              </a:rPr>
              <a:t> </a:t>
            </a:r>
          </a:p>
          <a:p>
            <a:pPr algn="ctr" eaLnBrk="0" hangingPunct="0">
              <a:spcBef>
                <a:spcPct val="50000"/>
              </a:spcBef>
              <a:defRPr/>
            </a:pPr>
            <a:r>
              <a:rPr lang="de-DE" sz="1400" b="1" dirty="0">
                <a:solidFill>
                  <a:srgbClr val="000000"/>
                </a:solidFill>
              </a:rPr>
              <a:t/>
            </a:r>
            <a:br>
              <a:rPr lang="de-DE" sz="1400" b="1" dirty="0">
                <a:solidFill>
                  <a:srgbClr val="000000"/>
                </a:solidFill>
              </a:rPr>
            </a:br>
            <a:endParaRPr lang="de-DE" sz="1400" b="1" dirty="0">
              <a:solidFill>
                <a:srgbClr val="000000"/>
              </a:solidFill>
            </a:endParaRPr>
          </a:p>
          <a:p>
            <a:pPr algn="ctr" eaLnBrk="0" hangingPunct="0">
              <a:spcBef>
                <a:spcPct val="50000"/>
              </a:spcBef>
              <a:defRPr/>
            </a:pPr>
            <a:endParaRPr lang="de-DE" sz="1200" dirty="0">
              <a:solidFill>
                <a:srgbClr val="000000"/>
              </a:solidFill>
            </a:endParaRPr>
          </a:p>
        </p:txBody>
      </p:sp>
      <p:sp>
        <p:nvSpPr>
          <p:cNvPr id="28" name="Abgerundetes Rechteck 27"/>
          <p:cNvSpPr/>
          <p:nvPr/>
        </p:nvSpPr>
        <p:spPr bwMode="auto">
          <a:xfrm>
            <a:off x="3030538" y="1717675"/>
            <a:ext cx="1555750" cy="857250"/>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ts val="0"/>
              </a:spcBef>
              <a:defRPr/>
            </a:pPr>
            <a:r>
              <a:rPr lang="de-DE" sz="900" b="1" dirty="0" smtClean="0">
                <a:solidFill>
                  <a:srgbClr val="000000"/>
                </a:solidFill>
              </a:rPr>
              <a:t>Commercial Training, dual </a:t>
            </a:r>
            <a:r>
              <a:rPr lang="de-DE" sz="900" b="1" dirty="0" err="1" smtClean="0">
                <a:solidFill>
                  <a:srgbClr val="000000"/>
                </a:solidFill>
              </a:rPr>
              <a:t>study</a:t>
            </a:r>
            <a:r>
              <a:rPr lang="de-DE" sz="900" b="1" dirty="0" smtClean="0">
                <a:solidFill>
                  <a:srgbClr val="000000"/>
                </a:solidFill>
              </a:rPr>
              <a:t> </a:t>
            </a:r>
            <a:r>
              <a:rPr lang="de-DE" sz="900" b="1" dirty="0" err="1" smtClean="0">
                <a:solidFill>
                  <a:srgbClr val="000000"/>
                </a:solidFill>
              </a:rPr>
              <a:t>courses</a:t>
            </a:r>
            <a:r>
              <a:rPr lang="de-DE" sz="1400" dirty="0" smtClean="0">
                <a:solidFill>
                  <a:srgbClr val="000000"/>
                </a:solidFill>
              </a:rPr>
              <a:t>      </a:t>
            </a:r>
            <a:endParaRPr lang="de-DE" dirty="0">
              <a:solidFill>
                <a:srgbClr val="000000"/>
              </a:solidFill>
            </a:endParaRPr>
          </a:p>
        </p:txBody>
      </p:sp>
      <p:sp>
        <p:nvSpPr>
          <p:cNvPr id="57352" name="Rechteck 29"/>
          <p:cNvSpPr>
            <a:spLocks noChangeArrowheads="1"/>
          </p:cNvSpPr>
          <p:nvPr/>
        </p:nvSpPr>
        <p:spPr bwMode="auto">
          <a:xfrm>
            <a:off x="3554413" y="1674813"/>
            <a:ext cx="642937" cy="655637"/>
          </a:xfrm>
          <a:prstGeom prst="rect">
            <a:avLst/>
          </a:prstGeom>
          <a:noFill/>
          <a:ln w="9525">
            <a:noFill/>
            <a:miter lim="800000"/>
            <a:headEnd/>
            <a:tailEnd/>
          </a:ln>
        </p:spPr>
        <p:txBody>
          <a:bodyPr/>
          <a:lstStyle/>
          <a:p>
            <a:pPr eaLnBrk="0" hangingPunct="0"/>
            <a:endParaRPr lang="de-DE" sz="800" dirty="0">
              <a:solidFill>
                <a:srgbClr val="3333CC"/>
              </a:solidFill>
              <a:latin typeface="Webdings" pitchFamily="18" charset="2"/>
              <a:sym typeface="Webdings" pitchFamily="18" charset="2"/>
            </a:endParaRPr>
          </a:p>
          <a:p>
            <a:pPr eaLnBrk="0" hangingPunct="0"/>
            <a:endParaRPr lang="de-DE" dirty="0">
              <a:solidFill>
                <a:srgbClr val="3333CC"/>
              </a:solidFill>
              <a:latin typeface="Webdings" pitchFamily="18" charset="2"/>
              <a:sym typeface="Webdings" pitchFamily="18" charset="2"/>
            </a:endParaRPr>
          </a:p>
          <a:p>
            <a:pPr eaLnBrk="0" hangingPunct="0"/>
            <a:r>
              <a:rPr lang="de-DE" dirty="0">
                <a:solidFill>
                  <a:srgbClr val="EC8F14"/>
                </a:solidFill>
                <a:latin typeface="Webdings" pitchFamily="18" charset="2"/>
                <a:sym typeface="Webdings" pitchFamily="18" charset="2"/>
              </a:rPr>
              <a:t></a:t>
            </a:r>
            <a:endParaRPr lang="de-DE" dirty="0">
              <a:solidFill>
                <a:srgbClr val="EC8F14"/>
              </a:solidFill>
              <a:latin typeface="Webdings" pitchFamily="18" charset="2"/>
            </a:endParaRPr>
          </a:p>
        </p:txBody>
      </p:sp>
      <p:sp>
        <p:nvSpPr>
          <p:cNvPr id="57353" name="Eingekerbter Richtungspfeil 30"/>
          <p:cNvSpPr>
            <a:spLocks noChangeArrowheads="1"/>
          </p:cNvSpPr>
          <p:nvPr/>
        </p:nvSpPr>
        <p:spPr bwMode="auto">
          <a:xfrm>
            <a:off x="285750" y="4618038"/>
            <a:ext cx="857250" cy="857250"/>
          </a:xfrm>
          <a:prstGeom prst="chevron">
            <a:avLst>
              <a:gd name="adj" fmla="val 50000"/>
            </a:avLst>
          </a:prstGeom>
          <a:noFill/>
          <a:ln w="9525" algn="ctr">
            <a:noFill/>
            <a:round/>
            <a:headEnd/>
            <a:tailEnd/>
          </a:ln>
        </p:spPr>
        <p:txBody>
          <a:bodyPr lIns="90000" tIns="46800" rIns="90000" bIns="46800"/>
          <a:lstStyle/>
          <a:p>
            <a:pPr eaLnBrk="0" hangingPunct="0">
              <a:spcBef>
                <a:spcPct val="50000"/>
              </a:spcBef>
            </a:pPr>
            <a:endParaRPr lang="de-DE" sz="900">
              <a:solidFill>
                <a:srgbClr val="000000"/>
              </a:solidFill>
              <a:latin typeface="Arial" charset="0"/>
            </a:endParaRPr>
          </a:p>
        </p:txBody>
      </p:sp>
      <p:cxnSp>
        <p:nvCxnSpPr>
          <p:cNvPr id="57354" name="Gerade Verbindung 76"/>
          <p:cNvCxnSpPr>
            <a:cxnSpLocks noChangeShapeType="1"/>
            <a:stCxn id="28" idx="3"/>
          </p:cNvCxnSpPr>
          <p:nvPr/>
        </p:nvCxnSpPr>
        <p:spPr bwMode="auto">
          <a:xfrm>
            <a:off x="4586288" y="2146300"/>
            <a:ext cx="3286125" cy="671513"/>
          </a:xfrm>
          <a:prstGeom prst="line">
            <a:avLst/>
          </a:prstGeom>
          <a:noFill/>
          <a:ln w="9525" algn="ctr">
            <a:noFill/>
            <a:round/>
            <a:headEnd/>
            <a:tailEnd/>
          </a:ln>
        </p:spPr>
      </p:cxnSp>
      <p:cxnSp>
        <p:nvCxnSpPr>
          <p:cNvPr id="57355" name="Gerade Verbindung 54"/>
          <p:cNvCxnSpPr>
            <a:cxnSpLocks noChangeShapeType="1"/>
          </p:cNvCxnSpPr>
          <p:nvPr/>
        </p:nvCxnSpPr>
        <p:spPr bwMode="auto">
          <a:xfrm>
            <a:off x="4913313" y="962025"/>
            <a:ext cx="914400" cy="914400"/>
          </a:xfrm>
          <a:prstGeom prst="line">
            <a:avLst/>
          </a:prstGeom>
          <a:noFill/>
          <a:ln w="9525" algn="ctr">
            <a:noFill/>
            <a:round/>
            <a:headEnd/>
            <a:tailEnd/>
          </a:ln>
        </p:spPr>
      </p:cxnSp>
      <p:cxnSp>
        <p:nvCxnSpPr>
          <p:cNvPr id="57356" name="Gerade Verbindung 60"/>
          <p:cNvCxnSpPr>
            <a:cxnSpLocks noChangeShapeType="1"/>
          </p:cNvCxnSpPr>
          <p:nvPr/>
        </p:nvCxnSpPr>
        <p:spPr bwMode="auto">
          <a:xfrm rot="16200000" flipH="1">
            <a:off x="4413250" y="2752725"/>
            <a:ext cx="285750" cy="0"/>
          </a:xfrm>
          <a:prstGeom prst="line">
            <a:avLst/>
          </a:prstGeom>
          <a:noFill/>
          <a:ln w="9525" algn="ctr">
            <a:noFill/>
            <a:round/>
            <a:headEnd/>
            <a:tailEnd/>
          </a:ln>
        </p:spPr>
      </p:cxnSp>
      <p:sp>
        <p:nvSpPr>
          <p:cNvPr id="57357" name="Rechteck 25"/>
          <p:cNvSpPr>
            <a:spLocks noChangeArrowheads="1"/>
          </p:cNvSpPr>
          <p:nvPr/>
        </p:nvSpPr>
        <p:spPr bwMode="auto">
          <a:xfrm>
            <a:off x="357188" y="1533525"/>
            <a:ext cx="760412" cy="787400"/>
          </a:xfrm>
          <a:prstGeom prst="rect">
            <a:avLst/>
          </a:prstGeom>
          <a:noFill/>
          <a:ln w="9525">
            <a:noFill/>
            <a:miter lim="800000"/>
            <a:headEnd/>
            <a:tailEnd/>
          </a:ln>
        </p:spPr>
        <p:txBody>
          <a:bodyPr/>
          <a:lstStyle/>
          <a:p>
            <a:pPr eaLnBrk="0" hangingPunct="0"/>
            <a:endParaRPr lang="de-DE" sz="4400">
              <a:solidFill>
                <a:srgbClr val="3333CC"/>
              </a:solidFill>
              <a:latin typeface="Webdings" pitchFamily="18" charset="2"/>
            </a:endParaRPr>
          </a:p>
        </p:txBody>
      </p:sp>
      <p:sp>
        <p:nvSpPr>
          <p:cNvPr id="60" name="Abgerundetes Rechteck 59"/>
          <p:cNvSpPr/>
          <p:nvPr/>
        </p:nvSpPr>
        <p:spPr bwMode="auto">
          <a:xfrm>
            <a:off x="4687888" y="1717675"/>
            <a:ext cx="1428750" cy="857250"/>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ts val="0"/>
              </a:spcBef>
              <a:defRPr/>
            </a:pPr>
            <a:r>
              <a:rPr lang="de-DE" sz="900" b="1" dirty="0" smtClean="0">
                <a:solidFill>
                  <a:srgbClr val="000000"/>
                </a:solidFill>
              </a:rPr>
              <a:t>Technical Training;</a:t>
            </a:r>
            <a:r>
              <a:rPr lang="de-DE" sz="900" b="1" dirty="0">
                <a:solidFill>
                  <a:srgbClr val="000000"/>
                </a:solidFill>
              </a:rPr>
              <a:t/>
            </a:r>
            <a:br>
              <a:rPr lang="de-DE" sz="900" b="1" dirty="0">
                <a:solidFill>
                  <a:srgbClr val="000000"/>
                </a:solidFill>
              </a:rPr>
            </a:br>
            <a:r>
              <a:rPr lang="de-DE" sz="900" b="1" dirty="0" smtClean="0">
                <a:solidFill>
                  <a:srgbClr val="000000"/>
                </a:solidFill>
              </a:rPr>
              <a:t>Workshop      </a:t>
            </a:r>
            <a:endParaRPr lang="de-DE" sz="900" b="1" dirty="0">
              <a:solidFill>
                <a:srgbClr val="000000"/>
              </a:solidFill>
            </a:endParaRPr>
          </a:p>
        </p:txBody>
      </p:sp>
      <p:sp>
        <p:nvSpPr>
          <p:cNvPr id="57359" name="Rechteck 75"/>
          <p:cNvSpPr>
            <a:spLocks noChangeArrowheads="1"/>
          </p:cNvSpPr>
          <p:nvPr/>
        </p:nvSpPr>
        <p:spPr bwMode="auto">
          <a:xfrm>
            <a:off x="7429500" y="1643063"/>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sp>
        <p:nvSpPr>
          <p:cNvPr id="112" name="Textfeld 111"/>
          <p:cNvSpPr txBox="1"/>
          <p:nvPr/>
        </p:nvSpPr>
        <p:spPr>
          <a:xfrm>
            <a:off x="1214438" y="1214438"/>
            <a:ext cx="768159" cy="230832"/>
          </a:xfrm>
          <a:prstGeom prst="rect">
            <a:avLst/>
          </a:prstGeom>
          <a:noFill/>
        </p:spPr>
        <p:txBody>
          <a:bodyPr wrap="none">
            <a:spAutoFit/>
          </a:bodyPr>
          <a:lstStyle/>
          <a:p>
            <a:pPr>
              <a:defRPr/>
            </a:pPr>
            <a:r>
              <a:rPr lang="de-DE" sz="900" dirty="0" smtClean="0">
                <a:solidFill>
                  <a:srgbClr val="000000"/>
                </a:solidFill>
                <a:latin typeface="Arial" charset="0"/>
              </a:rPr>
              <a:t>Location </a:t>
            </a:r>
            <a:r>
              <a:rPr lang="de-DE" sz="900" b="1" dirty="0">
                <a:solidFill>
                  <a:srgbClr val="000000"/>
                </a:solidFill>
                <a:effectLst>
                  <a:outerShdw blurRad="38100" dist="38100" dir="2700000" algn="tl">
                    <a:srgbClr val="000000">
                      <a:alpha val="43137"/>
                    </a:srgbClr>
                  </a:outerShdw>
                </a:effectLst>
                <a:latin typeface="Arial" charset="0"/>
              </a:rPr>
              <a:t>B</a:t>
            </a:r>
            <a:r>
              <a:rPr lang="de-DE" sz="900" dirty="0">
                <a:solidFill>
                  <a:srgbClr val="000000"/>
                </a:solidFill>
                <a:latin typeface="Arial" charset="0"/>
              </a:rPr>
              <a:t> </a:t>
            </a:r>
          </a:p>
        </p:txBody>
      </p:sp>
      <p:sp>
        <p:nvSpPr>
          <p:cNvPr id="113" name="Textfeld 112"/>
          <p:cNvSpPr txBox="1"/>
          <p:nvPr/>
        </p:nvSpPr>
        <p:spPr>
          <a:xfrm>
            <a:off x="7343775" y="1200150"/>
            <a:ext cx="768159" cy="230832"/>
          </a:xfrm>
          <a:prstGeom prst="rect">
            <a:avLst/>
          </a:prstGeom>
          <a:noFill/>
        </p:spPr>
        <p:txBody>
          <a:bodyPr wrap="none">
            <a:spAutoFit/>
          </a:bodyPr>
          <a:lstStyle/>
          <a:p>
            <a:pPr>
              <a:defRPr/>
            </a:pPr>
            <a:r>
              <a:rPr lang="de-DE" sz="900" dirty="0" smtClean="0">
                <a:solidFill>
                  <a:srgbClr val="000000"/>
                </a:solidFill>
                <a:latin typeface="Arial" charset="0"/>
              </a:rPr>
              <a:t>Location </a:t>
            </a:r>
            <a:r>
              <a:rPr lang="de-DE" sz="900" b="1" dirty="0" smtClean="0">
                <a:solidFill>
                  <a:srgbClr val="000000"/>
                </a:solidFill>
                <a:effectLst>
                  <a:outerShdw blurRad="38100" dist="38100" dir="2700000" algn="tl">
                    <a:srgbClr val="000000">
                      <a:alpha val="43137"/>
                    </a:srgbClr>
                  </a:outerShdw>
                </a:effectLst>
                <a:latin typeface="Arial" charset="0"/>
              </a:rPr>
              <a:t>C</a:t>
            </a:r>
            <a:r>
              <a:rPr lang="de-DE" sz="900" dirty="0" smtClean="0">
                <a:solidFill>
                  <a:srgbClr val="000000"/>
                </a:solidFill>
                <a:latin typeface="Arial" charset="0"/>
              </a:rPr>
              <a:t> </a:t>
            </a:r>
            <a:endParaRPr lang="de-DE" sz="900" dirty="0">
              <a:solidFill>
                <a:srgbClr val="000000"/>
              </a:solidFill>
              <a:latin typeface="Arial" charset="0"/>
            </a:endParaRPr>
          </a:p>
        </p:txBody>
      </p:sp>
      <p:sp>
        <p:nvSpPr>
          <p:cNvPr id="57362" name="Textfeld 47"/>
          <p:cNvSpPr txBox="1">
            <a:spLocks noChangeArrowheads="1"/>
          </p:cNvSpPr>
          <p:nvPr/>
        </p:nvSpPr>
        <p:spPr bwMode="auto">
          <a:xfrm>
            <a:off x="747713" y="4527550"/>
            <a:ext cx="1098378" cy="230832"/>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part</a:t>
            </a:r>
            <a:r>
              <a:rPr lang="de-DE" sz="900" dirty="0" smtClean="0">
                <a:solidFill>
                  <a:srgbClr val="000000"/>
                </a:solidFill>
                <a:latin typeface="Arial" charset="0"/>
              </a:rPr>
              <a:t>-time </a:t>
            </a:r>
            <a:r>
              <a:rPr lang="de-DE" sz="900" dirty="0" err="1" smtClean="0">
                <a:solidFill>
                  <a:srgbClr val="000000"/>
                </a:solidFill>
                <a:latin typeface="Arial" charset="0"/>
              </a:rPr>
              <a:t>trainer</a:t>
            </a:r>
            <a:endParaRPr lang="de-DE" sz="900" dirty="0">
              <a:solidFill>
                <a:srgbClr val="000000"/>
              </a:solidFill>
              <a:latin typeface="Arial" charset="0"/>
            </a:endParaRPr>
          </a:p>
        </p:txBody>
      </p:sp>
      <p:sp>
        <p:nvSpPr>
          <p:cNvPr id="57363" name="Textfeld 50"/>
          <p:cNvSpPr txBox="1">
            <a:spLocks noChangeArrowheads="1"/>
          </p:cNvSpPr>
          <p:nvPr/>
        </p:nvSpPr>
        <p:spPr bwMode="auto">
          <a:xfrm>
            <a:off x="714375" y="3929063"/>
            <a:ext cx="1047082" cy="438582"/>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full</a:t>
            </a:r>
            <a:r>
              <a:rPr lang="de-DE" sz="900" dirty="0" smtClean="0">
                <a:solidFill>
                  <a:srgbClr val="000000"/>
                </a:solidFill>
                <a:latin typeface="Arial" charset="0"/>
              </a:rPr>
              <a:t>-time </a:t>
            </a:r>
            <a:r>
              <a:rPr lang="de-DE" sz="900" dirty="0" err="1" smtClean="0">
                <a:solidFill>
                  <a:srgbClr val="000000"/>
                </a:solidFill>
                <a:latin typeface="Arial" charset="0"/>
              </a:rPr>
              <a:t>trainer</a:t>
            </a:r>
            <a:endParaRPr lang="de-DE" sz="900" dirty="0">
              <a:solidFill>
                <a:srgbClr val="000000"/>
              </a:solidFill>
              <a:latin typeface="Arial" charset="0"/>
            </a:endParaRPr>
          </a:p>
          <a:p>
            <a:pPr eaLnBrk="0" hangingPunct="0">
              <a:spcBef>
                <a:spcPct val="50000"/>
              </a:spcBef>
            </a:pPr>
            <a:endParaRPr lang="de-DE" sz="900" dirty="0">
              <a:solidFill>
                <a:srgbClr val="000000"/>
              </a:solidFill>
              <a:latin typeface="Arial" charset="0"/>
            </a:endParaRPr>
          </a:p>
        </p:txBody>
      </p:sp>
      <p:sp>
        <p:nvSpPr>
          <p:cNvPr id="57364" name="Rechteck 25"/>
          <p:cNvSpPr>
            <a:spLocks noChangeArrowheads="1"/>
          </p:cNvSpPr>
          <p:nvPr/>
        </p:nvSpPr>
        <p:spPr bwMode="auto">
          <a:xfrm>
            <a:off x="285750" y="3714750"/>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7365" name="Rechteck 75"/>
          <p:cNvSpPr>
            <a:spLocks noChangeArrowheads="1"/>
          </p:cNvSpPr>
          <p:nvPr/>
        </p:nvSpPr>
        <p:spPr bwMode="auto">
          <a:xfrm>
            <a:off x="265113" y="4357688"/>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7366" name="Rechteck 55"/>
          <p:cNvSpPr>
            <a:spLocks noChangeArrowheads="1"/>
          </p:cNvSpPr>
          <p:nvPr/>
        </p:nvSpPr>
        <p:spPr bwMode="auto">
          <a:xfrm>
            <a:off x="3205163" y="1044575"/>
            <a:ext cx="2571750" cy="307777"/>
          </a:xfrm>
          <a:prstGeom prst="rect">
            <a:avLst/>
          </a:prstGeom>
          <a:noFill/>
          <a:ln w="9525">
            <a:noFill/>
            <a:miter lim="800000"/>
            <a:headEnd/>
            <a:tailEnd/>
          </a:ln>
        </p:spPr>
        <p:txBody>
          <a:bodyPr>
            <a:spAutoFit/>
          </a:bodyPr>
          <a:lstStyle/>
          <a:p>
            <a:pPr algn="ctr" eaLnBrk="0" hangingPunct="0">
              <a:spcBef>
                <a:spcPct val="50000"/>
              </a:spcBef>
            </a:pPr>
            <a:r>
              <a:rPr lang="de-DE" sz="1400" b="1" dirty="0" smtClean="0">
                <a:solidFill>
                  <a:srgbClr val="000000"/>
                </a:solidFill>
                <a:latin typeface="Arial" charset="0"/>
              </a:rPr>
              <a:t>Head </a:t>
            </a:r>
            <a:r>
              <a:rPr lang="de-DE" sz="1400" b="1" dirty="0" err="1" smtClean="0">
                <a:solidFill>
                  <a:srgbClr val="000000"/>
                </a:solidFill>
                <a:latin typeface="Arial" charset="0"/>
              </a:rPr>
              <a:t>office</a:t>
            </a:r>
            <a:r>
              <a:rPr lang="de-DE" sz="1400" b="1" dirty="0" smtClean="0">
                <a:solidFill>
                  <a:srgbClr val="000000"/>
                </a:solidFill>
                <a:latin typeface="Arial" charset="0"/>
              </a:rPr>
              <a:t> / Main </a:t>
            </a:r>
            <a:r>
              <a:rPr lang="de-DE" sz="1400" b="1" dirty="0" err="1" smtClean="0">
                <a:solidFill>
                  <a:srgbClr val="000000"/>
                </a:solidFill>
                <a:latin typeface="Arial" charset="0"/>
              </a:rPr>
              <a:t>location</a:t>
            </a:r>
            <a:endParaRPr lang="de-DE" sz="1200" dirty="0">
              <a:solidFill>
                <a:srgbClr val="000000"/>
              </a:solidFill>
              <a:latin typeface="Arial" charset="0"/>
            </a:endParaRPr>
          </a:p>
        </p:txBody>
      </p:sp>
      <p:sp>
        <p:nvSpPr>
          <p:cNvPr id="57" name="Textfeld 56"/>
          <p:cNvSpPr txBox="1"/>
          <p:nvPr/>
        </p:nvSpPr>
        <p:spPr>
          <a:xfrm>
            <a:off x="4227326" y="3860800"/>
            <a:ext cx="771712" cy="230832"/>
          </a:xfrm>
          <a:prstGeom prst="rect">
            <a:avLst/>
          </a:prstGeom>
          <a:noFill/>
        </p:spPr>
        <p:txBody>
          <a:bodyPr wrap="square">
            <a:spAutoFit/>
          </a:bodyPr>
          <a:lstStyle/>
          <a:p>
            <a:pPr algn="ctr">
              <a:defRPr/>
            </a:pPr>
            <a:r>
              <a:rPr lang="de-DE" sz="900" dirty="0" err="1" smtClean="0">
                <a:solidFill>
                  <a:srgbClr val="000000"/>
                </a:solidFill>
                <a:latin typeface="Arial" charset="0"/>
              </a:rPr>
              <a:t>Location</a:t>
            </a:r>
            <a:r>
              <a:rPr lang="de-DE" sz="900" b="1" dirty="0" err="1" smtClean="0">
                <a:solidFill>
                  <a:srgbClr val="000000"/>
                </a:solidFill>
                <a:effectLst>
                  <a:outerShdw blurRad="38100" dist="38100" dir="2700000" algn="tl">
                    <a:srgbClr val="000000">
                      <a:alpha val="43137"/>
                    </a:srgbClr>
                  </a:outerShdw>
                </a:effectLst>
                <a:latin typeface="Arial" charset="0"/>
              </a:rPr>
              <a:t>A</a:t>
            </a:r>
            <a:r>
              <a:rPr lang="de-DE" sz="900" dirty="0" smtClean="0">
                <a:solidFill>
                  <a:srgbClr val="000000"/>
                </a:solidFill>
                <a:latin typeface="Arial" charset="0"/>
              </a:rPr>
              <a:t> </a:t>
            </a:r>
            <a:endParaRPr lang="de-DE" sz="900" dirty="0">
              <a:solidFill>
                <a:srgbClr val="000000"/>
              </a:solidFill>
              <a:latin typeface="Arial" charset="0"/>
            </a:endParaRPr>
          </a:p>
        </p:txBody>
      </p:sp>
      <p:pic>
        <p:nvPicPr>
          <p:cNvPr id="62" name="Grafik 61" descr="Pfeile DL.jpg"/>
          <p:cNvPicPr>
            <a:picLocks noChangeAspect="1"/>
          </p:cNvPicPr>
          <p:nvPr/>
        </p:nvPicPr>
        <p:blipFill>
          <a:blip r:embed="rId4" cstate="print"/>
          <a:stretch>
            <a:fillRect/>
          </a:stretch>
        </p:blipFill>
        <p:spPr>
          <a:xfrm>
            <a:off x="3073400" y="2695575"/>
            <a:ext cx="2928938" cy="461963"/>
          </a:xfrm>
          <a:prstGeom prst="rect">
            <a:avLst/>
          </a:prstGeom>
          <a:solidFill>
            <a:schemeClr val="accent3">
              <a:lumMod val="85000"/>
            </a:schemeClr>
          </a:solidFill>
        </p:spPr>
      </p:pic>
      <p:sp>
        <p:nvSpPr>
          <p:cNvPr id="57369" name="Rechteck 29"/>
          <p:cNvSpPr>
            <a:spLocks noChangeArrowheads="1"/>
          </p:cNvSpPr>
          <p:nvPr/>
        </p:nvSpPr>
        <p:spPr bwMode="auto">
          <a:xfrm>
            <a:off x="4999038" y="1955054"/>
            <a:ext cx="1143000" cy="584200"/>
          </a:xfrm>
          <a:prstGeom prst="rect">
            <a:avLst/>
          </a:prstGeom>
          <a:noFill/>
          <a:ln w="9525">
            <a:noFill/>
            <a:miter lim="800000"/>
            <a:headEnd/>
            <a:tailEnd/>
          </a:ln>
        </p:spPr>
        <p:txBody>
          <a:bodyPr/>
          <a:lstStyle/>
          <a:p>
            <a:pPr eaLnBrk="0" hangingPunct="0"/>
            <a:endParaRPr lang="de-DE" sz="800" dirty="0">
              <a:solidFill>
                <a:srgbClr val="3333CC"/>
              </a:solidFill>
              <a:latin typeface="Webdings" pitchFamily="18" charset="2"/>
              <a:sym typeface="Webdings" pitchFamily="18" charset="2"/>
            </a:endParaRPr>
          </a:p>
          <a:p>
            <a:pPr eaLnBrk="0" hangingPunct="0"/>
            <a:r>
              <a:rPr lang="de-DE" dirty="0">
                <a:solidFill>
                  <a:srgbClr val="3333CC"/>
                </a:solidFill>
                <a:latin typeface="Webdings" pitchFamily="18" charset="2"/>
                <a:sym typeface="Webdings" pitchFamily="18" charset="2"/>
              </a:rPr>
              <a:t></a:t>
            </a:r>
            <a:endParaRPr lang="de-DE" dirty="0">
              <a:solidFill>
                <a:srgbClr val="3333CC"/>
              </a:solidFill>
              <a:latin typeface="Webdings" pitchFamily="18" charset="2"/>
            </a:endParaRPr>
          </a:p>
        </p:txBody>
      </p:sp>
      <p:sp>
        <p:nvSpPr>
          <p:cNvPr id="57371" name="Textfeld 50"/>
          <p:cNvSpPr txBox="1">
            <a:spLocks noChangeArrowheads="1"/>
          </p:cNvSpPr>
          <p:nvPr/>
        </p:nvSpPr>
        <p:spPr bwMode="auto">
          <a:xfrm>
            <a:off x="731838" y="3281363"/>
            <a:ext cx="1149674" cy="438582"/>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training</a:t>
            </a:r>
            <a:r>
              <a:rPr lang="de-DE" sz="900" dirty="0" smtClean="0">
                <a:solidFill>
                  <a:srgbClr val="000000"/>
                </a:solidFill>
                <a:latin typeface="Arial" charset="0"/>
              </a:rPr>
              <a:t> </a:t>
            </a:r>
            <a:r>
              <a:rPr lang="de-DE" sz="900" dirty="0" err="1" smtClean="0">
                <a:solidFill>
                  <a:srgbClr val="000000"/>
                </a:solidFill>
                <a:latin typeface="Arial" charset="0"/>
              </a:rPr>
              <a:t>manager</a:t>
            </a:r>
            <a:endParaRPr lang="de-DE" sz="900" dirty="0">
              <a:solidFill>
                <a:srgbClr val="000000"/>
              </a:solidFill>
              <a:latin typeface="Arial" charset="0"/>
            </a:endParaRPr>
          </a:p>
          <a:p>
            <a:pPr eaLnBrk="0" hangingPunct="0">
              <a:spcBef>
                <a:spcPct val="50000"/>
              </a:spcBef>
            </a:pPr>
            <a:endParaRPr lang="de-DE" sz="900" dirty="0">
              <a:solidFill>
                <a:srgbClr val="EC8F14"/>
              </a:solidFill>
              <a:latin typeface="Arial" charset="0"/>
            </a:endParaRPr>
          </a:p>
        </p:txBody>
      </p:sp>
      <p:sp>
        <p:nvSpPr>
          <p:cNvPr id="57372" name="Rechteck 25"/>
          <p:cNvSpPr>
            <a:spLocks noChangeArrowheads="1"/>
          </p:cNvSpPr>
          <p:nvPr/>
        </p:nvSpPr>
        <p:spPr bwMode="auto">
          <a:xfrm>
            <a:off x="271463" y="3067050"/>
            <a:ext cx="760412" cy="787400"/>
          </a:xfrm>
          <a:prstGeom prst="rect">
            <a:avLst/>
          </a:prstGeom>
          <a:noFill/>
          <a:ln w="9525">
            <a:noFill/>
            <a:miter lim="800000"/>
            <a:headEnd/>
            <a:tailEnd/>
          </a:ln>
        </p:spPr>
        <p:txBody>
          <a:bodyPr/>
          <a:lstStyle/>
          <a:p>
            <a:pPr eaLnBrk="0" hangingPunct="0"/>
            <a:r>
              <a:rPr lang="de-DE" sz="3200">
                <a:solidFill>
                  <a:srgbClr val="EC8F14"/>
                </a:solidFill>
                <a:latin typeface="Webdings" pitchFamily="18" charset="2"/>
                <a:sym typeface="Webdings" pitchFamily="18" charset="2"/>
              </a:rPr>
              <a:t></a:t>
            </a:r>
            <a:endParaRPr lang="de-DE" sz="3200">
              <a:solidFill>
                <a:srgbClr val="000000"/>
              </a:solidFill>
              <a:latin typeface="Webdings" pitchFamily="18" charset="2"/>
            </a:endParaRPr>
          </a:p>
        </p:txBody>
      </p:sp>
      <p:sp>
        <p:nvSpPr>
          <p:cNvPr id="57373" name="Rechteck 31"/>
          <p:cNvSpPr>
            <a:spLocks noChangeArrowheads="1"/>
          </p:cNvSpPr>
          <p:nvPr/>
        </p:nvSpPr>
        <p:spPr bwMode="auto">
          <a:xfrm>
            <a:off x="107950" y="765175"/>
            <a:ext cx="8785225" cy="554355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pic>
        <p:nvPicPr>
          <p:cNvPr id="57374" name="Picture 3"/>
          <p:cNvPicPr>
            <a:picLocks noChangeAspect="1" noChangeArrowheads="1"/>
          </p:cNvPicPr>
          <p:nvPr/>
        </p:nvPicPr>
        <p:blipFill>
          <a:blip r:embed="rId5" cstate="print"/>
          <a:srcRect l="26871" t="36685" r="23328" b="24159"/>
          <a:stretch>
            <a:fillRect/>
          </a:stretch>
        </p:blipFill>
        <p:spPr bwMode="auto">
          <a:xfrm>
            <a:off x="3243263" y="4124325"/>
            <a:ext cx="2732087" cy="1717675"/>
          </a:xfrm>
          <a:prstGeom prst="rect">
            <a:avLst/>
          </a:prstGeom>
          <a:noFill/>
          <a:ln w="9525">
            <a:solidFill>
              <a:schemeClr val="tx1"/>
            </a:solidFill>
            <a:miter lim="800000"/>
            <a:headEnd/>
            <a:tailEnd/>
          </a:ln>
        </p:spPr>
      </p:pic>
      <p:pic>
        <p:nvPicPr>
          <p:cNvPr id="57375" name="Picture 3"/>
          <p:cNvPicPr>
            <a:picLocks noChangeAspect="1" noChangeArrowheads="1"/>
          </p:cNvPicPr>
          <p:nvPr/>
        </p:nvPicPr>
        <p:blipFill>
          <a:blip r:embed="rId5" cstate="print"/>
          <a:srcRect l="26871" t="55351" r="23328" b="24159"/>
          <a:stretch>
            <a:fillRect/>
          </a:stretch>
        </p:blipFill>
        <p:spPr bwMode="auto">
          <a:xfrm>
            <a:off x="301625" y="1412875"/>
            <a:ext cx="2428875" cy="798513"/>
          </a:xfrm>
          <a:prstGeom prst="rect">
            <a:avLst/>
          </a:prstGeom>
          <a:noFill/>
          <a:ln w="9525">
            <a:solidFill>
              <a:schemeClr val="tx1"/>
            </a:solidFill>
            <a:miter lim="800000"/>
            <a:headEnd/>
            <a:tailEnd/>
          </a:ln>
        </p:spPr>
      </p:pic>
      <p:pic>
        <p:nvPicPr>
          <p:cNvPr id="57376" name="Picture 3"/>
          <p:cNvPicPr>
            <a:picLocks noChangeAspect="1" noChangeArrowheads="1"/>
          </p:cNvPicPr>
          <p:nvPr/>
        </p:nvPicPr>
        <p:blipFill>
          <a:blip r:embed="rId5" cstate="print"/>
          <a:srcRect l="26871" t="55351" r="23328" b="24159"/>
          <a:stretch>
            <a:fillRect/>
          </a:stretch>
        </p:blipFill>
        <p:spPr bwMode="auto">
          <a:xfrm>
            <a:off x="6424613" y="1412875"/>
            <a:ext cx="2428875" cy="798513"/>
          </a:xfrm>
          <a:prstGeom prst="rect">
            <a:avLst/>
          </a:prstGeom>
          <a:noFill/>
          <a:ln w="9525">
            <a:solidFill>
              <a:schemeClr val="tx1"/>
            </a:solidFill>
            <a:miter lim="800000"/>
            <a:headEnd/>
            <a:tailEnd/>
          </a:ln>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31763"/>
            <a:ext cx="8820472" cy="576262"/>
          </a:xfrm>
        </p:spPr>
        <p:txBody>
          <a:bodyPr/>
          <a:lstStyle/>
          <a:p>
            <a:pPr algn="ctr">
              <a:spcBef>
                <a:spcPts val="0"/>
              </a:spcBef>
              <a:spcAft>
                <a:spcPts val="0"/>
              </a:spcAft>
              <a:buNone/>
            </a:pPr>
            <a:r>
              <a:rPr lang="de-DE" sz="2000" b="1" i="0">
                <a:solidFill>
                  <a:srgbClr val="2D2DB9">
                    <a:lumMod val="50000"/>
                  </a:srgbClr>
                </a:solidFill>
                <a:latin typeface="Arial"/>
                <a:ea typeface="+mn-ea"/>
                <a:cs typeface="+mn-cs"/>
              </a:rPr>
              <a:t>Aspect "Defending the importance of the role in technical industry"</a:t>
            </a:r>
          </a:p>
        </p:txBody>
      </p:sp>
      <p:sp>
        <p:nvSpPr>
          <p:cNvPr id="3" name="Inhaltsplatzhalter 2"/>
          <p:cNvSpPr>
            <a:spLocks noGrp="1"/>
          </p:cNvSpPr>
          <p:nvPr>
            <p:ph idx="1"/>
          </p:nvPr>
        </p:nvSpPr>
        <p:spPr>
          <a:xfrm>
            <a:off x="250825" y="1052513"/>
            <a:ext cx="8628063" cy="5054600"/>
          </a:xfrm>
        </p:spPr>
        <p:txBody>
          <a:bodyPr/>
          <a:lstStyle/>
          <a:p>
            <a:pPr marL="347472" indent="-347472" algn="l">
              <a:spcBef>
                <a:spcPts val="432"/>
              </a:spcBef>
              <a:spcAft>
                <a:spcPts val="0"/>
              </a:spcAft>
              <a:buNone/>
            </a:pPr>
            <a:r>
              <a:rPr lang="de-DE" sz="1800" b="0" i="0" dirty="0">
                <a:solidFill>
                  <a:srgbClr val="000000"/>
                </a:solidFill>
                <a:latin typeface="Arial"/>
                <a:ea typeface="+mn-ea"/>
                <a:cs typeface="+mn-cs"/>
              </a:rPr>
              <a:t>	</a:t>
            </a:r>
            <a:r>
              <a:rPr lang="en-GB" sz="1800" b="0" i="0" dirty="0" smtClean="0">
                <a:solidFill>
                  <a:srgbClr val="000000"/>
                </a:solidFill>
                <a:latin typeface="Arial"/>
                <a:ea typeface="+mn-ea"/>
                <a:cs typeface="+mn-cs"/>
              </a:rPr>
              <a:t>"We need to say quite clearly that we have a skill and that this skill earns the money. We should be viewed as indirect staff, i.e. my activity does not actually earn money for our group. This means that I give priority to production if there is a production plant."</a:t>
            </a:r>
          </a:p>
          <a:p>
            <a:pPr marL="347472" indent="-347472" algn="r">
              <a:spcBef>
                <a:spcPts val="240"/>
              </a:spcBef>
              <a:spcAft>
                <a:spcPts val="0"/>
              </a:spcAft>
              <a:buNone/>
            </a:pPr>
            <a:r>
              <a:rPr lang="en-GB" sz="1200" b="0" i="1" dirty="0" smtClean="0">
                <a:solidFill>
                  <a:srgbClr val="2D2DB9">
                    <a:lumMod val="75000"/>
                  </a:srgbClr>
                </a:solidFill>
                <a:latin typeface="Arial"/>
                <a:ea typeface="+mn-ea"/>
                <a:cs typeface="+mn-cs"/>
              </a:rPr>
              <a:t>[Part-time trainer at an SME manufacturer in the electrical branch, now under US ownership]</a:t>
            </a:r>
          </a:p>
          <a:p>
            <a:pPr marL="347472" indent="-347472" algn="l">
              <a:spcBef>
                <a:spcPts val="432"/>
              </a:spcBef>
              <a:spcAft>
                <a:spcPts val="0"/>
              </a:spcAft>
              <a:buNone/>
            </a:pPr>
            <a:endParaRPr lang="en-GB" sz="1800" dirty="0" smtClean="0"/>
          </a:p>
          <a:p>
            <a:pPr marL="347472" indent="-347472" algn="l">
              <a:spcBef>
                <a:spcPts val="432"/>
              </a:spcBef>
              <a:spcAft>
                <a:spcPts val="0"/>
              </a:spcAft>
              <a:buNone/>
            </a:pPr>
            <a:r>
              <a:rPr lang="en-GB" sz="1800" b="0" i="0" dirty="0" smtClean="0">
                <a:solidFill>
                  <a:srgbClr val="000000"/>
                </a:solidFill>
                <a:latin typeface="Arial"/>
                <a:ea typeface="+mn-ea"/>
                <a:cs typeface="+mn-cs"/>
              </a:rPr>
              <a:t> 	"Most divisions see training as being very important. They are pleased to get well trained people, but most divisions do not actually wish to have anything to do with training itself. (- -) I am accepted at a personal level. I do not have any problems with colleagues. No one has yet come to me and constantly said: 'I have to share my money with you, I have to earn for you.'</a:t>
            </a:r>
            <a:r>
              <a:rPr lang="en-GB" sz="1800" b="0" i="1" dirty="0" smtClean="0">
                <a:solidFill>
                  <a:srgbClr val="000000"/>
                </a:solidFill>
                <a:latin typeface="Arial"/>
                <a:ea typeface="+mn-ea"/>
                <a:cs typeface="+mn-cs"/>
              </a:rPr>
              <a:t> </a:t>
            </a:r>
            <a:r>
              <a:rPr lang="en-GB" sz="1800" b="0" i="0" dirty="0" smtClean="0">
                <a:solidFill>
                  <a:srgbClr val="000000"/>
                </a:solidFill>
                <a:latin typeface="Arial"/>
                <a:ea typeface="+mn-ea"/>
                <a:cs typeface="+mn-cs"/>
              </a:rPr>
              <a:t>Because we do not earn any money in this sense, we're not </a:t>
            </a:r>
            <a:r>
              <a:rPr lang="en-GB" sz="1800" b="0" i="1" dirty="0" smtClean="0">
                <a:solidFill>
                  <a:srgbClr val="000000"/>
                </a:solidFill>
                <a:latin typeface="Arial"/>
                <a:ea typeface="+mn-ea"/>
                <a:cs typeface="+mn-cs"/>
              </a:rPr>
              <a:t>productive</a:t>
            </a:r>
            <a:r>
              <a:rPr lang="en-GB" sz="1800" b="0" i="0" dirty="0" smtClean="0">
                <a:solidFill>
                  <a:srgbClr val="000000"/>
                </a:solidFill>
                <a:latin typeface="Arial"/>
                <a:ea typeface="+mn-ea"/>
                <a:cs typeface="+mn-cs"/>
              </a:rPr>
              <a:t>, (laughs quietly) are we?  […] There is, therefore, no malice or anything like that, but, as I said, they see training as important and useful, but (-) the thing is that no one actually wants to do the work."	</a:t>
            </a:r>
          </a:p>
          <a:p>
            <a:pPr marL="347472" indent="-347472" algn="r">
              <a:spcBef>
                <a:spcPts val="240"/>
              </a:spcBef>
              <a:spcAft>
                <a:spcPts val="0"/>
              </a:spcAft>
              <a:buNone/>
            </a:pPr>
            <a:r>
              <a:rPr lang="de-DE" sz="1000" b="0" i="1" dirty="0">
                <a:solidFill>
                  <a:srgbClr val="2D2DB9">
                    <a:lumMod val="75000"/>
                  </a:srgbClr>
                </a:solidFill>
                <a:latin typeface="Arial"/>
                <a:ea typeface="+mn-ea"/>
                <a:cs typeface="+mn-cs"/>
              </a:rPr>
              <a:t>	</a:t>
            </a:r>
            <a:r>
              <a:rPr lang="de-DE" sz="1200" b="0" i="1" dirty="0">
                <a:solidFill>
                  <a:srgbClr val="2D2DB9">
                    <a:lumMod val="75000"/>
                  </a:srgbClr>
                </a:solidFill>
                <a:latin typeface="Arial"/>
                <a:ea typeface="+mn-ea"/>
                <a:cs typeface="+mn-cs"/>
              </a:rPr>
              <a:t>[Full-time trainer. Metalworking apprenticeship workshop, SME metalworking company]</a:t>
            </a:r>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2181649106"/>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ChangeArrowheads="1"/>
          </p:cNvSpPr>
          <p:nvPr/>
        </p:nvSpPr>
        <p:spPr bwMode="auto">
          <a:xfrm>
            <a:off x="762000" y="42863"/>
            <a:ext cx="8382000" cy="490537"/>
          </a:xfrm>
          <a:prstGeom prst="rect">
            <a:avLst/>
          </a:prstGeom>
          <a:noFill/>
          <a:ln w="9525">
            <a:noFill/>
            <a:miter lim="800000"/>
            <a:headEnd/>
            <a:tailEnd/>
          </a:ln>
        </p:spPr>
        <p:txBody>
          <a:bodyPr anchor="ctr"/>
          <a:lstStyle/>
          <a:p>
            <a:pPr algn="ctr" eaLnBrk="0" hangingPunct="0"/>
            <a:endParaRPr lang="de-DE">
              <a:solidFill>
                <a:srgbClr val="000000"/>
              </a:solidFill>
              <a:latin typeface="Arial" charset="0"/>
            </a:endParaRPr>
          </a:p>
        </p:txBody>
      </p:sp>
      <p:sp>
        <p:nvSpPr>
          <p:cNvPr id="59395" name="Textfeld 13"/>
          <p:cNvSpPr txBox="1">
            <a:spLocks noChangeArrowheads="1"/>
          </p:cNvSpPr>
          <p:nvPr/>
        </p:nvSpPr>
        <p:spPr bwMode="auto">
          <a:xfrm>
            <a:off x="1550988" y="74613"/>
            <a:ext cx="6521450" cy="584200"/>
          </a:xfrm>
          <a:prstGeom prst="rect">
            <a:avLst/>
          </a:prstGeom>
          <a:noFill/>
          <a:ln w="9525">
            <a:noFill/>
            <a:miter lim="800000"/>
            <a:headEnd/>
            <a:tailEnd/>
          </a:ln>
        </p:spPr>
        <p:txBody>
          <a:bodyPr wrap="none"/>
          <a:lstStyle/>
          <a:p>
            <a:pPr algn="ctr" eaLnBrk="0" hangingPunct="0">
              <a:spcBef>
                <a:spcPct val="50000"/>
              </a:spcBef>
            </a:pPr>
            <a:r>
              <a:rPr lang="de-DE" b="1" dirty="0" smtClean="0">
                <a:solidFill>
                  <a:srgbClr val="16165D"/>
                </a:solidFill>
                <a:latin typeface="Arial" charset="0"/>
              </a:rPr>
              <a:t>Industrial Training in </a:t>
            </a:r>
            <a:r>
              <a:rPr lang="de-DE" b="1" dirty="0" err="1" smtClean="0">
                <a:solidFill>
                  <a:srgbClr val="16165D"/>
                </a:solidFill>
                <a:latin typeface="Arial" charset="0"/>
              </a:rPr>
              <a:t>the</a:t>
            </a:r>
            <a:r>
              <a:rPr lang="de-DE" b="1" dirty="0" smtClean="0">
                <a:solidFill>
                  <a:srgbClr val="16165D"/>
                </a:solidFill>
                <a:latin typeface="Arial" charset="0"/>
              </a:rPr>
              <a:t> </a:t>
            </a:r>
            <a:r>
              <a:rPr lang="de-DE" b="1" dirty="0" err="1" smtClean="0">
                <a:solidFill>
                  <a:srgbClr val="16165D"/>
                </a:solidFill>
                <a:latin typeface="Arial" charset="0"/>
              </a:rPr>
              <a:t>Production</a:t>
            </a:r>
            <a:r>
              <a:rPr lang="de-DE" b="1" dirty="0" smtClean="0">
                <a:solidFill>
                  <a:srgbClr val="16165D"/>
                </a:solidFill>
                <a:latin typeface="Arial" charset="0"/>
              </a:rPr>
              <a:t> </a:t>
            </a:r>
            <a:r>
              <a:rPr lang="de-DE" b="1" dirty="0" err="1" smtClean="0">
                <a:solidFill>
                  <a:srgbClr val="16165D"/>
                </a:solidFill>
                <a:latin typeface="Arial" charset="0"/>
              </a:rPr>
              <a:t>Sector</a:t>
            </a:r>
            <a:r>
              <a:rPr lang="de-DE" b="1" dirty="0">
                <a:solidFill>
                  <a:srgbClr val="16165D"/>
                </a:solidFill>
                <a:latin typeface="Arial" charset="0"/>
              </a:rPr>
              <a:t/>
            </a:r>
            <a:br>
              <a:rPr lang="de-DE" b="1" dirty="0">
                <a:solidFill>
                  <a:srgbClr val="16165D"/>
                </a:solidFill>
                <a:latin typeface="Arial" charset="0"/>
              </a:rPr>
            </a:br>
            <a:r>
              <a:rPr lang="de-DE" sz="1200" b="1" dirty="0" err="1" smtClean="0">
                <a:solidFill>
                  <a:srgbClr val="16165D"/>
                </a:solidFill>
              </a:rPr>
              <a:t>Vehicle</a:t>
            </a:r>
            <a:r>
              <a:rPr lang="de-DE" sz="1200" b="1" dirty="0" smtClean="0">
                <a:solidFill>
                  <a:srgbClr val="16165D"/>
                </a:solidFill>
              </a:rPr>
              <a:t> </a:t>
            </a:r>
            <a:r>
              <a:rPr lang="de-DE" sz="1200" b="1" dirty="0" err="1" smtClean="0">
                <a:solidFill>
                  <a:srgbClr val="16165D"/>
                </a:solidFill>
              </a:rPr>
              <a:t>and</a:t>
            </a:r>
            <a:r>
              <a:rPr lang="de-DE" sz="1200" b="1" dirty="0" smtClean="0">
                <a:solidFill>
                  <a:srgbClr val="16165D"/>
                </a:solidFill>
              </a:rPr>
              <a:t> Engine </a:t>
            </a:r>
            <a:r>
              <a:rPr lang="de-DE" sz="1200" b="1" dirty="0" err="1" smtClean="0">
                <a:solidFill>
                  <a:srgbClr val="16165D"/>
                </a:solidFill>
              </a:rPr>
              <a:t>Construction</a:t>
            </a:r>
            <a:r>
              <a:rPr lang="de-DE" sz="1200" b="1" dirty="0" smtClean="0">
                <a:solidFill>
                  <a:srgbClr val="16165D"/>
                </a:solidFill>
                <a:latin typeface="Arial" charset="0"/>
              </a:rPr>
              <a:t>, </a:t>
            </a:r>
            <a:r>
              <a:rPr lang="de-DE" sz="1200" b="1" dirty="0" err="1" smtClean="0">
                <a:solidFill>
                  <a:srgbClr val="16165D"/>
                </a:solidFill>
                <a:latin typeface="Arial" charset="0"/>
              </a:rPr>
              <a:t>appr</a:t>
            </a:r>
            <a:r>
              <a:rPr lang="de-DE" sz="1200" b="1" dirty="0" smtClean="0">
                <a:solidFill>
                  <a:srgbClr val="16165D"/>
                </a:solidFill>
                <a:latin typeface="Arial" charset="0"/>
              </a:rPr>
              <a:t>. 1500 </a:t>
            </a:r>
            <a:r>
              <a:rPr lang="de-DE" sz="1200" b="1" dirty="0" err="1" smtClean="0">
                <a:solidFill>
                  <a:srgbClr val="16165D"/>
                </a:solidFill>
                <a:latin typeface="Arial" charset="0"/>
              </a:rPr>
              <a:t>Employees</a:t>
            </a:r>
            <a:r>
              <a:rPr lang="de-DE" sz="1200" b="1" dirty="0" smtClean="0">
                <a:solidFill>
                  <a:srgbClr val="16165D"/>
                </a:solidFill>
                <a:latin typeface="Arial" charset="0"/>
              </a:rPr>
              <a:t> </a:t>
            </a:r>
            <a:endParaRPr lang="de-DE" sz="1200" b="1" dirty="0">
              <a:solidFill>
                <a:srgbClr val="16165D"/>
              </a:solidFill>
              <a:latin typeface="Arial" charset="0"/>
            </a:endParaRPr>
          </a:p>
        </p:txBody>
      </p:sp>
      <p:sp>
        <p:nvSpPr>
          <p:cNvPr id="59396" name="Rechteck 25"/>
          <p:cNvSpPr>
            <a:spLocks noChangeArrowheads="1"/>
          </p:cNvSpPr>
          <p:nvPr/>
        </p:nvSpPr>
        <p:spPr bwMode="auto">
          <a:xfrm>
            <a:off x="3924300" y="1973263"/>
            <a:ext cx="760413" cy="787400"/>
          </a:xfrm>
          <a:prstGeom prst="rect">
            <a:avLst/>
          </a:prstGeom>
          <a:noFill/>
          <a:ln w="9525">
            <a:noFill/>
            <a:miter lim="800000"/>
            <a:headEnd/>
            <a:tailEnd/>
          </a:ln>
        </p:spPr>
        <p:txBody>
          <a:bodyPr/>
          <a:lstStyle/>
          <a:p>
            <a:pPr eaLnBrk="0" hangingPunct="0"/>
            <a:r>
              <a:rPr lang="de-DE" sz="4400">
                <a:solidFill>
                  <a:srgbClr val="EC8F14"/>
                </a:solidFill>
                <a:latin typeface="Webdings" pitchFamily="18" charset="2"/>
                <a:sym typeface="Webdings" pitchFamily="18" charset="2"/>
              </a:rPr>
              <a:t></a:t>
            </a:r>
            <a:endParaRPr lang="de-DE" sz="4400">
              <a:solidFill>
                <a:srgbClr val="EC8F14"/>
              </a:solidFill>
              <a:latin typeface="Webdings" pitchFamily="18" charset="2"/>
            </a:endParaRPr>
          </a:p>
        </p:txBody>
      </p:sp>
      <p:sp>
        <p:nvSpPr>
          <p:cNvPr id="59397" name="Rechteck 69"/>
          <p:cNvSpPr>
            <a:spLocks noChangeArrowheads="1"/>
          </p:cNvSpPr>
          <p:nvPr/>
        </p:nvSpPr>
        <p:spPr bwMode="auto">
          <a:xfrm>
            <a:off x="4025900" y="2092325"/>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sp>
        <p:nvSpPr>
          <p:cNvPr id="59398" name="Rechteck 70"/>
          <p:cNvSpPr>
            <a:spLocks noChangeArrowheads="1"/>
          </p:cNvSpPr>
          <p:nvPr/>
        </p:nvSpPr>
        <p:spPr bwMode="auto">
          <a:xfrm>
            <a:off x="7205663" y="2806700"/>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cxnSp>
        <p:nvCxnSpPr>
          <p:cNvPr id="59399" name="Gerade Verbindung 74"/>
          <p:cNvCxnSpPr>
            <a:cxnSpLocks noChangeShapeType="1"/>
          </p:cNvCxnSpPr>
          <p:nvPr/>
        </p:nvCxnSpPr>
        <p:spPr bwMode="auto">
          <a:xfrm>
            <a:off x="6143625" y="3692525"/>
            <a:ext cx="2071688" cy="357188"/>
          </a:xfrm>
          <a:prstGeom prst="line">
            <a:avLst/>
          </a:prstGeom>
          <a:noFill/>
          <a:ln w="9525" algn="ctr">
            <a:noFill/>
            <a:round/>
            <a:headEnd/>
            <a:tailEnd/>
          </a:ln>
        </p:spPr>
      </p:cxnSp>
      <p:cxnSp>
        <p:nvCxnSpPr>
          <p:cNvPr id="59400" name="Gerade Verbindung 76"/>
          <p:cNvCxnSpPr>
            <a:cxnSpLocks noChangeShapeType="1"/>
          </p:cNvCxnSpPr>
          <p:nvPr/>
        </p:nvCxnSpPr>
        <p:spPr bwMode="auto">
          <a:xfrm>
            <a:off x="7515225" y="3051175"/>
            <a:ext cx="501650" cy="695325"/>
          </a:xfrm>
          <a:prstGeom prst="line">
            <a:avLst/>
          </a:prstGeom>
          <a:noFill/>
          <a:ln w="9525" algn="ctr">
            <a:noFill/>
            <a:round/>
            <a:headEnd/>
            <a:tailEnd/>
          </a:ln>
        </p:spPr>
      </p:cxnSp>
      <p:cxnSp>
        <p:nvCxnSpPr>
          <p:cNvPr id="59401" name="Gerade Verbindung 54"/>
          <p:cNvCxnSpPr>
            <a:cxnSpLocks noChangeShapeType="1"/>
          </p:cNvCxnSpPr>
          <p:nvPr/>
        </p:nvCxnSpPr>
        <p:spPr bwMode="auto">
          <a:xfrm>
            <a:off x="5000625" y="1163638"/>
            <a:ext cx="914400" cy="914400"/>
          </a:xfrm>
          <a:prstGeom prst="line">
            <a:avLst/>
          </a:prstGeom>
          <a:noFill/>
          <a:ln w="9525" algn="ctr">
            <a:noFill/>
            <a:round/>
            <a:headEnd/>
            <a:tailEnd/>
          </a:ln>
        </p:spPr>
      </p:cxnSp>
      <p:cxnSp>
        <p:nvCxnSpPr>
          <p:cNvPr id="59402" name="Gerade Verbindung 60"/>
          <p:cNvCxnSpPr>
            <a:cxnSpLocks noChangeShapeType="1"/>
          </p:cNvCxnSpPr>
          <p:nvPr/>
        </p:nvCxnSpPr>
        <p:spPr bwMode="auto">
          <a:xfrm rot="16200000" flipH="1">
            <a:off x="4348163" y="2949575"/>
            <a:ext cx="285750" cy="0"/>
          </a:xfrm>
          <a:prstGeom prst="line">
            <a:avLst/>
          </a:prstGeom>
          <a:noFill/>
          <a:ln w="9525" algn="ctr">
            <a:noFill/>
            <a:round/>
            <a:headEnd/>
            <a:tailEnd/>
          </a:ln>
        </p:spPr>
      </p:cxnSp>
      <p:sp>
        <p:nvSpPr>
          <p:cNvPr id="59403" name="Textfeld 47"/>
          <p:cNvSpPr txBox="1">
            <a:spLocks noChangeArrowheads="1"/>
          </p:cNvSpPr>
          <p:nvPr/>
        </p:nvSpPr>
        <p:spPr bwMode="auto">
          <a:xfrm>
            <a:off x="231775" y="2227263"/>
            <a:ext cx="1100138" cy="784830"/>
          </a:xfrm>
          <a:prstGeom prst="rect">
            <a:avLst/>
          </a:prstGeom>
          <a:noFill/>
          <a:ln w="9525">
            <a:noFill/>
            <a:miter lim="800000"/>
            <a:headEnd/>
            <a:tailEnd/>
          </a:ln>
        </p:spPr>
        <p:txBody>
          <a:bodyPr>
            <a:spAutoFit/>
          </a:bodyPr>
          <a:lstStyle/>
          <a:p>
            <a:pPr marL="88900" indent="-88900"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part</a:t>
            </a:r>
            <a:r>
              <a:rPr lang="de-DE" sz="900" dirty="0" smtClean="0">
                <a:solidFill>
                  <a:srgbClr val="000000"/>
                </a:solidFill>
                <a:latin typeface="Arial" charset="0"/>
              </a:rPr>
              <a:t>-time </a:t>
            </a:r>
            <a:r>
              <a:rPr lang="de-DE" sz="900" dirty="0" err="1" smtClean="0">
                <a:solidFill>
                  <a:srgbClr val="000000"/>
                </a:solidFill>
                <a:latin typeface="Arial" charset="0"/>
              </a:rPr>
              <a:t>trainer</a:t>
            </a:r>
            <a:r>
              <a:rPr lang="de-DE" sz="900" dirty="0" smtClean="0">
                <a:solidFill>
                  <a:srgbClr val="000000"/>
                </a:solidFill>
                <a:latin typeface="Arial" charset="0"/>
              </a:rPr>
              <a:t>/</a:t>
            </a:r>
            <a:r>
              <a:rPr lang="de-DE" sz="900" dirty="0">
                <a:solidFill>
                  <a:srgbClr val="000000"/>
                </a:solidFill>
                <a:latin typeface="Arial" charset="0"/>
              </a:rPr>
              <a:t/>
            </a:r>
            <a:br>
              <a:rPr lang="de-DE" sz="900" dirty="0">
                <a:solidFill>
                  <a:srgbClr val="000000"/>
                </a:solidFill>
                <a:latin typeface="Arial" charset="0"/>
              </a:rPr>
            </a:br>
            <a:r>
              <a:rPr lang="de-DE" sz="900" dirty="0" smtClean="0">
                <a:solidFill>
                  <a:srgbClr val="000000"/>
                </a:solidFill>
                <a:latin typeface="Arial" charset="0"/>
              </a:rPr>
              <a:t>informal </a:t>
            </a:r>
            <a:r>
              <a:rPr lang="de-DE" sz="900" dirty="0" err="1" smtClean="0">
                <a:solidFill>
                  <a:srgbClr val="000000"/>
                </a:solidFill>
                <a:latin typeface="Arial" charset="0"/>
              </a:rPr>
              <a:t>workplace</a:t>
            </a:r>
            <a:r>
              <a:rPr lang="de-DE" sz="900" dirty="0" smtClean="0">
                <a:solidFill>
                  <a:srgbClr val="000000"/>
                </a:solidFill>
                <a:latin typeface="Arial" charset="0"/>
              </a:rPr>
              <a:t> </a:t>
            </a:r>
            <a:r>
              <a:rPr lang="de-DE" sz="900" dirty="0" err="1" smtClean="0">
                <a:solidFill>
                  <a:srgbClr val="000000"/>
                </a:solidFill>
                <a:latin typeface="Arial" charset="0"/>
              </a:rPr>
              <a:t>trainer</a:t>
            </a:r>
            <a:endParaRPr lang="de-DE" sz="900" dirty="0">
              <a:solidFill>
                <a:srgbClr val="000000"/>
              </a:solidFill>
              <a:latin typeface="Arial" charset="0"/>
            </a:endParaRPr>
          </a:p>
        </p:txBody>
      </p:sp>
      <p:sp>
        <p:nvSpPr>
          <p:cNvPr id="59404" name="Textfeld 50"/>
          <p:cNvSpPr txBox="1">
            <a:spLocks noChangeArrowheads="1"/>
          </p:cNvSpPr>
          <p:nvPr/>
        </p:nvSpPr>
        <p:spPr bwMode="auto">
          <a:xfrm>
            <a:off x="179388" y="1700213"/>
            <a:ext cx="720069" cy="369332"/>
          </a:xfrm>
          <a:prstGeom prst="rect">
            <a:avLst/>
          </a:prstGeom>
          <a:noFill/>
          <a:ln w="9525">
            <a:noFill/>
            <a:miter lim="800000"/>
            <a:headEnd/>
            <a:tailEnd/>
          </a:ln>
        </p:spPr>
        <p:txBody>
          <a:bodyPr wrap="none">
            <a:spAutoFit/>
          </a:bodyPr>
          <a:lstStyle/>
          <a:p>
            <a:pPr marL="85725" indent="-85725" eaLnBrk="0" hangingPunct="0">
              <a:spcBef>
                <a:spcPct val="50000"/>
              </a:spcBef>
            </a:pPr>
            <a:r>
              <a:rPr lang="de-DE" sz="900" dirty="0">
                <a:solidFill>
                  <a:srgbClr val="000000"/>
                </a:solidFill>
                <a:latin typeface="Arial" charset="0"/>
              </a:rPr>
              <a:t>= </a:t>
            </a:r>
            <a:r>
              <a:rPr lang="de-DE" sz="900" dirty="0" err="1" smtClean="0">
                <a:solidFill>
                  <a:srgbClr val="000000"/>
                </a:solidFill>
              </a:rPr>
              <a:t>full</a:t>
            </a:r>
            <a:r>
              <a:rPr lang="de-DE" sz="900" dirty="0" smtClean="0">
                <a:solidFill>
                  <a:srgbClr val="000000"/>
                </a:solidFill>
              </a:rPr>
              <a:t>-time</a:t>
            </a:r>
            <a:r>
              <a:rPr lang="de-DE" sz="900" dirty="0" smtClean="0">
                <a:solidFill>
                  <a:srgbClr val="000000"/>
                </a:solidFill>
                <a:latin typeface="Arial" charset="0"/>
              </a:rPr>
              <a:t> </a:t>
            </a:r>
            <a:r>
              <a:rPr lang="de-DE" sz="900" dirty="0">
                <a:solidFill>
                  <a:srgbClr val="000000"/>
                </a:solidFill>
                <a:latin typeface="Arial" charset="0"/>
              </a:rPr>
              <a:t/>
            </a:r>
            <a:br>
              <a:rPr lang="de-DE" sz="900" dirty="0">
                <a:solidFill>
                  <a:srgbClr val="000000"/>
                </a:solidFill>
                <a:latin typeface="Arial" charset="0"/>
              </a:rPr>
            </a:br>
            <a:r>
              <a:rPr lang="de-DE" sz="900" dirty="0" err="1" smtClean="0">
                <a:solidFill>
                  <a:srgbClr val="000000"/>
                </a:solidFill>
              </a:rPr>
              <a:t>trainer</a:t>
            </a:r>
            <a:endParaRPr lang="de-DE" sz="900" dirty="0">
              <a:solidFill>
                <a:srgbClr val="000000"/>
              </a:solidFill>
              <a:latin typeface="Arial" charset="0"/>
            </a:endParaRPr>
          </a:p>
        </p:txBody>
      </p:sp>
      <p:sp>
        <p:nvSpPr>
          <p:cNvPr id="59405" name="Rechteck 25"/>
          <p:cNvSpPr>
            <a:spLocks noChangeArrowheads="1"/>
          </p:cNvSpPr>
          <p:nvPr/>
        </p:nvSpPr>
        <p:spPr bwMode="auto">
          <a:xfrm>
            <a:off x="357188" y="1533525"/>
            <a:ext cx="760412" cy="787400"/>
          </a:xfrm>
          <a:prstGeom prst="rect">
            <a:avLst/>
          </a:prstGeom>
          <a:noFill/>
          <a:ln w="9525">
            <a:noFill/>
            <a:miter lim="800000"/>
            <a:headEnd/>
            <a:tailEnd/>
          </a:ln>
        </p:spPr>
        <p:txBody>
          <a:bodyPr/>
          <a:lstStyle/>
          <a:p>
            <a:pPr eaLnBrk="0" hangingPunct="0"/>
            <a:endParaRPr lang="de-DE" sz="4400">
              <a:solidFill>
                <a:srgbClr val="3333CC"/>
              </a:solidFill>
              <a:latin typeface="Webdings" pitchFamily="18" charset="2"/>
            </a:endParaRPr>
          </a:p>
        </p:txBody>
      </p:sp>
      <p:sp>
        <p:nvSpPr>
          <p:cNvPr id="59406" name="Rechteck 25"/>
          <p:cNvSpPr>
            <a:spLocks noChangeArrowheads="1"/>
          </p:cNvSpPr>
          <p:nvPr/>
        </p:nvSpPr>
        <p:spPr bwMode="auto">
          <a:xfrm>
            <a:off x="-122238" y="1558925"/>
            <a:ext cx="760413" cy="787400"/>
          </a:xfrm>
          <a:prstGeom prst="rect">
            <a:avLst/>
          </a:prstGeom>
          <a:noFill/>
          <a:ln w="9525">
            <a:noFill/>
            <a:miter lim="800000"/>
            <a:headEnd/>
            <a:tailEnd/>
          </a:ln>
        </p:spPr>
        <p:txBody>
          <a:bodyPr/>
          <a:lstStyle/>
          <a:p>
            <a:pPr eaLnBrk="0" hangingPunct="0"/>
            <a:r>
              <a:rPr lang="de-DE" sz="3200" dirty="0" smtClean="0">
                <a:solidFill>
                  <a:srgbClr val="3333CC"/>
                </a:solidFill>
                <a:latin typeface="Webdings" pitchFamily="18" charset="2"/>
                <a:sym typeface="Webdings" pitchFamily="18" charset="2"/>
              </a:rPr>
              <a:t></a:t>
            </a:r>
            <a:endParaRPr lang="de-DE" sz="3200" dirty="0">
              <a:solidFill>
                <a:srgbClr val="3333CC"/>
              </a:solidFill>
              <a:latin typeface="Webdings" pitchFamily="18" charset="2"/>
            </a:endParaRPr>
          </a:p>
        </p:txBody>
      </p:sp>
      <p:sp>
        <p:nvSpPr>
          <p:cNvPr id="59407" name="Rechteck 75"/>
          <p:cNvSpPr>
            <a:spLocks noChangeArrowheads="1"/>
          </p:cNvSpPr>
          <p:nvPr/>
        </p:nvSpPr>
        <p:spPr bwMode="auto">
          <a:xfrm>
            <a:off x="-122238" y="2057400"/>
            <a:ext cx="428626"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08" name="Textfeld 50"/>
          <p:cNvSpPr txBox="1">
            <a:spLocks noChangeArrowheads="1"/>
          </p:cNvSpPr>
          <p:nvPr/>
        </p:nvSpPr>
        <p:spPr bwMode="auto">
          <a:xfrm>
            <a:off x="179388" y="1196975"/>
            <a:ext cx="1149674" cy="230832"/>
          </a:xfrm>
          <a:prstGeom prst="rect">
            <a:avLst/>
          </a:prstGeom>
          <a:noFill/>
          <a:ln w="9525">
            <a:noFill/>
            <a:miter lim="800000"/>
            <a:headEnd/>
            <a:tailEnd/>
          </a:ln>
        </p:spPr>
        <p:txBody>
          <a:bodyPr wrap="none">
            <a:spAutoFit/>
          </a:bodyPr>
          <a:lstStyle/>
          <a:p>
            <a:pPr marL="85725" indent="-85725" eaLnBrk="0" hangingPunct="0">
              <a:spcBef>
                <a:spcPct val="50000"/>
              </a:spcBef>
            </a:pPr>
            <a:r>
              <a:rPr lang="de-DE" sz="900" dirty="0">
                <a:solidFill>
                  <a:srgbClr val="000000"/>
                </a:solidFill>
                <a:latin typeface="Arial" charset="0"/>
              </a:rPr>
              <a:t>= </a:t>
            </a:r>
            <a:r>
              <a:rPr lang="de-DE" sz="900" dirty="0" err="1" smtClean="0">
                <a:solidFill>
                  <a:srgbClr val="000000"/>
                </a:solidFill>
              </a:rPr>
              <a:t>training</a:t>
            </a:r>
            <a:r>
              <a:rPr lang="de-DE" sz="900" dirty="0" smtClean="0">
                <a:solidFill>
                  <a:srgbClr val="000000"/>
                </a:solidFill>
              </a:rPr>
              <a:t> </a:t>
            </a:r>
            <a:r>
              <a:rPr lang="de-DE" sz="900" dirty="0" err="1" smtClean="0">
                <a:solidFill>
                  <a:srgbClr val="000000"/>
                </a:solidFill>
              </a:rPr>
              <a:t>manager</a:t>
            </a:r>
            <a:endParaRPr lang="de-DE" sz="900" dirty="0" smtClean="0">
              <a:solidFill>
                <a:srgbClr val="000000"/>
              </a:solidFill>
            </a:endParaRPr>
          </a:p>
        </p:txBody>
      </p:sp>
      <p:sp>
        <p:nvSpPr>
          <p:cNvPr id="59409" name="Rechteck 25"/>
          <p:cNvSpPr>
            <a:spLocks noChangeArrowheads="1"/>
          </p:cNvSpPr>
          <p:nvPr/>
        </p:nvSpPr>
        <p:spPr bwMode="auto">
          <a:xfrm>
            <a:off x="-119063" y="1050925"/>
            <a:ext cx="514351" cy="787400"/>
          </a:xfrm>
          <a:prstGeom prst="rect">
            <a:avLst/>
          </a:prstGeom>
          <a:noFill/>
          <a:ln w="9525">
            <a:noFill/>
            <a:miter lim="800000"/>
            <a:headEnd/>
            <a:tailEnd/>
          </a:ln>
        </p:spPr>
        <p:txBody>
          <a:bodyPr/>
          <a:lstStyle/>
          <a:p>
            <a:pPr eaLnBrk="0" hangingPunct="0"/>
            <a:r>
              <a:rPr lang="de-DE" sz="3200" dirty="0">
                <a:solidFill>
                  <a:srgbClr val="EC8F14"/>
                </a:solidFill>
                <a:latin typeface="Webdings" pitchFamily="18" charset="2"/>
                <a:sym typeface="Webdings" pitchFamily="18" charset="2"/>
              </a:rPr>
              <a:t></a:t>
            </a:r>
            <a:endParaRPr lang="de-DE" sz="3200" dirty="0">
              <a:solidFill>
                <a:srgbClr val="EC8F14"/>
              </a:solidFill>
              <a:latin typeface="Webdings" pitchFamily="18" charset="2"/>
            </a:endParaRPr>
          </a:p>
        </p:txBody>
      </p:sp>
      <p:sp>
        <p:nvSpPr>
          <p:cNvPr id="144" name="Rechteck 143"/>
          <p:cNvSpPr/>
          <p:nvPr/>
        </p:nvSpPr>
        <p:spPr bwMode="auto">
          <a:xfrm>
            <a:off x="5757863" y="1858963"/>
            <a:ext cx="1190625" cy="889000"/>
          </a:xfrm>
          <a:prstGeom prst="rect">
            <a:avLst/>
          </a:prstGeom>
          <a:solidFill>
            <a:srgbClr val="CCECFF"/>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r>
              <a:rPr lang="de-DE" sz="1050" b="1" dirty="0">
                <a:solidFill>
                  <a:srgbClr val="000000"/>
                </a:solidFill>
              </a:rPr>
              <a:t>Weiterbildung</a:t>
            </a:r>
            <a:endParaRPr lang="de-DE" sz="900" b="1" dirty="0">
              <a:solidFill>
                <a:srgbClr val="000000"/>
              </a:solidFill>
            </a:endParaRPr>
          </a:p>
        </p:txBody>
      </p:sp>
      <p:grpSp>
        <p:nvGrpSpPr>
          <p:cNvPr id="2" name="Gruppieren 83"/>
          <p:cNvGrpSpPr>
            <a:grpSpLocks/>
          </p:cNvGrpSpPr>
          <p:nvPr/>
        </p:nvGrpSpPr>
        <p:grpSpPr bwMode="auto">
          <a:xfrm>
            <a:off x="611188" y="4581525"/>
            <a:ext cx="2228850" cy="1825625"/>
            <a:chOff x="646742" y="1244155"/>
            <a:chExt cx="4034392" cy="2375795"/>
          </a:xfrm>
        </p:grpSpPr>
        <p:sp>
          <p:nvSpPr>
            <p:cNvPr id="167" name="Rechteck 166"/>
            <p:cNvSpPr/>
            <p:nvPr/>
          </p:nvSpPr>
          <p:spPr bwMode="auto">
            <a:xfrm>
              <a:off x="646742" y="1244155"/>
              <a:ext cx="4034392" cy="237579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8" name="Eingekerbter Richtungspfeil 167"/>
            <p:cNvSpPr/>
            <p:nvPr/>
          </p:nvSpPr>
          <p:spPr bwMode="auto">
            <a:xfrm>
              <a:off x="882369" y="3126198"/>
              <a:ext cx="643664" cy="35740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1" name="Eingekerbter Richtungspfeil 170"/>
            <p:cNvSpPr/>
            <p:nvPr/>
          </p:nvSpPr>
          <p:spPr bwMode="auto">
            <a:xfrm>
              <a:off x="1629479" y="3111736"/>
              <a:ext cx="640789"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2" name="Eingekerbter Richtungspfeil 171"/>
            <p:cNvSpPr/>
            <p:nvPr/>
          </p:nvSpPr>
          <p:spPr bwMode="auto">
            <a:xfrm>
              <a:off x="2370841"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3" name="Eingekerbter Richtungspfeil 172"/>
            <p:cNvSpPr/>
            <p:nvPr/>
          </p:nvSpPr>
          <p:spPr bwMode="auto">
            <a:xfrm>
              <a:off x="3100710"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4" name="Eingekerbter Richtungspfeil 173"/>
            <p:cNvSpPr/>
            <p:nvPr/>
          </p:nvSpPr>
          <p:spPr bwMode="auto">
            <a:xfrm>
              <a:off x="3830578"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9512"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grpSp>
        <p:nvGrpSpPr>
          <p:cNvPr id="3" name="Gruppieren 198"/>
          <p:cNvGrpSpPr>
            <a:grpSpLocks/>
          </p:cNvGrpSpPr>
          <p:nvPr/>
        </p:nvGrpSpPr>
        <p:grpSpPr bwMode="auto">
          <a:xfrm>
            <a:off x="812800" y="5316538"/>
            <a:ext cx="1792288" cy="584200"/>
            <a:chOff x="813236" y="5317276"/>
            <a:chExt cx="1792586" cy="584200"/>
          </a:xfrm>
        </p:grpSpPr>
        <p:sp>
          <p:nvSpPr>
            <p:cNvPr id="59501" name="Rechteck 75"/>
            <p:cNvSpPr>
              <a:spLocks noChangeArrowheads="1"/>
            </p:cNvSpPr>
            <p:nvPr/>
          </p:nvSpPr>
          <p:spPr bwMode="auto">
            <a:xfrm>
              <a:off x="813236"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502" name="Rechteck 75"/>
            <p:cNvSpPr>
              <a:spLocks noChangeArrowheads="1"/>
            </p:cNvSpPr>
            <p:nvPr/>
          </p:nvSpPr>
          <p:spPr bwMode="auto">
            <a:xfrm>
              <a:off x="1139492" y="5329976"/>
              <a:ext cx="428625" cy="571500"/>
            </a:xfrm>
            <a:prstGeom prst="rect">
              <a:avLst/>
            </a:prstGeom>
            <a:noFill/>
            <a:ln w="9525">
              <a:noFill/>
              <a:miter lim="800000"/>
              <a:headEnd/>
              <a:tailEnd/>
            </a:ln>
          </p:spPr>
          <p:txBody>
            <a:bodyPr wrap="none"/>
            <a:lstStyle/>
            <a:p>
              <a:pPr eaLnBrk="0" hangingPunct="0">
                <a:spcBef>
                  <a:spcPct val="50000"/>
                </a:spcBef>
              </a:pPr>
              <a:r>
                <a:rPr lang="de-DE" sz="3200" dirty="0">
                  <a:solidFill>
                    <a:srgbClr val="0DB335"/>
                  </a:solidFill>
                  <a:latin typeface="Webdings" pitchFamily="18" charset="2"/>
                  <a:sym typeface="Webdings" pitchFamily="18" charset="2"/>
                </a:rPr>
                <a:t></a:t>
              </a:r>
              <a:endParaRPr lang="de-DE" sz="3200" dirty="0">
                <a:solidFill>
                  <a:srgbClr val="0DB335"/>
                </a:solidFill>
                <a:latin typeface="Arial" charset="0"/>
              </a:endParaRPr>
            </a:p>
          </p:txBody>
        </p:sp>
        <p:sp>
          <p:nvSpPr>
            <p:cNvPr id="59503" name="Rechteck 75"/>
            <p:cNvSpPr>
              <a:spLocks noChangeArrowheads="1"/>
            </p:cNvSpPr>
            <p:nvPr/>
          </p:nvSpPr>
          <p:spPr bwMode="auto">
            <a:xfrm>
              <a:off x="1470064" y="5317276"/>
              <a:ext cx="428625" cy="571500"/>
            </a:xfrm>
            <a:prstGeom prst="rect">
              <a:avLst/>
            </a:prstGeom>
            <a:noFill/>
            <a:ln w="9525">
              <a:noFill/>
              <a:miter lim="800000"/>
              <a:headEnd/>
              <a:tailEnd/>
            </a:ln>
          </p:spPr>
          <p:txBody>
            <a:bodyPr wrap="none"/>
            <a:lstStyle/>
            <a:p>
              <a:pPr eaLnBrk="0" hangingPunct="0">
                <a:spcBef>
                  <a:spcPct val="50000"/>
                </a:spcBef>
              </a:pPr>
              <a:r>
                <a:rPr lang="de-DE" sz="3200" dirty="0">
                  <a:solidFill>
                    <a:srgbClr val="0DB335"/>
                  </a:solidFill>
                  <a:latin typeface="Webdings" pitchFamily="18" charset="2"/>
                  <a:sym typeface="Webdings" pitchFamily="18" charset="2"/>
                </a:rPr>
                <a:t></a:t>
              </a:r>
              <a:endParaRPr lang="de-DE" sz="3200" dirty="0">
                <a:solidFill>
                  <a:srgbClr val="0DB335"/>
                </a:solidFill>
                <a:latin typeface="Arial" charset="0"/>
              </a:endParaRPr>
            </a:p>
          </p:txBody>
        </p:sp>
        <p:sp>
          <p:nvSpPr>
            <p:cNvPr id="59504" name="Rechteck 75"/>
            <p:cNvSpPr>
              <a:spLocks noChangeArrowheads="1"/>
            </p:cNvSpPr>
            <p:nvPr/>
          </p:nvSpPr>
          <p:spPr bwMode="auto">
            <a:xfrm>
              <a:off x="18129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505" name="Rechteck 75"/>
            <p:cNvSpPr>
              <a:spLocks noChangeArrowheads="1"/>
            </p:cNvSpPr>
            <p:nvPr/>
          </p:nvSpPr>
          <p:spPr bwMode="auto">
            <a:xfrm>
              <a:off x="2177197" y="5325785"/>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cxnSp>
        <p:nvCxnSpPr>
          <p:cNvPr id="256" name="Gerade Verbindung 255"/>
          <p:cNvCxnSpPr/>
          <p:nvPr/>
        </p:nvCxnSpPr>
        <p:spPr bwMode="auto">
          <a:xfrm>
            <a:off x="611188" y="5229225"/>
            <a:ext cx="2232025"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4" name="Gruppieren 108"/>
          <p:cNvGrpSpPr>
            <a:grpSpLocks/>
          </p:cNvGrpSpPr>
          <p:nvPr/>
        </p:nvGrpSpPr>
        <p:grpSpPr bwMode="auto">
          <a:xfrm>
            <a:off x="1258888" y="876300"/>
            <a:ext cx="7200900" cy="2089150"/>
            <a:chOff x="1121209" y="735236"/>
            <a:chExt cx="6921157" cy="3312887"/>
          </a:xfrm>
        </p:grpSpPr>
        <p:sp>
          <p:nvSpPr>
            <p:cNvPr id="43" name="Freihandform 42"/>
            <p:cNvSpPr/>
            <p:nvPr/>
          </p:nvSpPr>
          <p:spPr bwMode="auto">
            <a:xfrm>
              <a:off x="1121209" y="969354"/>
              <a:ext cx="6921157" cy="3078769"/>
            </a:xfrm>
            <a:custGeom>
              <a:avLst/>
              <a:gdLst>
                <a:gd name="connsiteX0" fmla="*/ 0 w 7056784"/>
                <a:gd name="connsiteY0" fmla="*/ 0 h 3312368"/>
                <a:gd name="connsiteX1" fmla="*/ 7056784 w 7056784"/>
                <a:gd name="connsiteY1" fmla="*/ 0 h 3312368"/>
                <a:gd name="connsiteX2" fmla="*/ 7056784 w 7056784"/>
                <a:gd name="connsiteY2" fmla="*/ 3312368 h 3312368"/>
                <a:gd name="connsiteX3" fmla="*/ 0 w 7056784"/>
                <a:gd name="connsiteY3" fmla="*/ 3312368 h 3312368"/>
                <a:gd name="connsiteX4" fmla="*/ 0 w 7056784"/>
                <a:gd name="connsiteY4" fmla="*/ 0 h 3312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6784" h="3312368">
                  <a:moveTo>
                    <a:pt x="0" y="0"/>
                  </a:moveTo>
                  <a:lnTo>
                    <a:pt x="7056784" y="0"/>
                  </a:lnTo>
                  <a:lnTo>
                    <a:pt x="7056784" y="3312368"/>
                  </a:lnTo>
                  <a:lnTo>
                    <a:pt x="0" y="3312368"/>
                  </a:lnTo>
                  <a:lnTo>
                    <a:pt x="0" y="0"/>
                  </a:lnTo>
                  <a:close/>
                </a:path>
              </a:pathLst>
            </a:cu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defRPr/>
              </a:pPr>
              <a:endParaRPr lang="de-DE" sz="900" dirty="0">
                <a:ln w="3175">
                  <a:solidFill>
                    <a:srgbClr val="000000"/>
                  </a:solidFill>
                </a:ln>
                <a:solidFill>
                  <a:srgbClr val="3333CC"/>
                </a:solidFill>
                <a:latin typeface="Webdings" pitchFamily="18" charset="2"/>
              </a:endParaRPr>
            </a:p>
          </p:txBody>
        </p:sp>
        <p:sp>
          <p:nvSpPr>
            <p:cNvPr id="27" name="Rechteck 26"/>
            <p:cNvSpPr/>
            <p:nvPr/>
          </p:nvSpPr>
          <p:spPr bwMode="auto">
            <a:xfrm>
              <a:off x="1121209" y="969354"/>
              <a:ext cx="6921157" cy="699835"/>
            </a:xfrm>
            <a:prstGeom prst="rect">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1200" b="1" dirty="0" smtClean="0">
                  <a:solidFill>
                    <a:srgbClr val="000000"/>
                  </a:solidFill>
                </a:rPr>
                <a:t>Head </a:t>
              </a:r>
              <a:r>
                <a:rPr lang="de-DE" sz="1200" b="1" dirty="0" err="1" smtClean="0">
                  <a:solidFill>
                    <a:srgbClr val="000000"/>
                  </a:solidFill>
                </a:rPr>
                <a:t>of</a:t>
              </a:r>
              <a:r>
                <a:rPr lang="de-DE" sz="1200" b="1" dirty="0" smtClean="0">
                  <a:solidFill>
                    <a:srgbClr val="000000"/>
                  </a:solidFill>
                </a:rPr>
                <a:t> </a:t>
              </a:r>
              <a:r>
                <a:rPr lang="de-DE" sz="1200" b="1" dirty="0" err="1" smtClean="0">
                  <a:solidFill>
                    <a:srgbClr val="000000"/>
                  </a:solidFill>
                </a:rPr>
                <a:t>initial</a:t>
              </a:r>
              <a:r>
                <a:rPr lang="de-DE" sz="1200" b="1" dirty="0" smtClean="0">
                  <a:solidFill>
                    <a:srgbClr val="000000"/>
                  </a:solidFill>
                </a:rPr>
                <a:t> </a:t>
              </a:r>
              <a:r>
                <a:rPr lang="de-DE" sz="1200" b="1" dirty="0" err="1" smtClean="0">
                  <a:solidFill>
                    <a:srgbClr val="000000"/>
                  </a:solidFill>
                </a:rPr>
                <a:t>and</a:t>
              </a:r>
              <a:r>
                <a:rPr lang="de-DE" sz="1200" b="1" dirty="0" smtClean="0">
                  <a:solidFill>
                    <a:srgbClr val="000000"/>
                  </a:solidFill>
                </a:rPr>
                <a:t> </a:t>
              </a:r>
              <a:r>
                <a:rPr lang="de-DE" sz="1200" b="1" dirty="0" err="1" smtClean="0">
                  <a:solidFill>
                    <a:srgbClr val="000000"/>
                  </a:solidFill>
                </a:rPr>
                <a:t>continuous</a:t>
              </a:r>
              <a:r>
                <a:rPr lang="de-DE" sz="1200" b="1" dirty="0" smtClean="0">
                  <a:solidFill>
                    <a:srgbClr val="000000"/>
                  </a:solidFill>
                </a:rPr>
                <a:t> </a:t>
              </a:r>
              <a:r>
                <a:rPr lang="de-DE" sz="1200" b="1" dirty="0" err="1" smtClean="0">
                  <a:solidFill>
                    <a:srgbClr val="000000"/>
                  </a:solidFill>
                </a:rPr>
                <a:t>training</a:t>
              </a:r>
              <a:r>
                <a:rPr lang="de-DE" sz="1200" b="1" dirty="0" smtClean="0">
                  <a:solidFill>
                    <a:srgbClr val="000000"/>
                  </a:solidFill>
                </a:rPr>
                <a:t> </a:t>
              </a:r>
              <a:endParaRPr lang="de-DE" sz="1400" b="1" dirty="0">
                <a:solidFill>
                  <a:srgbClr val="000000"/>
                </a:solidFill>
              </a:endParaRPr>
            </a:p>
            <a:p>
              <a:pPr algn="ctr" eaLnBrk="0" hangingPunct="0">
                <a:spcBef>
                  <a:spcPct val="50000"/>
                </a:spcBef>
                <a:defRPr/>
              </a:pPr>
              <a:endParaRPr lang="de-DE" sz="1200" dirty="0">
                <a:solidFill>
                  <a:srgbClr val="000000"/>
                </a:solidFill>
              </a:endParaRPr>
            </a:p>
          </p:txBody>
        </p:sp>
        <p:sp>
          <p:nvSpPr>
            <p:cNvPr id="28" name="Rechteck 27"/>
            <p:cNvSpPr/>
            <p:nvPr/>
          </p:nvSpPr>
          <p:spPr bwMode="auto">
            <a:xfrm>
              <a:off x="2158772" y="2220497"/>
              <a:ext cx="3323254" cy="1598544"/>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r>
                <a:rPr lang="de-DE" sz="1400" dirty="0">
                  <a:solidFill>
                    <a:srgbClr val="000000"/>
                  </a:solidFill>
                </a:rPr>
                <a:t>		       </a:t>
              </a:r>
              <a:endParaRPr lang="de-DE" dirty="0">
                <a:solidFill>
                  <a:srgbClr val="000000"/>
                </a:solidFill>
              </a:endParaRPr>
            </a:p>
          </p:txBody>
        </p:sp>
        <p:sp>
          <p:nvSpPr>
            <p:cNvPr id="59497" name="Rechteck 29"/>
            <p:cNvSpPr>
              <a:spLocks noChangeArrowheads="1"/>
            </p:cNvSpPr>
            <p:nvPr/>
          </p:nvSpPr>
          <p:spPr bwMode="auto">
            <a:xfrm>
              <a:off x="1744113" y="735236"/>
              <a:ext cx="5976664" cy="432048"/>
            </a:xfrm>
            <a:prstGeom prst="rect">
              <a:avLst/>
            </a:prstGeom>
            <a:noFill/>
            <a:ln w="9525">
              <a:noFill/>
              <a:miter lim="800000"/>
              <a:headEnd/>
              <a:tailEnd/>
            </a:ln>
          </p:spPr>
          <p:txBody>
            <a:bodyPr/>
            <a:lstStyle/>
            <a:p>
              <a:pPr algn="ctr" eaLnBrk="0" hangingPunct="0"/>
              <a:endParaRPr lang="de-DE" sz="800">
                <a:solidFill>
                  <a:srgbClr val="3333CC"/>
                </a:solidFill>
                <a:latin typeface="Webdings" pitchFamily="18" charset="2"/>
                <a:sym typeface="Webdings" pitchFamily="18" charset="2"/>
              </a:endParaRPr>
            </a:p>
          </p:txBody>
        </p:sp>
        <p:sp>
          <p:nvSpPr>
            <p:cNvPr id="161" name="Rechteck 160"/>
            <p:cNvSpPr/>
            <p:nvPr/>
          </p:nvSpPr>
          <p:spPr bwMode="auto">
            <a:xfrm>
              <a:off x="5482026" y="2220497"/>
              <a:ext cx="1245076" cy="1598544"/>
            </a:xfrm>
            <a:prstGeom prst="rect">
              <a:avLst/>
            </a:prstGeom>
            <a:solidFill>
              <a:srgbClr val="CCECFF"/>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r>
                <a:rPr lang="de-DE" sz="900" dirty="0">
                  <a:solidFill>
                    <a:srgbClr val="000000"/>
                  </a:solidFill>
                </a:rPr>
                <a:t>    Ausbildungsmeister (alternierend) Produktionsinsel</a:t>
              </a:r>
              <a:br>
                <a:rPr lang="de-DE" sz="900" dirty="0">
                  <a:solidFill>
                    <a:srgbClr val="000000"/>
                  </a:solidFill>
                </a:rPr>
              </a:br>
              <a:endParaRPr lang="de-DE" sz="900" dirty="0">
                <a:solidFill>
                  <a:srgbClr val="000000"/>
                </a:solidFill>
              </a:endParaRPr>
            </a:p>
          </p:txBody>
        </p:sp>
        <p:sp>
          <p:nvSpPr>
            <p:cNvPr id="163" name="Textfeld 50"/>
            <p:cNvSpPr txBox="1">
              <a:spLocks noChangeArrowheads="1"/>
            </p:cNvSpPr>
            <p:nvPr/>
          </p:nvSpPr>
          <p:spPr bwMode="auto">
            <a:xfrm>
              <a:off x="1691869" y="2260775"/>
              <a:ext cx="4896382" cy="659557"/>
            </a:xfrm>
            <a:prstGeom prst="rect">
              <a:avLst/>
            </a:prstGeom>
            <a:noFill/>
            <a:ln w="9525">
              <a:noFill/>
              <a:miter lim="800000"/>
              <a:headEnd/>
              <a:tailEnd/>
            </a:ln>
          </p:spPr>
          <p:txBody>
            <a:bodyPr>
              <a:spAutoFit/>
            </a:bodyPr>
            <a:lstStyle/>
            <a:p>
              <a:pPr marL="85725" indent="-85725" algn="ctr" eaLnBrk="0" hangingPunct="0">
                <a:spcBef>
                  <a:spcPct val="50000"/>
                </a:spcBef>
                <a:defRPr/>
              </a:pPr>
              <a:r>
                <a:rPr lang="de-DE" sz="1050" b="1" dirty="0" err="1" smtClean="0">
                  <a:solidFill>
                    <a:srgbClr val="000000"/>
                  </a:solidFill>
                </a:rPr>
                <a:t>Full</a:t>
              </a:r>
              <a:r>
                <a:rPr lang="de-DE" sz="1050" b="1" dirty="0" smtClean="0">
                  <a:solidFill>
                    <a:srgbClr val="000000"/>
                  </a:solidFill>
                </a:rPr>
                <a:t>-time </a:t>
              </a:r>
              <a:r>
                <a:rPr lang="de-DE" sz="1050" b="1" dirty="0" err="1" smtClean="0">
                  <a:solidFill>
                    <a:srgbClr val="000000"/>
                  </a:solidFill>
                </a:rPr>
                <a:t>trainers</a:t>
              </a:r>
              <a:r>
                <a:rPr lang="de-DE" sz="1050" b="1" dirty="0" smtClean="0">
                  <a:solidFill>
                    <a:srgbClr val="000000"/>
                  </a:solidFill>
                </a:rPr>
                <a:t> </a:t>
              </a:r>
              <a:r>
                <a:rPr lang="de-DE" sz="1050" dirty="0" smtClean="0">
                  <a:solidFill>
                    <a:srgbClr val="000000"/>
                  </a:solidFill>
                </a:rPr>
                <a:t>(</a:t>
              </a:r>
              <a:r>
                <a:rPr lang="de-DE" sz="1050" dirty="0" err="1" smtClean="0">
                  <a:solidFill>
                    <a:srgbClr val="000000"/>
                  </a:solidFill>
                </a:rPr>
                <a:t>with</a:t>
              </a:r>
              <a:r>
                <a:rPr lang="de-DE" sz="1050" dirty="0" smtClean="0">
                  <a:solidFill>
                    <a:srgbClr val="000000"/>
                  </a:solidFill>
                </a:rPr>
                <a:t> Meister </a:t>
              </a:r>
              <a:r>
                <a:rPr lang="de-DE" sz="1050" dirty="0" err="1" smtClean="0">
                  <a:solidFill>
                    <a:srgbClr val="000000"/>
                  </a:solidFill>
                </a:rPr>
                <a:t>qualification</a:t>
              </a:r>
              <a:r>
                <a:rPr lang="de-DE" sz="1050" dirty="0" smtClean="0">
                  <a:solidFill>
                    <a:srgbClr val="000000"/>
                  </a:solidFill>
                </a:rPr>
                <a:t>)</a:t>
              </a:r>
              <a:r>
                <a:rPr lang="de-DE" sz="1050" b="1" dirty="0" smtClean="0">
                  <a:solidFill>
                    <a:srgbClr val="000000"/>
                  </a:solidFill>
                  <a:latin typeface="Arial" charset="0"/>
                </a:rPr>
                <a:t> </a:t>
              </a:r>
              <a:r>
                <a:rPr lang="de-DE" sz="1050" b="1" dirty="0">
                  <a:solidFill>
                    <a:srgbClr val="000000"/>
                  </a:solidFill>
                  <a:latin typeface="Arial" charset="0"/>
                </a:rPr>
                <a:t/>
              </a:r>
              <a:br>
                <a:rPr lang="de-DE" sz="1050" b="1" dirty="0">
                  <a:solidFill>
                    <a:srgbClr val="000000"/>
                  </a:solidFill>
                  <a:latin typeface="Arial" charset="0"/>
                </a:rPr>
              </a:br>
              <a:r>
                <a:rPr lang="de-DE" sz="1050" b="1" dirty="0">
                  <a:solidFill>
                    <a:srgbClr val="000000"/>
                  </a:solidFill>
                  <a:latin typeface="Arial" charset="0"/>
                </a:rPr>
                <a:t>in </a:t>
              </a:r>
              <a:r>
                <a:rPr lang="de-DE" sz="1050" b="1" dirty="0" smtClean="0">
                  <a:solidFill>
                    <a:srgbClr val="000000"/>
                  </a:solidFill>
                  <a:latin typeface="Arial" charset="0"/>
                </a:rPr>
                <a:t> </a:t>
              </a:r>
              <a:r>
                <a:rPr lang="de-DE" sz="1050" b="1" dirty="0" err="1" smtClean="0">
                  <a:solidFill>
                    <a:srgbClr val="000000"/>
                  </a:solidFill>
                  <a:latin typeface="Arial" charset="0"/>
                </a:rPr>
                <a:t>training</a:t>
              </a:r>
              <a:r>
                <a:rPr lang="de-DE" sz="1050" b="1" dirty="0" smtClean="0">
                  <a:solidFill>
                    <a:srgbClr val="000000"/>
                  </a:solidFill>
                  <a:latin typeface="Arial" charset="0"/>
                </a:rPr>
                <a:t> </a:t>
              </a:r>
              <a:r>
                <a:rPr lang="de-DE" sz="1050" b="1" dirty="0" err="1" smtClean="0">
                  <a:solidFill>
                    <a:srgbClr val="000000"/>
                  </a:solidFill>
                  <a:latin typeface="Arial" charset="0"/>
                </a:rPr>
                <a:t>workshop</a:t>
              </a:r>
              <a:r>
                <a:rPr lang="de-DE" sz="1050" b="1" dirty="0" smtClean="0">
                  <a:solidFill>
                    <a:srgbClr val="000000"/>
                  </a:solidFill>
                  <a:latin typeface="Arial" charset="0"/>
                </a:rPr>
                <a:t> </a:t>
              </a:r>
              <a:r>
                <a:rPr lang="de-DE" sz="900" dirty="0" smtClean="0">
                  <a:solidFill>
                    <a:srgbClr val="000000"/>
                  </a:solidFill>
                  <a:latin typeface="Arial" charset="0"/>
                </a:rPr>
                <a:t>(permanent)</a:t>
              </a:r>
              <a:endParaRPr lang="de-DE" sz="900" dirty="0">
                <a:solidFill>
                  <a:srgbClr val="000000"/>
                </a:solidFill>
                <a:latin typeface="Arial" charset="0"/>
              </a:endParaRPr>
            </a:p>
          </p:txBody>
        </p:sp>
        <p:sp>
          <p:nvSpPr>
            <p:cNvPr id="296" name="Nach links gekrümmter Pfeil 295"/>
            <p:cNvSpPr/>
            <p:nvPr/>
          </p:nvSpPr>
          <p:spPr bwMode="auto">
            <a:xfrm rot="19656384">
              <a:off x="6617242" y="1711984"/>
              <a:ext cx="505049" cy="845843"/>
            </a:xfrm>
            <a:prstGeom prst="curvedLeftArrow">
              <a:avLst>
                <a:gd name="adj1" fmla="val 25000"/>
                <a:gd name="adj2" fmla="val 50000"/>
                <a:gd name="adj3" fmla="val 47676"/>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grpSp>
      <p:sp>
        <p:nvSpPr>
          <p:cNvPr id="59415" name="Textfeld 297"/>
          <p:cNvSpPr txBox="1">
            <a:spLocks noChangeArrowheads="1"/>
          </p:cNvSpPr>
          <p:nvPr/>
        </p:nvSpPr>
        <p:spPr bwMode="auto">
          <a:xfrm>
            <a:off x="785745" y="4581525"/>
            <a:ext cx="1951175" cy="230832"/>
          </a:xfrm>
          <a:prstGeom prst="rect">
            <a:avLst/>
          </a:prstGeom>
          <a:noFill/>
          <a:ln w="9525">
            <a:noFill/>
            <a:miter lim="800000"/>
            <a:headEnd/>
            <a:tailEnd/>
          </a:ln>
        </p:spPr>
        <p:txBody>
          <a:bodyPr wrap="none">
            <a:spAutoFit/>
          </a:bodyPr>
          <a:lstStyle/>
          <a:p>
            <a:pPr algn="ctr"/>
            <a:r>
              <a:rPr lang="de-DE" sz="900" dirty="0">
                <a:solidFill>
                  <a:srgbClr val="000000"/>
                </a:solidFill>
                <a:latin typeface="Arial" charset="0"/>
              </a:rPr>
              <a:t>Ausbildungsbeauftragte (=</a:t>
            </a:r>
            <a:r>
              <a:rPr lang="de-DE" sz="900" dirty="0" smtClean="0">
                <a:solidFill>
                  <a:srgbClr val="000000"/>
                </a:solidFill>
                <a:latin typeface="Arial" charset="0"/>
              </a:rPr>
              <a:t>Meister)</a:t>
            </a:r>
            <a:endParaRPr lang="de-DE" sz="900" dirty="0">
              <a:solidFill>
                <a:srgbClr val="000000"/>
              </a:solidFill>
              <a:latin typeface="Arial" charset="0"/>
            </a:endParaRPr>
          </a:p>
        </p:txBody>
      </p:sp>
      <p:sp>
        <p:nvSpPr>
          <p:cNvPr id="59416" name="Textfeld 298"/>
          <p:cNvSpPr txBox="1">
            <a:spLocks noChangeArrowheads="1"/>
          </p:cNvSpPr>
          <p:nvPr/>
        </p:nvSpPr>
        <p:spPr bwMode="auto">
          <a:xfrm>
            <a:off x="1079500" y="5191125"/>
            <a:ext cx="1254125" cy="230188"/>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Ausbildungsbegleiter</a:t>
            </a:r>
          </a:p>
        </p:txBody>
      </p:sp>
      <p:grpSp>
        <p:nvGrpSpPr>
          <p:cNvPr id="5" name="Gruppieren 83"/>
          <p:cNvGrpSpPr>
            <a:grpSpLocks/>
          </p:cNvGrpSpPr>
          <p:nvPr/>
        </p:nvGrpSpPr>
        <p:grpSpPr bwMode="auto">
          <a:xfrm>
            <a:off x="3635375" y="4581525"/>
            <a:ext cx="2228850" cy="1825625"/>
            <a:chOff x="646742" y="1244155"/>
            <a:chExt cx="4034392" cy="2375795"/>
          </a:xfrm>
        </p:grpSpPr>
        <p:sp>
          <p:nvSpPr>
            <p:cNvPr id="301" name="Rechteck 300"/>
            <p:cNvSpPr/>
            <p:nvPr/>
          </p:nvSpPr>
          <p:spPr bwMode="auto">
            <a:xfrm>
              <a:off x="646742" y="1244155"/>
              <a:ext cx="4034392" cy="237579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302" name="Eingekerbter Richtungspfeil 301"/>
            <p:cNvSpPr/>
            <p:nvPr/>
          </p:nvSpPr>
          <p:spPr bwMode="auto">
            <a:xfrm>
              <a:off x="873749" y="3126198"/>
              <a:ext cx="643664" cy="35740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3" name="Eingekerbter Richtungspfeil 302"/>
            <p:cNvSpPr/>
            <p:nvPr/>
          </p:nvSpPr>
          <p:spPr bwMode="auto">
            <a:xfrm>
              <a:off x="1617985"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4" name="Eingekerbter Richtungspfeil 303"/>
            <p:cNvSpPr/>
            <p:nvPr/>
          </p:nvSpPr>
          <p:spPr bwMode="auto">
            <a:xfrm>
              <a:off x="2362222" y="3111736"/>
              <a:ext cx="640789"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5" name="Eingekerbter Richtungspfeil 304"/>
            <p:cNvSpPr/>
            <p:nvPr/>
          </p:nvSpPr>
          <p:spPr bwMode="auto">
            <a:xfrm>
              <a:off x="3092090"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6" name="Eingekerbter Richtungspfeil 305"/>
            <p:cNvSpPr/>
            <p:nvPr/>
          </p:nvSpPr>
          <p:spPr bwMode="auto">
            <a:xfrm>
              <a:off x="3819084"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9493"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59418" name="Rechteck 75"/>
          <p:cNvSpPr>
            <a:spLocks noChangeArrowheads="1"/>
          </p:cNvSpPr>
          <p:nvPr/>
        </p:nvSpPr>
        <p:spPr bwMode="auto">
          <a:xfrm>
            <a:off x="3833813" y="53387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19" name="Rechteck 75"/>
          <p:cNvSpPr>
            <a:spLocks noChangeArrowheads="1"/>
          </p:cNvSpPr>
          <p:nvPr/>
        </p:nvSpPr>
        <p:spPr bwMode="auto">
          <a:xfrm>
            <a:off x="4159250" y="53514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0" name="Rechteck 75"/>
          <p:cNvSpPr>
            <a:spLocks noChangeArrowheads="1"/>
          </p:cNvSpPr>
          <p:nvPr/>
        </p:nvSpPr>
        <p:spPr bwMode="auto">
          <a:xfrm>
            <a:off x="4489450" y="53387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1" name="Rechteck 75"/>
          <p:cNvSpPr>
            <a:spLocks noChangeArrowheads="1"/>
          </p:cNvSpPr>
          <p:nvPr/>
        </p:nvSpPr>
        <p:spPr bwMode="auto">
          <a:xfrm>
            <a:off x="4832350" y="53387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2" name="Rechteck 75"/>
          <p:cNvSpPr>
            <a:spLocks noChangeArrowheads="1"/>
          </p:cNvSpPr>
          <p:nvPr/>
        </p:nvSpPr>
        <p:spPr bwMode="auto">
          <a:xfrm>
            <a:off x="5197475" y="53387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cxnSp>
        <p:nvCxnSpPr>
          <p:cNvPr id="318" name="Gerade Verbindung 317"/>
          <p:cNvCxnSpPr/>
          <p:nvPr/>
        </p:nvCxnSpPr>
        <p:spPr bwMode="auto">
          <a:xfrm>
            <a:off x="3635375" y="5229225"/>
            <a:ext cx="2232025"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59424" name="Textfeld 319"/>
          <p:cNvSpPr txBox="1">
            <a:spLocks noChangeArrowheads="1"/>
          </p:cNvSpPr>
          <p:nvPr/>
        </p:nvSpPr>
        <p:spPr bwMode="auto">
          <a:xfrm>
            <a:off x="3862388" y="4581525"/>
            <a:ext cx="1989137" cy="230188"/>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Ausbildungsbeauftragte (=Meister)</a:t>
            </a:r>
          </a:p>
        </p:txBody>
      </p:sp>
      <p:grpSp>
        <p:nvGrpSpPr>
          <p:cNvPr id="6" name="Gruppieren 83"/>
          <p:cNvGrpSpPr>
            <a:grpSpLocks/>
          </p:cNvGrpSpPr>
          <p:nvPr/>
        </p:nvGrpSpPr>
        <p:grpSpPr bwMode="auto">
          <a:xfrm>
            <a:off x="6732588" y="4581525"/>
            <a:ext cx="2228850" cy="1825625"/>
            <a:chOff x="646742" y="1244155"/>
            <a:chExt cx="4034392" cy="2375795"/>
          </a:xfrm>
        </p:grpSpPr>
        <p:sp>
          <p:nvSpPr>
            <p:cNvPr id="323" name="Rechteck 322"/>
            <p:cNvSpPr/>
            <p:nvPr/>
          </p:nvSpPr>
          <p:spPr bwMode="auto">
            <a:xfrm>
              <a:off x="646742" y="1244155"/>
              <a:ext cx="4034392" cy="237579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324" name="Eingekerbter Richtungspfeil 323"/>
            <p:cNvSpPr/>
            <p:nvPr/>
          </p:nvSpPr>
          <p:spPr bwMode="auto">
            <a:xfrm>
              <a:off x="919723" y="3126198"/>
              <a:ext cx="643664" cy="35740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5" name="Eingekerbter Richtungspfeil 324"/>
            <p:cNvSpPr/>
            <p:nvPr/>
          </p:nvSpPr>
          <p:spPr bwMode="auto">
            <a:xfrm>
              <a:off x="1663960"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6" name="Eingekerbter Richtungspfeil 325"/>
            <p:cNvSpPr/>
            <p:nvPr/>
          </p:nvSpPr>
          <p:spPr bwMode="auto">
            <a:xfrm>
              <a:off x="2408196" y="3111736"/>
              <a:ext cx="640791"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7" name="Eingekerbter Richtungspfeil 326"/>
            <p:cNvSpPr/>
            <p:nvPr/>
          </p:nvSpPr>
          <p:spPr bwMode="auto">
            <a:xfrm>
              <a:off x="3138064"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8" name="Eingekerbter Richtungspfeil 327"/>
            <p:cNvSpPr/>
            <p:nvPr/>
          </p:nvSpPr>
          <p:spPr bwMode="auto">
            <a:xfrm>
              <a:off x="3865060" y="3111736"/>
              <a:ext cx="643664" cy="357403"/>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59486"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59426" name="Rechteck 75"/>
          <p:cNvSpPr>
            <a:spLocks noChangeArrowheads="1"/>
          </p:cNvSpPr>
          <p:nvPr/>
        </p:nvSpPr>
        <p:spPr bwMode="auto">
          <a:xfrm>
            <a:off x="6878638" y="53133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7" name="Rechteck 75"/>
          <p:cNvSpPr>
            <a:spLocks noChangeArrowheads="1"/>
          </p:cNvSpPr>
          <p:nvPr/>
        </p:nvSpPr>
        <p:spPr bwMode="auto">
          <a:xfrm>
            <a:off x="7204075" y="53260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8" name="Rechteck 75"/>
          <p:cNvSpPr>
            <a:spLocks noChangeArrowheads="1"/>
          </p:cNvSpPr>
          <p:nvPr/>
        </p:nvSpPr>
        <p:spPr bwMode="auto">
          <a:xfrm>
            <a:off x="7535863" y="53133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29" name="Rechteck 75"/>
          <p:cNvSpPr>
            <a:spLocks noChangeArrowheads="1"/>
          </p:cNvSpPr>
          <p:nvPr/>
        </p:nvSpPr>
        <p:spPr bwMode="auto">
          <a:xfrm>
            <a:off x="7878763" y="531336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30" name="Rechteck 75"/>
          <p:cNvSpPr>
            <a:spLocks noChangeArrowheads="1"/>
          </p:cNvSpPr>
          <p:nvPr/>
        </p:nvSpPr>
        <p:spPr bwMode="auto">
          <a:xfrm>
            <a:off x="8172450" y="5310188"/>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31" name="Textfeld 341"/>
          <p:cNvSpPr txBox="1">
            <a:spLocks noChangeArrowheads="1"/>
          </p:cNvSpPr>
          <p:nvPr/>
        </p:nvSpPr>
        <p:spPr bwMode="auto">
          <a:xfrm>
            <a:off x="6886575" y="4581525"/>
            <a:ext cx="1990725" cy="230188"/>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Ausbildungsbeauftragte (=Meister)</a:t>
            </a:r>
          </a:p>
        </p:txBody>
      </p:sp>
      <p:sp>
        <p:nvSpPr>
          <p:cNvPr id="344" name="Rechteck 343"/>
          <p:cNvSpPr/>
          <p:nvPr/>
        </p:nvSpPr>
        <p:spPr bwMode="auto">
          <a:xfrm>
            <a:off x="611188" y="3576638"/>
            <a:ext cx="2232025" cy="504825"/>
          </a:xfrm>
          <a:prstGeom prst="rect">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900" b="1" dirty="0">
                <a:solidFill>
                  <a:srgbClr val="000000"/>
                </a:solidFill>
              </a:rPr>
              <a:t>LKW-Montage</a:t>
            </a:r>
          </a:p>
        </p:txBody>
      </p:sp>
      <p:sp>
        <p:nvSpPr>
          <p:cNvPr id="345" name="Rechteck 344"/>
          <p:cNvSpPr/>
          <p:nvPr/>
        </p:nvSpPr>
        <p:spPr bwMode="auto">
          <a:xfrm>
            <a:off x="3635375" y="3576638"/>
            <a:ext cx="2232025" cy="504825"/>
          </a:xfrm>
          <a:prstGeom prst="rect">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900" b="1" dirty="0">
                <a:solidFill>
                  <a:srgbClr val="000000"/>
                </a:solidFill>
              </a:rPr>
              <a:t>Mechanik</a:t>
            </a:r>
          </a:p>
        </p:txBody>
      </p:sp>
      <p:sp>
        <p:nvSpPr>
          <p:cNvPr id="346" name="Rechteck 345"/>
          <p:cNvSpPr/>
          <p:nvPr/>
        </p:nvSpPr>
        <p:spPr bwMode="auto">
          <a:xfrm>
            <a:off x="6732588" y="3576638"/>
            <a:ext cx="2232025" cy="504825"/>
          </a:xfrm>
          <a:prstGeom prst="rect">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900" b="1" dirty="0">
                <a:solidFill>
                  <a:srgbClr val="000000"/>
                </a:solidFill>
              </a:rPr>
              <a:t>Logistik</a:t>
            </a:r>
          </a:p>
        </p:txBody>
      </p:sp>
      <p:cxnSp>
        <p:nvCxnSpPr>
          <p:cNvPr id="59435" name="Gerade Verbindung mit Pfeil 362"/>
          <p:cNvCxnSpPr>
            <a:cxnSpLocks noChangeShapeType="1"/>
          </p:cNvCxnSpPr>
          <p:nvPr/>
        </p:nvCxnSpPr>
        <p:spPr bwMode="auto">
          <a:xfrm rot="5400000" flipH="1" flipV="1">
            <a:off x="4654550" y="3654426"/>
            <a:ext cx="174625" cy="19050"/>
          </a:xfrm>
          <a:prstGeom prst="straightConnector1">
            <a:avLst/>
          </a:prstGeom>
          <a:noFill/>
          <a:ln w="9525" algn="ctr">
            <a:noFill/>
            <a:round/>
            <a:headEnd/>
            <a:tailEnd type="arrow" w="med" len="med"/>
          </a:ln>
        </p:spPr>
      </p:cxnSp>
      <p:sp>
        <p:nvSpPr>
          <p:cNvPr id="59436" name="Rechteck 25"/>
          <p:cNvSpPr>
            <a:spLocks noChangeArrowheads="1"/>
          </p:cNvSpPr>
          <p:nvPr/>
        </p:nvSpPr>
        <p:spPr bwMode="auto">
          <a:xfrm>
            <a:off x="6143625" y="916681"/>
            <a:ext cx="504825" cy="232074"/>
          </a:xfrm>
          <a:prstGeom prst="rect">
            <a:avLst/>
          </a:prstGeom>
          <a:noFill/>
          <a:ln w="9525">
            <a:noFill/>
            <a:miter lim="800000"/>
            <a:headEnd/>
            <a:tailEnd/>
          </a:ln>
        </p:spPr>
        <p:txBody>
          <a:bodyPr/>
          <a:lstStyle/>
          <a:p>
            <a:pPr algn="ctr" eaLnBrk="0" hangingPunct="0"/>
            <a:r>
              <a:rPr lang="de-DE" sz="3200" dirty="0">
                <a:solidFill>
                  <a:srgbClr val="EC8F14"/>
                </a:solidFill>
                <a:latin typeface="Webdings" pitchFamily="18" charset="2"/>
                <a:sym typeface="Webdings" pitchFamily="18" charset="2"/>
              </a:rPr>
              <a:t></a:t>
            </a:r>
            <a:endParaRPr lang="de-DE" sz="3200" dirty="0">
              <a:solidFill>
                <a:srgbClr val="EC8F14"/>
              </a:solidFill>
              <a:latin typeface="Webdings" pitchFamily="18" charset="2"/>
            </a:endParaRPr>
          </a:p>
        </p:txBody>
      </p:sp>
      <p:sp>
        <p:nvSpPr>
          <p:cNvPr id="121" name="Rechteck 120"/>
          <p:cNvSpPr/>
          <p:nvPr/>
        </p:nvSpPr>
        <p:spPr bwMode="auto">
          <a:xfrm>
            <a:off x="1403350" y="1812925"/>
            <a:ext cx="936625" cy="1008063"/>
          </a:xfrm>
          <a:prstGeom prst="rect">
            <a:avLst/>
          </a:prstGeom>
          <a:solidFill>
            <a:srgbClr val="CCECFF"/>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r>
              <a:rPr lang="de-DE" sz="900" dirty="0">
                <a:solidFill>
                  <a:srgbClr val="000000"/>
                </a:solidFill>
              </a:rPr>
              <a:t>Koordinator</a:t>
            </a:r>
          </a:p>
        </p:txBody>
      </p:sp>
      <p:sp>
        <p:nvSpPr>
          <p:cNvPr id="59438" name="Rechteck 25"/>
          <p:cNvSpPr>
            <a:spLocks noChangeArrowheads="1"/>
          </p:cNvSpPr>
          <p:nvPr/>
        </p:nvSpPr>
        <p:spPr bwMode="auto">
          <a:xfrm>
            <a:off x="1908175" y="2182813"/>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39" name="Rechteck 25"/>
          <p:cNvSpPr>
            <a:spLocks noChangeArrowheads="1"/>
          </p:cNvSpPr>
          <p:nvPr/>
        </p:nvSpPr>
        <p:spPr bwMode="auto">
          <a:xfrm>
            <a:off x="6588125" y="2178050"/>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grpSp>
        <p:nvGrpSpPr>
          <p:cNvPr id="7" name="Gruppieren 122"/>
          <p:cNvGrpSpPr>
            <a:grpSpLocks/>
          </p:cNvGrpSpPr>
          <p:nvPr/>
        </p:nvGrpSpPr>
        <p:grpSpPr bwMode="auto">
          <a:xfrm>
            <a:off x="2555875" y="2170113"/>
            <a:ext cx="3259138" cy="800100"/>
            <a:chOff x="3009156" y="3221360"/>
            <a:chExt cx="3259485" cy="799976"/>
          </a:xfrm>
        </p:grpSpPr>
        <p:sp>
          <p:nvSpPr>
            <p:cNvPr id="59474" name="Rechteck 25"/>
            <p:cNvSpPr>
              <a:spLocks noChangeArrowheads="1"/>
            </p:cNvSpPr>
            <p:nvPr/>
          </p:nvSpPr>
          <p:spPr bwMode="auto">
            <a:xfrm>
              <a:off x="5508228" y="3225552"/>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75" name="Rechteck 25"/>
            <p:cNvSpPr>
              <a:spLocks noChangeArrowheads="1"/>
            </p:cNvSpPr>
            <p:nvPr/>
          </p:nvSpPr>
          <p:spPr bwMode="auto">
            <a:xfrm>
              <a:off x="3009156" y="3229744"/>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76" name="Rechteck 25"/>
            <p:cNvSpPr>
              <a:spLocks noChangeArrowheads="1"/>
            </p:cNvSpPr>
            <p:nvPr/>
          </p:nvSpPr>
          <p:spPr bwMode="auto">
            <a:xfrm>
              <a:off x="3546748" y="3233936"/>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77" name="Rechteck 25"/>
            <p:cNvSpPr>
              <a:spLocks noChangeArrowheads="1"/>
            </p:cNvSpPr>
            <p:nvPr/>
          </p:nvSpPr>
          <p:spPr bwMode="auto">
            <a:xfrm>
              <a:off x="4050804" y="3233936"/>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78" name="Rechteck 25"/>
            <p:cNvSpPr>
              <a:spLocks noChangeArrowheads="1"/>
            </p:cNvSpPr>
            <p:nvPr/>
          </p:nvSpPr>
          <p:spPr bwMode="auto">
            <a:xfrm>
              <a:off x="4525640" y="3221360"/>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59479" name="Rechteck 25"/>
            <p:cNvSpPr>
              <a:spLocks noChangeArrowheads="1"/>
            </p:cNvSpPr>
            <p:nvPr/>
          </p:nvSpPr>
          <p:spPr bwMode="auto">
            <a:xfrm>
              <a:off x="5054600" y="3233936"/>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grpSp>
      <p:grpSp>
        <p:nvGrpSpPr>
          <p:cNvPr id="8" name="Gruppieren 128"/>
          <p:cNvGrpSpPr>
            <a:grpSpLocks/>
          </p:cNvGrpSpPr>
          <p:nvPr/>
        </p:nvGrpSpPr>
        <p:grpSpPr bwMode="auto">
          <a:xfrm>
            <a:off x="611188" y="4005263"/>
            <a:ext cx="2306637" cy="787400"/>
            <a:chOff x="1043608" y="2785616"/>
            <a:chExt cx="2306882" cy="787400"/>
          </a:xfrm>
        </p:grpSpPr>
        <p:sp>
          <p:nvSpPr>
            <p:cNvPr id="125" name="Textfeld 124"/>
            <p:cNvSpPr txBox="1"/>
            <p:nvPr/>
          </p:nvSpPr>
          <p:spPr>
            <a:xfrm>
              <a:off x="1043608" y="2852291"/>
              <a:ext cx="2232262" cy="508000"/>
            </a:xfrm>
            <a:prstGeom prst="rect">
              <a:avLst/>
            </a:prstGeom>
            <a:solidFill>
              <a:srgbClr val="CCECFF"/>
            </a:solidFill>
          </p:spPr>
          <p:style>
            <a:lnRef idx="2">
              <a:schemeClr val="dk1"/>
            </a:lnRef>
            <a:fillRef idx="1">
              <a:schemeClr val="lt1"/>
            </a:fillRef>
            <a:effectRef idx="0">
              <a:schemeClr val="dk1"/>
            </a:effectRef>
            <a:fontRef idx="minor">
              <a:schemeClr val="dk1"/>
            </a:fontRef>
          </p:style>
          <p:txBody>
            <a:bodyPr anchor="ctr">
              <a:spAutoFit/>
            </a:bodyPr>
            <a:lstStyle/>
            <a:p>
              <a:pPr>
                <a:defRPr/>
              </a:pPr>
              <a:endParaRPr lang="de-DE" sz="900" dirty="0">
                <a:solidFill>
                  <a:srgbClr val="000000"/>
                </a:solidFill>
              </a:endParaRPr>
            </a:p>
            <a:p>
              <a:pPr algn="ctr">
                <a:defRPr/>
              </a:pPr>
              <a:r>
                <a:rPr lang="de-DE" sz="900" dirty="0">
                  <a:solidFill>
                    <a:srgbClr val="000000"/>
                  </a:solidFill>
                </a:rPr>
                <a:t>Ausbildungskoordinator</a:t>
              </a:r>
            </a:p>
            <a:p>
              <a:pPr>
                <a:defRPr/>
              </a:pPr>
              <a:endParaRPr lang="de-DE" sz="900" dirty="0">
                <a:solidFill>
                  <a:srgbClr val="000000"/>
                </a:solidFill>
              </a:endParaRPr>
            </a:p>
          </p:txBody>
        </p:sp>
        <p:sp>
          <p:nvSpPr>
            <p:cNvPr id="59473" name="Rechteck 25"/>
            <p:cNvSpPr>
              <a:spLocks noChangeArrowheads="1"/>
            </p:cNvSpPr>
            <p:nvPr/>
          </p:nvSpPr>
          <p:spPr bwMode="auto">
            <a:xfrm>
              <a:off x="2590077" y="2785616"/>
              <a:ext cx="760413" cy="787400"/>
            </a:xfrm>
            <a:prstGeom prst="rect">
              <a:avLst/>
            </a:prstGeom>
            <a:noFill/>
            <a:ln w="9525">
              <a:noFill/>
              <a:miter lim="800000"/>
              <a:headEnd/>
              <a:tailEnd/>
            </a:ln>
          </p:spPr>
          <p:txBody>
            <a:bodyPr/>
            <a:lstStyle/>
            <a:p>
              <a:pPr eaLnBrk="0" hangingPunct="0"/>
              <a:r>
                <a:rPr lang="de-DE" sz="3200">
                  <a:solidFill>
                    <a:srgbClr val="0A9A4B"/>
                  </a:solidFill>
                  <a:latin typeface="Webdings" pitchFamily="18" charset="2"/>
                  <a:sym typeface="Webdings" pitchFamily="18" charset="2"/>
                </a:rPr>
                <a:t></a:t>
              </a:r>
              <a:endParaRPr lang="de-DE" sz="3200">
                <a:solidFill>
                  <a:srgbClr val="0A9A4B"/>
                </a:solidFill>
                <a:latin typeface="Webdings" pitchFamily="18" charset="2"/>
              </a:endParaRPr>
            </a:p>
          </p:txBody>
        </p:sp>
      </p:grpSp>
      <p:cxnSp>
        <p:nvCxnSpPr>
          <p:cNvPr id="194" name="Gerade Verbindung 193"/>
          <p:cNvCxnSpPr/>
          <p:nvPr/>
        </p:nvCxnSpPr>
        <p:spPr bwMode="auto">
          <a:xfrm>
            <a:off x="6732588" y="5229225"/>
            <a:ext cx="2232025"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9" name="Gruppieren 199"/>
          <p:cNvGrpSpPr>
            <a:grpSpLocks/>
          </p:cNvGrpSpPr>
          <p:nvPr/>
        </p:nvGrpSpPr>
        <p:grpSpPr bwMode="auto">
          <a:xfrm>
            <a:off x="827088" y="4724400"/>
            <a:ext cx="1793875" cy="584200"/>
            <a:chOff x="813236" y="5317276"/>
            <a:chExt cx="1792586" cy="584200"/>
          </a:xfrm>
        </p:grpSpPr>
        <p:sp>
          <p:nvSpPr>
            <p:cNvPr id="59467" name="Rechteck 75"/>
            <p:cNvSpPr>
              <a:spLocks noChangeArrowheads="1"/>
            </p:cNvSpPr>
            <p:nvPr/>
          </p:nvSpPr>
          <p:spPr bwMode="auto">
            <a:xfrm>
              <a:off x="813236"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8" name="Rechteck 75"/>
            <p:cNvSpPr>
              <a:spLocks noChangeArrowheads="1"/>
            </p:cNvSpPr>
            <p:nvPr/>
          </p:nvSpPr>
          <p:spPr bwMode="auto">
            <a:xfrm>
              <a:off x="1139492" y="53299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9" name="Rechteck 75"/>
            <p:cNvSpPr>
              <a:spLocks noChangeArrowheads="1"/>
            </p:cNvSpPr>
            <p:nvPr/>
          </p:nvSpPr>
          <p:spPr bwMode="auto">
            <a:xfrm>
              <a:off x="1470064" y="5317276"/>
              <a:ext cx="428625" cy="571500"/>
            </a:xfrm>
            <a:prstGeom prst="rect">
              <a:avLst/>
            </a:prstGeom>
            <a:noFill/>
            <a:ln w="9525">
              <a:noFill/>
              <a:miter lim="800000"/>
              <a:headEnd/>
              <a:tailEnd/>
            </a:ln>
          </p:spPr>
          <p:txBody>
            <a:bodyPr wrap="none"/>
            <a:lstStyle/>
            <a:p>
              <a:pPr eaLnBrk="0" hangingPunct="0">
                <a:spcBef>
                  <a:spcPct val="50000"/>
                </a:spcBef>
              </a:pPr>
              <a:r>
                <a:rPr lang="de-DE" sz="3200" dirty="0">
                  <a:solidFill>
                    <a:srgbClr val="0DB335"/>
                  </a:solidFill>
                  <a:latin typeface="Webdings" pitchFamily="18" charset="2"/>
                  <a:sym typeface="Webdings" pitchFamily="18" charset="2"/>
                </a:rPr>
                <a:t></a:t>
              </a:r>
              <a:endParaRPr lang="de-DE" sz="3200" dirty="0">
                <a:solidFill>
                  <a:srgbClr val="0DB335"/>
                </a:solidFill>
                <a:latin typeface="Arial" charset="0"/>
              </a:endParaRPr>
            </a:p>
          </p:txBody>
        </p:sp>
        <p:sp>
          <p:nvSpPr>
            <p:cNvPr id="59470" name="Rechteck 75"/>
            <p:cNvSpPr>
              <a:spLocks noChangeArrowheads="1"/>
            </p:cNvSpPr>
            <p:nvPr/>
          </p:nvSpPr>
          <p:spPr bwMode="auto">
            <a:xfrm>
              <a:off x="18129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71" name="Rechteck 75"/>
            <p:cNvSpPr>
              <a:spLocks noChangeArrowheads="1"/>
            </p:cNvSpPr>
            <p:nvPr/>
          </p:nvSpPr>
          <p:spPr bwMode="auto">
            <a:xfrm>
              <a:off x="2177197" y="5325785"/>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nvGrpSpPr>
          <p:cNvPr id="10" name="Gruppieren 205"/>
          <p:cNvGrpSpPr>
            <a:grpSpLocks/>
          </p:cNvGrpSpPr>
          <p:nvPr/>
        </p:nvGrpSpPr>
        <p:grpSpPr bwMode="auto">
          <a:xfrm>
            <a:off x="3851275" y="4676775"/>
            <a:ext cx="1793875" cy="584200"/>
            <a:chOff x="813236" y="5317276"/>
            <a:chExt cx="1792586" cy="584200"/>
          </a:xfrm>
        </p:grpSpPr>
        <p:sp>
          <p:nvSpPr>
            <p:cNvPr id="59462" name="Rechteck 75"/>
            <p:cNvSpPr>
              <a:spLocks noChangeArrowheads="1"/>
            </p:cNvSpPr>
            <p:nvPr/>
          </p:nvSpPr>
          <p:spPr bwMode="auto">
            <a:xfrm>
              <a:off x="813236"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3" name="Rechteck 75"/>
            <p:cNvSpPr>
              <a:spLocks noChangeArrowheads="1"/>
            </p:cNvSpPr>
            <p:nvPr/>
          </p:nvSpPr>
          <p:spPr bwMode="auto">
            <a:xfrm>
              <a:off x="1139492" y="53299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4" name="Rechteck 75"/>
            <p:cNvSpPr>
              <a:spLocks noChangeArrowheads="1"/>
            </p:cNvSpPr>
            <p:nvPr/>
          </p:nvSpPr>
          <p:spPr bwMode="auto">
            <a:xfrm>
              <a:off x="14700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5" name="Rechteck 75"/>
            <p:cNvSpPr>
              <a:spLocks noChangeArrowheads="1"/>
            </p:cNvSpPr>
            <p:nvPr/>
          </p:nvSpPr>
          <p:spPr bwMode="auto">
            <a:xfrm>
              <a:off x="18129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6" name="Rechteck 75"/>
            <p:cNvSpPr>
              <a:spLocks noChangeArrowheads="1"/>
            </p:cNvSpPr>
            <p:nvPr/>
          </p:nvSpPr>
          <p:spPr bwMode="auto">
            <a:xfrm>
              <a:off x="2177197" y="5325785"/>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nvGrpSpPr>
          <p:cNvPr id="11" name="Gruppieren 211"/>
          <p:cNvGrpSpPr>
            <a:grpSpLocks/>
          </p:cNvGrpSpPr>
          <p:nvPr/>
        </p:nvGrpSpPr>
        <p:grpSpPr bwMode="auto">
          <a:xfrm>
            <a:off x="6948488" y="4724400"/>
            <a:ext cx="1792287" cy="584200"/>
            <a:chOff x="813236" y="5317276"/>
            <a:chExt cx="1792586" cy="584200"/>
          </a:xfrm>
        </p:grpSpPr>
        <p:sp>
          <p:nvSpPr>
            <p:cNvPr id="59457" name="Rechteck 75"/>
            <p:cNvSpPr>
              <a:spLocks noChangeArrowheads="1"/>
            </p:cNvSpPr>
            <p:nvPr/>
          </p:nvSpPr>
          <p:spPr bwMode="auto">
            <a:xfrm>
              <a:off x="813236"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58" name="Rechteck 75"/>
            <p:cNvSpPr>
              <a:spLocks noChangeArrowheads="1"/>
            </p:cNvSpPr>
            <p:nvPr/>
          </p:nvSpPr>
          <p:spPr bwMode="auto">
            <a:xfrm>
              <a:off x="1139492" y="53299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59" name="Rechteck 75"/>
            <p:cNvSpPr>
              <a:spLocks noChangeArrowheads="1"/>
            </p:cNvSpPr>
            <p:nvPr/>
          </p:nvSpPr>
          <p:spPr bwMode="auto">
            <a:xfrm>
              <a:off x="14700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0" name="Rechteck 75"/>
            <p:cNvSpPr>
              <a:spLocks noChangeArrowheads="1"/>
            </p:cNvSpPr>
            <p:nvPr/>
          </p:nvSpPr>
          <p:spPr bwMode="auto">
            <a:xfrm>
              <a:off x="1812964" y="5317276"/>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59461" name="Rechteck 75"/>
            <p:cNvSpPr>
              <a:spLocks noChangeArrowheads="1"/>
            </p:cNvSpPr>
            <p:nvPr/>
          </p:nvSpPr>
          <p:spPr bwMode="auto">
            <a:xfrm>
              <a:off x="2177197" y="5325785"/>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59446" name="Textfeld 221"/>
          <p:cNvSpPr txBox="1">
            <a:spLocks noChangeArrowheads="1"/>
          </p:cNvSpPr>
          <p:nvPr/>
        </p:nvSpPr>
        <p:spPr bwMode="auto">
          <a:xfrm>
            <a:off x="4003680" y="5229225"/>
            <a:ext cx="1608133" cy="230832"/>
          </a:xfrm>
          <a:prstGeom prst="rect">
            <a:avLst/>
          </a:prstGeom>
          <a:noFill/>
          <a:ln w="9525">
            <a:noFill/>
            <a:miter lim="800000"/>
            <a:headEnd/>
            <a:tailEnd/>
          </a:ln>
        </p:spPr>
        <p:txBody>
          <a:bodyPr wrap="none">
            <a:spAutoFit/>
          </a:bodyPr>
          <a:lstStyle/>
          <a:p>
            <a:pPr algn="ctr"/>
            <a:r>
              <a:rPr lang="de-DE" sz="900" dirty="0" smtClean="0">
                <a:solidFill>
                  <a:srgbClr val="000000"/>
                </a:solidFill>
                <a:latin typeface="Arial" charset="0"/>
              </a:rPr>
              <a:t>Informal </a:t>
            </a:r>
            <a:r>
              <a:rPr lang="de-DE" sz="900" dirty="0" err="1" smtClean="0">
                <a:solidFill>
                  <a:srgbClr val="000000"/>
                </a:solidFill>
                <a:latin typeface="Arial" charset="0"/>
              </a:rPr>
              <a:t>workplace</a:t>
            </a:r>
            <a:r>
              <a:rPr lang="de-DE" sz="900" dirty="0" smtClean="0">
                <a:solidFill>
                  <a:srgbClr val="000000"/>
                </a:solidFill>
                <a:latin typeface="Arial" charset="0"/>
              </a:rPr>
              <a:t> </a:t>
            </a:r>
            <a:r>
              <a:rPr lang="de-DE" sz="900" dirty="0" err="1" smtClean="0">
                <a:solidFill>
                  <a:srgbClr val="000000"/>
                </a:solidFill>
                <a:latin typeface="Arial" charset="0"/>
              </a:rPr>
              <a:t>trainers</a:t>
            </a:r>
            <a:endParaRPr lang="de-DE" sz="900" dirty="0">
              <a:solidFill>
                <a:srgbClr val="000000"/>
              </a:solidFill>
              <a:latin typeface="Arial" charset="0"/>
            </a:endParaRPr>
          </a:p>
        </p:txBody>
      </p:sp>
      <p:sp>
        <p:nvSpPr>
          <p:cNvPr id="59447" name="Textfeld 222"/>
          <p:cNvSpPr txBox="1">
            <a:spLocks noChangeArrowheads="1"/>
          </p:cNvSpPr>
          <p:nvPr/>
        </p:nvSpPr>
        <p:spPr bwMode="auto">
          <a:xfrm>
            <a:off x="7100893" y="5229225"/>
            <a:ext cx="1608133" cy="230832"/>
          </a:xfrm>
          <a:prstGeom prst="rect">
            <a:avLst/>
          </a:prstGeom>
          <a:noFill/>
          <a:ln w="9525">
            <a:noFill/>
            <a:miter lim="800000"/>
            <a:headEnd/>
            <a:tailEnd/>
          </a:ln>
        </p:spPr>
        <p:txBody>
          <a:bodyPr wrap="none">
            <a:spAutoFit/>
          </a:bodyPr>
          <a:lstStyle/>
          <a:p>
            <a:pPr algn="ctr"/>
            <a:r>
              <a:rPr lang="de-DE" sz="900" dirty="0" smtClean="0">
                <a:solidFill>
                  <a:srgbClr val="000000"/>
                </a:solidFill>
                <a:latin typeface="Arial" charset="0"/>
              </a:rPr>
              <a:t>Informal </a:t>
            </a:r>
            <a:r>
              <a:rPr lang="de-DE" sz="900" dirty="0" err="1" smtClean="0">
                <a:solidFill>
                  <a:srgbClr val="000000"/>
                </a:solidFill>
                <a:latin typeface="Arial" charset="0"/>
              </a:rPr>
              <a:t>workplace</a:t>
            </a:r>
            <a:r>
              <a:rPr lang="de-DE" sz="900" dirty="0" smtClean="0">
                <a:solidFill>
                  <a:srgbClr val="000000"/>
                </a:solidFill>
                <a:latin typeface="Arial" charset="0"/>
              </a:rPr>
              <a:t> </a:t>
            </a:r>
            <a:r>
              <a:rPr lang="de-DE" sz="900" dirty="0" err="1" smtClean="0">
                <a:solidFill>
                  <a:srgbClr val="000000"/>
                </a:solidFill>
                <a:latin typeface="Arial" charset="0"/>
              </a:rPr>
              <a:t>trainers</a:t>
            </a:r>
            <a:endParaRPr lang="de-DE" sz="900" dirty="0">
              <a:solidFill>
                <a:srgbClr val="000000"/>
              </a:solidFill>
              <a:latin typeface="Arial" charset="0"/>
            </a:endParaRPr>
          </a:p>
        </p:txBody>
      </p:sp>
      <p:sp>
        <p:nvSpPr>
          <p:cNvPr id="236" name="Textfeld 235"/>
          <p:cNvSpPr txBox="1"/>
          <p:nvPr/>
        </p:nvSpPr>
        <p:spPr>
          <a:xfrm>
            <a:off x="7524750" y="1452563"/>
            <a:ext cx="935038" cy="7848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a:spAutoFit/>
          </a:bodyPr>
          <a:lstStyle/>
          <a:p>
            <a:pPr algn="ctr">
              <a:defRPr/>
            </a:pPr>
            <a:r>
              <a:rPr lang="de-DE" sz="900" dirty="0" smtClean="0">
                <a:solidFill>
                  <a:srgbClr val="000000"/>
                </a:solidFill>
              </a:rPr>
              <a:t>CVET</a:t>
            </a:r>
            <a:endParaRPr lang="de-DE" sz="900" dirty="0">
              <a:solidFill>
                <a:srgbClr val="000000"/>
              </a:solidFill>
            </a:endParaRPr>
          </a:p>
          <a:p>
            <a:pPr>
              <a:defRPr/>
            </a:pPr>
            <a:endParaRPr lang="de-DE" sz="900" dirty="0">
              <a:solidFill>
                <a:srgbClr val="000000"/>
              </a:solidFill>
            </a:endParaRPr>
          </a:p>
          <a:p>
            <a:pPr>
              <a:defRPr/>
            </a:pPr>
            <a:endParaRPr lang="de-DE" sz="900" dirty="0">
              <a:solidFill>
                <a:srgbClr val="000000"/>
              </a:solidFill>
            </a:endParaRPr>
          </a:p>
          <a:p>
            <a:pPr>
              <a:defRPr/>
            </a:pPr>
            <a:endParaRPr lang="de-DE" sz="900" dirty="0">
              <a:solidFill>
                <a:srgbClr val="000000"/>
              </a:solidFill>
            </a:endParaRPr>
          </a:p>
          <a:p>
            <a:pPr>
              <a:defRPr/>
            </a:pPr>
            <a:endParaRPr lang="de-DE" sz="900" dirty="0">
              <a:solidFill>
                <a:srgbClr val="000000"/>
              </a:solidFill>
            </a:endParaRPr>
          </a:p>
        </p:txBody>
      </p:sp>
      <p:cxnSp>
        <p:nvCxnSpPr>
          <p:cNvPr id="59449" name="Gerade Verbindung 237"/>
          <p:cNvCxnSpPr>
            <a:cxnSpLocks noChangeShapeType="1"/>
          </p:cNvCxnSpPr>
          <p:nvPr/>
        </p:nvCxnSpPr>
        <p:spPr bwMode="auto">
          <a:xfrm rot="16200000" flipH="1">
            <a:off x="6731794" y="2172494"/>
            <a:ext cx="1512887" cy="73025"/>
          </a:xfrm>
          <a:prstGeom prst="line">
            <a:avLst/>
          </a:prstGeom>
          <a:noFill/>
          <a:ln w="9525" algn="ctr">
            <a:noFill/>
            <a:round/>
            <a:headEnd/>
            <a:tailEnd/>
          </a:ln>
        </p:spPr>
      </p:cxnSp>
      <p:sp>
        <p:nvSpPr>
          <p:cNvPr id="59450" name="Textfeld 239"/>
          <p:cNvSpPr txBox="1">
            <a:spLocks noChangeArrowheads="1"/>
          </p:cNvSpPr>
          <p:nvPr/>
        </p:nvSpPr>
        <p:spPr bwMode="auto">
          <a:xfrm>
            <a:off x="2916238" y="5445125"/>
            <a:ext cx="647700" cy="523875"/>
          </a:xfrm>
          <a:prstGeom prst="rect">
            <a:avLst/>
          </a:prstGeom>
          <a:noFill/>
          <a:ln w="9525">
            <a:noFill/>
            <a:miter lim="800000"/>
            <a:headEnd/>
            <a:tailEnd/>
          </a:ln>
        </p:spPr>
        <p:txBody>
          <a:bodyPr>
            <a:spAutoFit/>
          </a:bodyPr>
          <a:lstStyle/>
          <a:p>
            <a:r>
              <a:rPr lang="de-DE" sz="2800">
                <a:solidFill>
                  <a:srgbClr val="000000"/>
                </a:solidFill>
                <a:latin typeface="Arial" charset="0"/>
              </a:rPr>
              <a:t>…</a:t>
            </a:r>
          </a:p>
        </p:txBody>
      </p:sp>
      <p:sp>
        <p:nvSpPr>
          <p:cNvPr id="59451" name="Textfeld 241"/>
          <p:cNvSpPr txBox="1">
            <a:spLocks noChangeArrowheads="1"/>
          </p:cNvSpPr>
          <p:nvPr/>
        </p:nvSpPr>
        <p:spPr bwMode="auto">
          <a:xfrm>
            <a:off x="6011863" y="5445125"/>
            <a:ext cx="647700" cy="523875"/>
          </a:xfrm>
          <a:prstGeom prst="rect">
            <a:avLst/>
          </a:prstGeom>
          <a:noFill/>
          <a:ln w="9525">
            <a:noFill/>
            <a:miter lim="800000"/>
            <a:headEnd/>
            <a:tailEnd/>
          </a:ln>
        </p:spPr>
        <p:txBody>
          <a:bodyPr>
            <a:spAutoFit/>
          </a:bodyPr>
          <a:lstStyle/>
          <a:p>
            <a:r>
              <a:rPr lang="de-DE" sz="2800">
                <a:solidFill>
                  <a:srgbClr val="000000"/>
                </a:solidFill>
                <a:latin typeface="Arial" charset="0"/>
              </a:rPr>
              <a:t>…</a:t>
            </a:r>
          </a:p>
        </p:txBody>
      </p:sp>
      <p:sp>
        <p:nvSpPr>
          <p:cNvPr id="129" name="Textfeld 128"/>
          <p:cNvSpPr txBox="1"/>
          <p:nvPr/>
        </p:nvSpPr>
        <p:spPr>
          <a:xfrm>
            <a:off x="3635375" y="4076700"/>
            <a:ext cx="2232025" cy="508000"/>
          </a:xfrm>
          <a:prstGeom prst="rect">
            <a:avLst/>
          </a:prstGeom>
          <a:solidFill>
            <a:srgbClr val="CCECFF"/>
          </a:solidFill>
        </p:spPr>
        <p:style>
          <a:lnRef idx="2">
            <a:schemeClr val="dk1"/>
          </a:lnRef>
          <a:fillRef idx="1">
            <a:schemeClr val="lt1"/>
          </a:fillRef>
          <a:effectRef idx="0">
            <a:schemeClr val="dk1"/>
          </a:effectRef>
          <a:fontRef idx="minor">
            <a:schemeClr val="dk1"/>
          </a:fontRef>
        </p:style>
        <p:txBody>
          <a:bodyPr anchor="ctr">
            <a:spAutoFit/>
          </a:bodyPr>
          <a:lstStyle/>
          <a:p>
            <a:pPr>
              <a:defRPr/>
            </a:pPr>
            <a:endParaRPr lang="de-DE" sz="900" dirty="0">
              <a:solidFill>
                <a:srgbClr val="000000"/>
              </a:solidFill>
            </a:endParaRPr>
          </a:p>
          <a:p>
            <a:pPr algn="ctr">
              <a:defRPr/>
            </a:pPr>
            <a:r>
              <a:rPr lang="de-DE" sz="900" dirty="0">
                <a:solidFill>
                  <a:srgbClr val="000000"/>
                </a:solidFill>
              </a:rPr>
              <a:t>Ausbildungskoordinator</a:t>
            </a:r>
          </a:p>
          <a:p>
            <a:pPr>
              <a:defRPr/>
            </a:pPr>
            <a:endParaRPr lang="de-DE" sz="900" dirty="0">
              <a:solidFill>
                <a:srgbClr val="000000"/>
              </a:solidFill>
            </a:endParaRPr>
          </a:p>
        </p:txBody>
      </p:sp>
      <p:sp>
        <p:nvSpPr>
          <p:cNvPr id="59453" name="Rechteck 25"/>
          <p:cNvSpPr>
            <a:spLocks noChangeArrowheads="1"/>
          </p:cNvSpPr>
          <p:nvPr/>
        </p:nvSpPr>
        <p:spPr bwMode="auto">
          <a:xfrm>
            <a:off x="5181600" y="4010025"/>
            <a:ext cx="760413" cy="787400"/>
          </a:xfrm>
          <a:prstGeom prst="rect">
            <a:avLst/>
          </a:prstGeom>
          <a:noFill/>
          <a:ln w="9525">
            <a:noFill/>
            <a:miter lim="800000"/>
            <a:headEnd/>
            <a:tailEnd/>
          </a:ln>
        </p:spPr>
        <p:txBody>
          <a:bodyPr/>
          <a:lstStyle/>
          <a:p>
            <a:pPr eaLnBrk="0" hangingPunct="0"/>
            <a:r>
              <a:rPr lang="de-DE" sz="3200">
                <a:solidFill>
                  <a:srgbClr val="0A9A4B"/>
                </a:solidFill>
                <a:latin typeface="Webdings" pitchFamily="18" charset="2"/>
                <a:sym typeface="Webdings" pitchFamily="18" charset="2"/>
              </a:rPr>
              <a:t></a:t>
            </a:r>
            <a:endParaRPr lang="de-DE" sz="3200">
              <a:solidFill>
                <a:srgbClr val="0A9A4B"/>
              </a:solidFill>
              <a:latin typeface="Webdings" pitchFamily="18" charset="2"/>
            </a:endParaRPr>
          </a:p>
        </p:txBody>
      </p:sp>
      <p:sp>
        <p:nvSpPr>
          <p:cNvPr id="133" name="Textfeld 132"/>
          <p:cNvSpPr txBox="1"/>
          <p:nvPr/>
        </p:nvSpPr>
        <p:spPr>
          <a:xfrm>
            <a:off x="6732588" y="4076700"/>
            <a:ext cx="2232025" cy="508000"/>
          </a:xfrm>
          <a:prstGeom prst="rect">
            <a:avLst/>
          </a:prstGeom>
          <a:solidFill>
            <a:srgbClr val="CCECFF"/>
          </a:solidFill>
        </p:spPr>
        <p:style>
          <a:lnRef idx="2">
            <a:schemeClr val="dk1"/>
          </a:lnRef>
          <a:fillRef idx="1">
            <a:schemeClr val="lt1"/>
          </a:fillRef>
          <a:effectRef idx="0">
            <a:schemeClr val="dk1"/>
          </a:effectRef>
          <a:fontRef idx="minor">
            <a:schemeClr val="dk1"/>
          </a:fontRef>
        </p:style>
        <p:txBody>
          <a:bodyPr anchor="ctr">
            <a:spAutoFit/>
          </a:bodyPr>
          <a:lstStyle/>
          <a:p>
            <a:pPr>
              <a:defRPr/>
            </a:pPr>
            <a:endParaRPr lang="de-DE" sz="900" dirty="0">
              <a:solidFill>
                <a:srgbClr val="000000"/>
              </a:solidFill>
            </a:endParaRPr>
          </a:p>
          <a:p>
            <a:pPr algn="ctr">
              <a:defRPr/>
            </a:pPr>
            <a:r>
              <a:rPr lang="de-DE" sz="900" dirty="0">
                <a:solidFill>
                  <a:srgbClr val="000000"/>
                </a:solidFill>
              </a:rPr>
              <a:t>Ausbildungskoordinator</a:t>
            </a:r>
          </a:p>
          <a:p>
            <a:pPr>
              <a:defRPr/>
            </a:pPr>
            <a:endParaRPr lang="de-DE" sz="900" dirty="0">
              <a:solidFill>
                <a:srgbClr val="000000"/>
              </a:solidFill>
            </a:endParaRPr>
          </a:p>
        </p:txBody>
      </p:sp>
      <p:sp>
        <p:nvSpPr>
          <p:cNvPr id="59455" name="Rechteck 25"/>
          <p:cNvSpPr>
            <a:spLocks noChangeArrowheads="1"/>
          </p:cNvSpPr>
          <p:nvPr/>
        </p:nvSpPr>
        <p:spPr bwMode="auto">
          <a:xfrm>
            <a:off x="8296275" y="4010025"/>
            <a:ext cx="760413" cy="787400"/>
          </a:xfrm>
          <a:prstGeom prst="rect">
            <a:avLst/>
          </a:prstGeom>
          <a:noFill/>
          <a:ln w="9525">
            <a:noFill/>
            <a:miter lim="800000"/>
            <a:headEnd/>
            <a:tailEnd/>
          </a:ln>
        </p:spPr>
        <p:txBody>
          <a:bodyPr/>
          <a:lstStyle/>
          <a:p>
            <a:pPr eaLnBrk="0" hangingPunct="0"/>
            <a:r>
              <a:rPr lang="de-DE" sz="3200">
                <a:solidFill>
                  <a:srgbClr val="0A9A4B"/>
                </a:solidFill>
                <a:latin typeface="Webdings" pitchFamily="18" charset="2"/>
                <a:sym typeface="Webdings" pitchFamily="18" charset="2"/>
              </a:rPr>
              <a:t></a:t>
            </a:r>
            <a:endParaRPr lang="de-DE" sz="3200">
              <a:solidFill>
                <a:srgbClr val="0A9A4B"/>
              </a:solidFill>
              <a:latin typeface="Webdings" pitchFamily="18" charset="2"/>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850" y="142875"/>
            <a:ext cx="8820150" cy="574675"/>
          </a:xfrm>
        </p:spPr>
        <p:txBody>
          <a:bodyPr/>
          <a:lstStyle/>
          <a:p>
            <a:pPr algn="ctr">
              <a:spcBef>
                <a:spcPts val="0"/>
              </a:spcBef>
              <a:spcAft>
                <a:spcPts val="0"/>
              </a:spcAft>
              <a:buNone/>
            </a:pPr>
            <a:r>
              <a:rPr lang="de-DE" sz="2000" b="1" i="0" dirty="0">
                <a:solidFill>
                  <a:srgbClr val="2D2DB9">
                    <a:lumMod val="50000"/>
                  </a:srgbClr>
                </a:solidFill>
                <a:latin typeface="Arial"/>
                <a:ea typeface="+mn-ea"/>
                <a:cs typeface="+mn-cs"/>
              </a:rPr>
              <a:t>Example of an active </a:t>
            </a:r>
            <a:r>
              <a:rPr lang="de-DE" sz="2000" b="1" i="0" dirty="0" smtClean="0">
                <a:solidFill>
                  <a:srgbClr val="2D2DB9">
                    <a:lumMod val="50000"/>
                  </a:srgbClr>
                </a:solidFill>
                <a:latin typeface="Arial"/>
                <a:ea typeface="+mn-ea"/>
                <a:cs typeface="+mn-cs"/>
              </a:rPr>
              <a:t>strategy </a:t>
            </a:r>
            <a:r>
              <a:rPr lang="de-DE" sz="2000" b="1" i="0" dirty="0">
                <a:solidFill>
                  <a:srgbClr val="2D2DB9">
                    <a:lumMod val="50000"/>
                  </a:srgbClr>
                </a:solidFill>
                <a:latin typeface="Arial"/>
                <a:ea typeface="+mn-ea"/>
                <a:cs typeface="+mn-cs"/>
              </a:rPr>
              <a:t>within the organisation as a whole</a:t>
            </a:r>
          </a:p>
        </p:txBody>
      </p:sp>
      <p:sp>
        <p:nvSpPr>
          <p:cNvPr id="3" name="Inhaltsplatzhalter 2"/>
          <p:cNvSpPr>
            <a:spLocks noGrp="1"/>
          </p:cNvSpPr>
          <p:nvPr>
            <p:ph idx="1"/>
          </p:nvPr>
        </p:nvSpPr>
        <p:spPr>
          <a:xfrm>
            <a:off x="0" y="692150"/>
            <a:ext cx="8893175" cy="5616575"/>
          </a:xfrm>
        </p:spPr>
        <p:txBody>
          <a:bodyPr/>
          <a:lstStyle/>
          <a:p>
            <a:pPr marL="347472" indent="-347472" algn="l">
              <a:spcBef>
                <a:spcPts val="432"/>
              </a:spcBef>
              <a:spcAft>
                <a:spcPts val="0"/>
              </a:spcAft>
              <a:buNone/>
            </a:pPr>
            <a:r>
              <a:rPr lang="de-DE" sz="1800" b="0" i="0" dirty="0">
                <a:solidFill>
                  <a:srgbClr val="000000"/>
                </a:solidFill>
                <a:latin typeface="Arial"/>
                <a:ea typeface="+mn-ea"/>
                <a:cs typeface="+mn-cs"/>
              </a:rPr>
              <a:t>	</a:t>
            </a:r>
            <a:r>
              <a:rPr lang="en-GB" sz="1800" b="0" i="0" dirty="0" smtClean="0">
                <a:solidFill>
                  <a:srgbClr val="000000"/>
                </a:solidFill>
                <a:latin typeface="Arial"/>
                <a:ea typeface="+mn-ea"/>
                <a:cs typeface="+mn-cs"/>
              </a:rPr>
              <a:t>"It was a major task to make the full-time trainers [at the training workshop] </a:t>
            </a:r>
            <a:r>
              <a:rPr lang="en-GB" sz="1800" b="0" i="1" dirty="0" smtClean="0">
                <a:solidFill>
                  <a:srgbClr val="000000"/>
                </a:solidFill>
                <a:latin typeface="Arial"/>
                <a:ea typeface="+mn-ea"/>
                <a:cs typeface="+mn-cs"/>
              </a:rPr>
              <a:t>aware</a:t>
            </a:r>
            <a:r>
              <a:rPr lang="en-GB" sz="1800" b="0" i="0" dirty="0" smtClean="0">
                <a:solidFill>
                  <a:srgbClr val="000000"/>
                </a:solidFill>
                <a:latin typeface="Arial"/>
                <a:ea typeface="+mn-ea"/>
                <a:cs typeface="+mn-cs"/>
              </a:rPr>
              <a:t> of the fact that we are producing something here, namely skilled workers. </a:t>
            </a:r>
            <a:r>
              <a:rPr lang="en-GB" sz="1800" b="0" i="1" dirty="0" smtClean="0">
                <a:solidFill>
                  <a:srgbClr val="000000"/>
                </a:solidFill>
                <a:latin typeface="Arial"/>
                <a:ea typeface="+mn-ea"/>
                <a:cs typeface="+mn-cs"/>
              </a:rPr>
              <a:t>We produce skilled workers</a:t>
            </a:r>
            <a:r>
              <a:rPr lang="en-GB" sz="1800" b="0" i="0" dirty="0" smtClean="0">
                <a:solidFill>
                  <a:srgbClr val="000000"/>
                </a:solidFill>
                <a:latin typeface="Arial"/>
                <a:ea typeface="+mn-ea"/>
                <a:cs typeface="+mn-cs"/>
              </a:rPr>
              <a:t>. We do not do this to amuse ourselves or because it is such an enjoyable thing to do. […] We do it because the company wants to have these skilled workers. And the company has a right to obtain good, the best skilled workers. And if we </a:t>
            </a:r>
            <a:r>
              <a:rPr lang="en-GB" sz="1800" b="0" i="1" dirty="0" smtClean="0">
                <a:solidFill>
                  <a:srgbClr val="000000"/>
                </a:solidFill>
                <a:latin typeface="Arial"/>
                <a:ea typeface="+mn-ea"/>
                <a:cs typeface="+mn-cs"/>
              </a:rPr>
              <a:t>do not succeed</a:t>
            </a:r>
            <a:r>
              <a:rPr lang="en-GB" sz="1800" b="0" i="0" dirty="0" smtClean="0">
                <a:solidFill>
                  <a:srgbClr val="000000"/>
                </a:solidFill>
                <a:latin typeface="Arial"/>
                <a:ea typeface="+mn-ea"/>
                <a:cs typeface="+mn-cs"/>
              </a:rPr>
              <a:t>, it is equally possible that the company will tell us: 'Listen here. You're not doing things properly. </a:t>
            </a:r>
            <a:r>
              <a:rPr lang="en-GB" sz="1800" b="0" i="1" dirty="0" smtClean="0">
                <a:solidFill>
                  <a:srgbClr val="000000"/>
                </a:solidFill>
                <a:latin typeface="Arial"/>
                <a:ea typeface="+mn-ea"/>
                <a:cs typeface="+mn-cs"/>
              </a:rPr>
              <a:t>We no longer want your skilled workers!</a:t>
            </a:r>
            <a:r>
              <a:rPr lang="en-GB" sz="1800" b="0" i="0" dirty="0" smtClean="0">
                <a:solidFill>
                  <a:srgbClr val="000000"/>
                </a:solidFill>
                <a:latin typeface="Arial"/>
                <a:ea typeface="+mn-ea"/>
                <a:cs typeface="+mn-cs"/>
              </a:rPr>
              <a:t> […] Simple words, but everyone knows what they mean. And then we started […] to prepare recipes for how to establish training within the company processes. […] </a:t>
            </a:r>
          </a:p>
          <a:p>
            <a:pPr marL="347472" indent="-347472" algn="l">
              <a:spcBef>
                <a:spcPts val="432"/>
              </a:spcBef>
              <a:spcAft>
                <a:spcPts val="0"/>
              </a:spcAft>
              <a:buNone/>
            </a:pPr>
            <a:r>
              <a:rPr lang="en-GB" sz="1800" b="0" i="0" dirty="0" smtClean="0">
                <a:solidFill>
                  <a:srgbClr val="000000"/>
                </a:solidFill>
                <a:latin typeface="Arial"/>
                <a:ea typeface="+mn-ea"/>
                <a:cs typeface="+mn-cs"/>
              </a:rPr>
              <a:t>	And over the last two or three years, we have succeeded, </a:t>
            </a:r>
            <a:r>
              <a:rPr lang="en-GB" sz="1800" b="0" i="1" dirty="0" smtClean="0">
                <a:solidFill>
                  <a:srgbClr val="000000"/>
                </a:solidFill>
                <a:latin typeface="Arial"/>
                <a:ea typeface="+mn-ea"/>
                <a:cs typeface="+mn-cs"/>
              </a:rPr>
              <a:t>I believe, </a:t>
            </a:r>
            <a:r>
              <a:rPr lang="en-GB" sz="1800" b="0" i="0" dirty="0" smtClean="0">
                <a:solidFill>
                  <a:srgbClr val="000000"/>
                </a:solidFill>
                <a:latin typeface="Arial"/>
                <a:ea typeface="+mn-ea"/>
                <a:cs typeface="+mn-cs"/>
              </a:rPr>
              <a:t>[…] in increasingly convincing company management just what an important building block training is. The demographic realisations now gained have also, of course, favoured this. But I could already tell that cooperation was a back and forth process, a matter of give and take. We were now not merely small-scale trainers who had to come and beg, there were also demands placed upon us: 'Listen, we've got so-and-so, can we not prepare a few people?’”</a:t>
            </a:r>
          </a:p>
          <a:p>
            <a:pPr marL="347472" indent="-347472" algn="r">
              <a:spcBef>
                <a:spcPts val="240"/>
              </a:spcBef>
              <a:spcAft>
                <a:spcPts val="0"/>
              </a:spcAft>
              <a:buNone/>
            </a:pPr>
            <a:r>
              <a:rPr lang="de-DE" sz="1000" b="0" i="1" dirty="0" smtClean="0">
                <a:solidFill>
                  <a:srgbClr val="2D2DB9">
                    <a:lumMod val="75000"/>
                  </a:srgbClr>
                </a:solidFill>
                <a:latin typeface="Arial"/>
                <a:ea typeface="+mn-ea"/>
                <a:cs typeface="+mn-cs"/>
              </a:rPr>
              <a:t>[</a:t>
            </a:r>
            <a:r>
              <a:rPr lang="de-DE" sz="1000" b="0" i="1" dirty="0">
                <a:solidFill>
                  <a:srgbClr val="2D2DB9">
                    <a:lumMod val="75000"/>
                  </a:srgbClr>
                </a:solidFill>
                <a:latin typeface="Arial"/>
                <a:ea typeface="+mn-ea"/>
                <a:cs typeface="+mn-cs"/>
              </a:rPr>
              <a:t>Former Head of Initial and Continuing Training at a major German metalworking company]</a:t>
            </a:r>
          </a:p>
          <a:p>
            <a:pPr marL="347472" indent="-347472" algn="l">
              <a:spcBef>
                <a:spcPts val="432"/>
              </a:spcBef>
              <a:spcAft>
                <a:spcPts val="0"/>
              </a:spcAft>
              <a:buNone/>
            </a:pPr>
            <a:endParaRPr lang="en-US" sz="1800" dirty="0" smtClean="0"/>
          </a:p>
        </p:txBody>
      </p:sp>
      <p:sp>
        <p:nvSpPr>
          <p:cNvPr id="60420" name="Fußzeilenplatzhalter 3"/>
          <p:cNvSpPr>
            <a:spLocks noGrp="1"/>
          </p:cNvSpPr>
          <p:nvPr>
            <p:ph type="ftr" sz="quarter" idx="4294967295"/>
          </p:nvPr>
        </p:nvSpPr>
        <p:spPr bwMode="auto">
          <a:xfrm>
            <a:off x="42863" y="6457950"/>
            <a:ext cx="3429000" cy="357188"/>
          </a:xfrm>
          <a:prstGeom prst="rect">
            <a:avLst/>
          </a:prstGeom>
          <a:ln>
            <a:miter lim="800000"/>
            <a:headEnd/>
            <a:tailEnd/>
          </a:ln>
        </p:spPr>
        <p:txBody>
          <a:bodyPr vert="horz" wrap="square" lIns="91440" tIns="45720" rIns="91440" bIns="45720" numCol="1" anchor="t" anchorCtr="0" compatLnSpc="1">
            <a:prstTxWarp prst="textNoShape">
              <a:avLst/>
            </a:prstTxWarp>
          </a:bodyPr>
          <a:lstStyle/>
          <a:p>
            <a:endParaRPr lang="de-DE" dirty="0" smtClean="0"/>
          </a:p>
          <a:p>
            <a:endParaRPr lang="de-DE" dirty="0" smtClean="0"/>
          </a:p>
        </p:txBody>
      </p:sp>
    </p:spTree>
    <p:extLst>
      <p:ext uri="{BB962C8B-B14F-4D97-AF65-F5344CB8AC3E}">
        <p14:creationId xmlns:p14="http://schemas.microsoft.com/office/powerpoint/2010/main" xmlns="" val="165541538"/>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ChangeArrowheads="1"/>
          </p:cNvSpPr>
          <p:nvPr/>
        </p:nvSpPr>
        <p:spPr bwMode="auto">
          <a:xfrm>
            <a:off x="762000" y="42863"/>
            <a:ext cx="8382000" cy="490537"/>
          </a:xfrm>
          <a:prstGeom prst="rect">
            <a:avLst/>
          </a:prstGeom>
          <a:noFill/>
          <a:ln w="9525">
            <a:noFill/>
            <a:miter lim="800000"/>
            <a:headEnd/>
            <a:tailEnd/>
          </a:ln>
        </p:spPr>
        <p:txBody>
          <a:bodyPr anchor="ctr"/>
          <a:lstStyle/>
          <a:p>
            <a:pPr algn="ctr" eaLnBrk="0" hangingPunct="0"/>
            <a:endParaRPr lang="de-DE">
              <a:solidFill>
                <a:srgbClr val="000000"/>
              </a:solidFill>
              <a:latin typeface="Arial" charset="0"/>
            </a:endParaRPr>
          </a:p>
        </p:txBody>
      </p:sp>
      <p:sp>
        <p:nvSpPr>
          <p:cNvPr id="61443" name="Textfeld 13"/>
          <p:cNvSpPr txBox="1">
            <a:spLocks noChangeArrowheads="1"/>
          </p:cNvSpPr>
          <p:nvPr/>
        </p:nvSpPr>
        <p:spPr bwMode="auto">
          <a:xfrm>
            <a:off x="1331913" y="42863"/>
            <a:ext cx="6761162" cy="690562"/>
          </a:xfrm>
          <a:prstGeom prst="rect">
            <a:avLst/>
          </a:prstGeom>
          <a:noFill/>
          <a:ln w="9525">
            <a:noFill/>
            <a:miter lim="800000"/>
            <a:headEnd/>
            <a:tailEnd/>
          </a:ln>
        </p:spPr>
        <p:txBody>
          <a:bodyPr wrap="none"/>
          <a:lstStyle/>
          <a:p>
            <a:pPr algn="ctr" eaLnBrk="0" hangingPunct="0">
              <a:spcBef>
                <a:spcPct val="50000"/>
              </a:spcBef>
            </a:pPr>
            <a:r>
              <a:rPr lang="de-DE" b="1" dirty="0" smtClean="0">
                <a:solidFill>
                  <a:srgbClr val="16165D"/>
                </a:solidFill>
                <a:latin typeface="Arial" charset="0"/>
              </a:rPr>
              <a:t>Corporate Group Services </a:t>
            </a:r>
            <a:r>
              <a:rPr lang="de-DE" b="1" dirty="0" err="1" smtClean="0">
                <a:solidFill>
                  <a:srgbClr val="16165D"/>
                </a:solidFill>
                <a:latin typeface="Arial" charset="0"/>
              </a:rPr>
              <a:t>Sector</a:t>
            </a:r>
            <a:r>
              <a:rPr lang="de-DE" b="1" dirty="0">
                <a:solidFill>
                  <a:srgbClr val="16165D"/>
                </a:solidFill>
                <a:latin typeface="Arial" charset="0"/>
              </a:rPr>
              <a:t/>
            </a:r>
            <a:br>
              <a:rPr lang="de-DE" b="1" dirty="0">
                <a:solidFill>
                  <a:srgbClr val="16165D"/>
                </a:solidFill>
                <a:latin typeface="Arial" charset="0"/>
              </a:rPr>
            </a:br>
            <a:r>
              <a:rPr lang="de-DE" sz="1200" b="1" dirty="0" smtClean="0">
                <a:solidFill>
                  <a:srgbClr val="16165D"/>
                </a:solidFill>
                <a:latin typeface="Arial" charset="0"/>
              </a:rPr>
              <a:t>Information Technology (</a:t>
            </a:r>
            <a:r>
              <a:rPr lang="de-DE" sz="1200" b="1" dirty="0" err="1" smtClean="0">
                <a:solidFill>
                  <a:srgbClr val="16165D"/>
                </a:solidFill>
              </a:rPr>
              <a:t>appr</a:t>
            </a:r>
            <a:r>
              <a:rPr lang="de-DE" sz="1200" b="1" dirty="0" smtClean="0">
                <a:solidFill>
                  <a:srgbClr val="16165D"/>
                </a:solidFill>
              </a:rPr>
              <a:t>.</a:t>
            </a:r>
            <a:r>
              <a:rPr lang="de-DE" sz="1200" b="1" dirty="0" smtClean="0">
                <a:solidFill>
                  <a:srgbClr val="16165D"/>
                </a:solidFill>
                <a:latin typeface="Arial" charset="0"/>
              </a:rPr>
              <a:t> </a:t>
            </a:r>
            <a:r>
              <a:rPr lang="de-DE" sz="1200" b="1" dirty="0">
                <a:solidFill>
                  <a:srgbClr val="16165D"/>
                </a:solidFill>
                <a:latin typeface="Arial" charset="0"/>
              </a:rPr>
              <a:t>500 </a:t>
            </a:r>
            <a:r>
              <a:rPr lang="de-DE" sz="1200" b="1" dirty="0" err="1">
                <a:solidFill>
                  <a:srgbClr val="16165D"/>
                </a:solidFill>
              </a:rPr>
              <a:t>E</a:t>
            </a:r>
            <a:r>
              <a:rPr lang="de-DE" sz="1200" b="1" dirty="0" err="1" smtClean="0">
                <a:solidFill>
                  <a:srgbClr val="16165D"/>
                </a:solidFill>
                <a:latin typeface="Arial" charset="0"/>
              </a:rPr>
              <a:t>mpl</a:t>
            </a:r>
            <a:r>
              <a:rPr lang="de-DE" sz="1200" b="1" dirty="0" smtClean="0">
                <a:solidFill>
                  <a:srgbClr val="16165D"/>
                </a:solidFill>
                <a:latin typeface="Arial" charset="0"/>
              </a:rPr>
              <a:t>.)</a:t>
            </a:r>
            <a:endParaRPr lang="de-DE" sz="1200" b="1" dirty="0">
              <a:solidFill>
                <a:srgbClr val="16165D"/>
              </a:solidFill>
              <a:latin typeface="Arial" charset="0"/>
            </a:endParaRPr>
          </a:p>
          <a:p>
            <a:pPr algn="ctr" eaLnBrk="0" hangingPunct="0">
              <a:spcBef>
                <a:spcPct val="50000"/>
              </a:spcBef>
            </a:pPr>
            <a:endParaRPr lang="de-DE" b="1" dirty="0">
              <a:solidFill>
                <a:srgbClr val="262699"/>
              </a:solidFill>
              <a:latin typeface="Arial" charset="0"/>
            </a:endParaRPr>
          </a:p>
        </p:txBody>
      </p:sp>
      <p:sp>
        <p:nvSpPr>
          <p:cNvPr id="61444" name="Rechteck 69"/>
          <p:cNvSpPr>
            <a:spLocks noChangeArrowheads="1"/>
          </p:cNvSpPr>
          <p:nvPr/>
        </p:nvSpPr>
        <p:spPr bwMode="auto">
          <a:xfrm>
            <a:off x="4349750" y="1841500"/>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cxnSp>
        <p:nvCxnSpPr>
          <p:cNvPr id="61445" name="Gerade Verbindung 76"/>
          <p:cNvCxnSpPr>
            <a:cxnSpLocks noChangeShapeType="1"/>
          </p:cNvCxnSpPr>
          <p:nvPr/>
        </p:nvCxnSpPr>
        <p:spPr bwMode="auto">
          <a:xfrm>
            <a:off x="7623175" y="4851400"/>
            <a:ext cx="501650" cy="695325"/>
          </a:xfrm>
          <a:prstGeom prst="line">
            <a:avLst/>
          </a:prstGeom>
          <a:noFill/>
          <a:ln w="9525" algn="ctr">
            <a:noFill/>
            <a:round/>
            <a:headEnd/>
            <a:tailEnd/>
          </a:ln>
        </p:spPr>
      </p:cxnSp>
      <p:cxnSp>
        <p:nvCxnSpPr>
          <p:cNvPr id="61446" name="Gerade Verbindung 54"/>
          <p:cNvCxnSpPr>
            <a:cxnSpLocks noChangeShapeType="1"/>
          </p:cNvCxnSpPr>
          <p:nvPr/>
        </p:nvCxnSpPr>
        <p:spPr bwMode="auto">
          <a:xfrm>
            <a:off x="5446713" y="1417638"/>
            <a:ext cx="914400" cy="914400"/>
          </a:xfrm>
          <a:prstGeom prst="line">
            <a:avLst/>
          </a:prstGeom>
          <a:noFill/>
          <a:ln w="9525" algn="ctr">
            <a:noFill/>
            <a:round/>
            <a:headEnd/>
            <a:tailEnd/>
          </a:ln>
        </p:spPr>
      </p:cxnSp>
      <p:cxnSp>
        <p:nvCxnSpPr>
          <p:cNvPr id="61447" name="Gerade Verbindung 60"/>
          <p:cNvCxnSpPr>
            <a:cxnSpLocks noChangeShapeType="1"/>
          </p:cNvCxnSpPr>
          <p:nvPr/>
        </p:nvCxnSpPr>
        <p:spPr bwMode="auto">
          <a:xfrm rot="16200000" flipH="1">
            <a:off x="4672013" y="2949575"/>
            <a:ext cx="285750" cy="0"/>
          </a:xfrm>
          <a:prstGeom prst="line">
            <a:avLst/>
          </a:prstGeom>
          <a:noFill/>
          <a:ln w="9525" algn="ctr">
            <a:noFill/>
            <a:round/>
            <a:headEnd/>
            <a:tailEnd/>
          </a:ln>
        </p:spPr>
      </p:cxnSp>
      <p:sp>
        <p:nvSpPr>
          <p:cNvPr id="61448" name="Textfeld 47"/>
          <p:cNvSpPr txBox="1">
            <a:spLocks noChangeArrowheads="1"/>
          </p:cNvSpPr>
          <p:nvPr/>
        </p:nvSpPr>
        <p:spPr bwMode="auto">
          <a:xfrm>
            <a:off x="276225" y="2292350"/>
            <a:ext cx="1316038" cy="230832"/>
          </a:xfrm>
          <a:prstGeom prst="rect">
            <a:avLst/>
          </a:prstGeom>
          <a:noFill/>
          <a:ln w="9525">
            <a:noFill/>
            <a:miter lim="800000"/>
            <a:headEnd/>
            <a:tailEnd/>
          </a:ln>
        </p:spPr>
        <p:txBody>
          <a:bodyPr>
            <a:spAutoFit/>
          </a:bodyPr>
          <a:lstStyle/>
          <a:p>
            <a:pPr marL="88900" indent="-88900" eaLnBrk="0" hangingPunct="0">
              <a:spcBef>
                <a:spcPct val="50000"/>
              </a:spcBef>
            </a:pPr>
            <a:r>
              <a:rPr lang="de-DE" sz="900" dirty="0">
                <a:solidFill>
                  <a:srgbClr val="000000"/>
                </a:solidFill>
                <a:latin typeface="Arial" charset="0"/>
              </a:rPr>
              <a:t>= </a:t>
            </a:r>
            <a:r>
              <a:rPr lang="de-DE" sz="900" dirty="0" err="1" smtClean="0">
                <a:solidFill>
                  <a:srgbClr val="000000"/>
                </a:solidFill>
                <a:latin typeface="Arial" charset="0"/>
              </a:rPr>
              <a:t>part</a:t>
            </a:r>
            <a:r>
              <a:rPr lang="de-DE" sz="900" dirty="0" smtClean="0">
                <a:solidFill>
                  <a:srgbClr val="000000"/>
                </a:solidFill>
                <a:latin typeface="Arial" charset="0"/>
              </a:rPr>
              <a:t>-time </a:t>
            </a:r>
            <a:r>
              <a:rPr lang="de-DE" sz="900" dirty="0" err="1" smtClean="0">
                <a:solidFill>
                  <a:srgbClr val="000000"/>
                </a:solidFill>
                <a:latin typeface="Arial" charset="0"/>
              </a:rPr>
              <a:t>trainer</a:t>
            </a:r>
            <a:endParaRPr lang="de-DE" sz="900" dirty="0">
              <a:solidFill>
                <a:srgbClr val="000000"/>
              </a:solidFill>
              <a:latin typeface="Arial" charset="0"/>
            </a:endParaRPr>
          </a:p>
        </p:txBody>
      </p:sp>
      <p:sp>
        <p:nvSpPr>
          <p:cNvPr id="61449" name="Rechteck 25"/>
          <p:cNvSpPr>
            <a:spLocks noChangeArrowheads="1"/>
          </p:cNvSpPr>
          <p:nvPr/>
        </p:nvSpPr>
        <p:spPr bwMode="auto">
          <a:xfrm>
            <a:off x="401638" y="2039938"/>
            <a:ext cx="760412" cy="787400"/>
          </a:xfrm>
          <a:prstGeom prst="rect">
            <a:avLst/>
          </a:prstGeom>
          <a:noFill/>
          <a:ln w="9525">
            <a:noFill/>
            <a:miter lim="800000"/>
            <a:headEnd/>
            <a:tailEnd/>
          </a:ln>
        </p:spPr>
        <p:txBody>
          <a:bodyPr/>
          <a:lstStyle/>
          <a:p>
            <a:pPr eaLnBrk="0" hangingPunct="0"/>
            <a:endParaRPr lang="de-DE" sz="4400">
              <a:solidFill>
                <a:srgbClr val="3333CC"/>
              </a:solidFill>
              <a:latin typeface="Webdings" pitchFamily="18" charset="2"/>
            </a:endParaRPr>
          </a:p>
        </p:txBody>
      </p:sp>
      <p:sp>
        <p:nvSpPr>
          <p:cNvPr id="61450" name="Rechteck 75"/>
          <p:cNvSpPr>
            <a:spLocks noChangeArrowheads="1"/>
          </p:cNvSpPr>
          <p:nvPr/>
        </p:nvSpPr>
        <p:spPr bwMode="auto">
          <a:xfrm>
            <a:off x="-77788" y="2122488"/>
            <a:ext cx="428626"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51" name="Textfeld 50"/>
          <p:cNvSpPr txBox="1">
            <a:spLocks noChangeArrowheads="1"/>
          </p:cNvSpPr>
          <p:nvPr/>
        </p:nvSpPr>
        <p:spPr bwMode="auto">
          <a:xfrm>
            <a:off x="223838" y="1701800"/>
            <a:ext cx="739305" cy="369332"/>
          </a:xfrm>
          <a:prstGeom prst="rect">
            <a:avLst/>
          </a:prstGeom>
          <a:noFill/>
          <a:ln w="9525">
            <a:noFill/>
            <a:miter lim="800000"/>
            <a:headEnd/>
            <a:tailEnd/>
          </a:ln>
        </p:spPr>
        <p:txBody>
          <a:bodyPr wrap="none">
            <a:spAutoFit/>
          </a:bodyPr>
          <a:lstStyle/>
          <a:p>
            <a:pPr marL="85725" indent="-85725" eaLnBrk="0" hangingPunct="0">
              <a:spcBef>
                <a:spcPct val="50000"/>
              </a:spcBef>
            </a:pPr>
            <a:r>
              <a:rPr lang="de-DE" sz="900" dirty="0">
                <a:solidFill>
                  <a:srgbClr val="000000"/>
                </a:solidFill>
                <a:latin typeface="Arial" charset="0"/>
              </a:rPr>
              <a:t>= </a:t>
            </a:r>
            <a:r>
              <a:rPr lang="de-DE" sz="900" dirty="0" smtClean="0">
                <a:solidFill>
                  <a:srgbClr val="000000"/>
                </a:solidFill>
                <a:latin typeface="Arial" charset="0"/>
              </a:rPr>
              <a:t>Training</a:t>
            </a:r>
            <a:r>
              <a:rPr lang="de-DE" sz="900" dirty="0">
                <a:solidFill>
                  <a:srgbClr val="000000"/>
                </a:solidFill>
                <a:latin typeface="Arial" charset="0"/>
              </a:rPr>
              <a:t/>
            </a:r>
            <a:br>
              <a:rPr lang="de-DE" sz="900" dirty="0">
                <a:solidFill>
                  <a:srgbClr val="000000"/>
                </a:solidFill>
                <a:latin typeface="Arial" charset="0"/>
              </a:rPr>
            </a:br>
            <a:r>
              <a:rPr lang="de-DE" sz="900" dirty="0" smtClean="0">
                <a:solidFill>
                  <a:srgbClr val="000000"/>
                </a:solidFill>
              </a:rPr>
              <a:t>Manager</a:t>
            </a:r>
            <a:endParaRPr lang="de-DE" sz="900" dirty="0">
              <a:solidFill>
                <a:srgbClr val="000000"/>
              </a:solidFill>
              <a:latin typeface="Arial" charset="0"/>
            </a:endParaRPr>
          </a:p>
        </p:txBody>
      </p:sp>
      <p:sp>
        <p:nvSpPr>
          <p:cNvPr id="61452" name="Rechteck 25"/>
          <p:cNvSpPr>
            <a:spLocks noChangeArrowheads="1"/>
          </p:cNvSpPr>
          <p:nvPr/>
        </p:nvSpPr>
        <p:spPr bwMode="auto">
          <a:xfrm>
            <a:off x="-73025" y="1557338"/>
            <a:ext cx="512763" cy="787400"/>
          </a:xfrm>
          <a:prstGeom prst="rect">
            <a:avLst/>
          </a:prstGeom>
          <a:noFill/>
          <a:ln w="9525">
            <a:noFill/>
            <a:miter lim="800000"/>
            <a:headEnd/>
            <a:tailEnd/>
          </a:ln>
        </p:spPr>
        <p:txBody>
          <a:bodyPr/>
          <a:lstStyle/>
          <a:p>
            <a:pPr eaLnBrk="0" hangingPunct="0"/>
            <a:r>
              <a:rPr lang="de-DE" sz="3200">
                <a:solidFill>
                  <a:srgbClr val="EC8F14"/>
                </a:solidFill>
                <a:latin typeface="Webdings" pitchFamily="18" charset="2"/>
                <a:sym typeface="Webdings" pitchFamily="18" charset="2"/>
              </a:rPr>
              <a:t></a:t>
            </a:r>
            <a:endParaRPr lang="de-DE" sz="3200">
              <a:solidFill>
                <a:srgbClr val="EC8F14"/>
              </a:solidFill>
              <a:latin typeface="Webdings" pitchFamily="18" charset="2"/>
            </a:endParaRPr>
          </a:p>
        </p:txBody>
      </p:sp>
      <p:grpSp>
        <p:nvGrpSpPr>
          <p:cNvPr id="2" name="Gruppieren 108"/>
          <p:cNvGrpSpPr>
            <a:grpSpLocks/>
          </p:cNvGrpSpPr>
          <p:nvPr/>
        </p:nvGrpSpPr>
        <p:grpSpPr bwMode="auto">
          <a:xfrm>
            <a:off x="1403350" y="1169988"/>
            <a:ext cx="7129463" cy="1473200"/>
            <a:chOff x="1121209" y="968796"/>
            <a:chExt cx="6633697" cy="3079327"/>
          </a:xfrm>
        </p:grpSpPr>
        <p:sp>
          <p:nvSpPr>
            <p:cNvPr id="43" name="Freihandform 42"/>
            <p:cNvSpPr/>
            <p:nvPr/>
          </p:nvSpPr>
          <p:spPr bwMode="auto">
            <a:xfrm>
              <a:off x="1121209" y="968796"/>
              <a:ext cx="6633697" cy="3079327"/>
            </a:xfrm>
            <a:custGeom>
              <a:avLst/>
              <a:gdLst>
                <a:gd name="connsiteX0" fmla="*/ 0 w 7056784"/>
                <a:gd name="connsiteY0" fmla="*/ 0 h 3312368"/>
                <a:gd name="connsiteX1" fmla="*/ 7056784 w 7056784"/>
                <a:gd name="connsiteY1" fmla="*/ 0 h 3312368"/>
                <a:gd name="connsiteX2" fmla="*/ 7056784 w 7056784"/>
                <a:gd name="connsiteY2" fmla="*/ 3312368 h 3312368"/>
                <a:gd name="connsiteX3" fmla="*/ 0 w 7056784"/>
                <a:gd name="connsiteY3" fmla="*/ 3312368 h 3312368"/>
                <a:gd name="connsiteX4" fmla="*/ 0 w 7056784"/>
                <a:gd name="connsiteY4" fmla="*/ 0 h 3312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6784" h="3312368">
                  <a:moveTo>
                    <a:pt x="0" y="0"/>
                  </a:moveTo>
                  <a:lnTo>
                    <a:pt x="7056784" y="0"/>
                  </a:lnTo>
                  <a:lnTo>
                    <a:pt x="7056784" y="3312368"/>
                  </a:lnTo>
                  <a:lnTo>
                    <a:pt x="0" y="3312368"/>
                  </a:lnTo>
                  <a:lnTo>
                    <a:pt x="0" y="0"/>
                  </a:lnTo>
                  <a:close/>
                </a:path>
              </a:pathLst>
            </a:cu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defRPr/>
              </a:pPr>
              <a:r>
                <a:rPr lang="de-DE" sz="1800" dirty="0">
                  <a:solidFill>
                    <a:srgbClr val="000000"/>
                  </a:solidFill>
                </a:rPr>
                <a:t>Börsennotierte Holding AG</a:t>
              </a:r>
              <a:br>
                <a:rPr lang="de-DE" sz="1800" dirty="0">
                  <a:solidFill>
                    <a:srgbClr val="000000"/>
                  </a:solidFill>
                </a:rPr>
              </a:br>
              <a:endParaRPr lang="de-DE" sz="1800" dirty="0">
                <a:solidFill>
                  <a:srgbClr val="000000"/>
                </a:solidFill>
              </a:endParaRPr>
            </a:p>
            <a:p>
              <a:pPr eaLnBrk="0" hangingPunct="0">
                <a:defRPr/>
              </a:pPr>
              <a:endParaRPr lang="de-DE" sz="900" dirty="0">
                <a:ln w="3175">
                  <a:solidFill>
                    <a:srgbClr val="000000"/>
                  </a:solidFill>
                </a:ln>
                <a:solidFill>
                  <a:srgbClr val="3333CC"/>
                </a:solidFill>
                <a:latin typeface="Tahoma" pitchFamily="34" charset="0"/>
                <a:cs typeface="Tahoma" pitchFamily="34" charset="0"/>
              </a:endParaRPr>
            </a:p>
            <a:p>
              <a:pPr eaLnBrk="0" hangingPunct="0">
                <a:defRPr/>
              </a:pPr>
              <a:endParaRPr lang="de-DE" sz="900" dirty="0">
                <a:ln w="3175">
                  <a:solidFill>
                    <a:srgbClr val="000000"/>
                  </a:solidFill>
                </a:ln>
                <a:solidFill>
                  <a:srgbClr val="3333CC"/>
                </a:solidFill>
                <a:latin typeface="Tahoma" pitchFamily="34" charset="0"/>
                <a:cs typeface="Tahoma" pitchFamily="34" charset="0"/>
              </a:endParaRPr>
            </a:p>
          </p:txBody>
        </p:sp>
        <p:sp>
          <p:nvSpPr>
            <p:cNvPr id="61517" name="Textfeld 50"/>
            <p:cNvSpPr txBox="1">
              <a:spLocks noChangeArrowheads="1"/>
            </p:cNvSpPr>
            <p:nvPr/>
          </p:nvSpPr>
          <p:spPr bwMode="auto">
            <a:xfrm>
              <a:off x="3172428" y="1866202"/>
              <a:ext cx="2730874" cy="482318"/>
            </a:xfrm>
            <a:prstGeom prst="rect">
              <a:avLst/>
            </a:prstGeom>
            <a:noFill/>
            <a:ln w="9525">
              <a:noFill/>
              <a:miter lim="800000"/>
              <a:headEnd/>
              <a:tailEnd/>
            </a:ln>
          </p:spPr>
          <p:txBody>
            <a:bodyPr anchor="ctr">
              <a:spAutoFit/>
            </a:bodyPr>
            <a:lstStyle/>
            <a:p>
              <a:pPr marL="85725" indent="-85725" algn="ctr" eaLnBrk="0" hangingPunct="0">
                <a:spcBef>
                  <a:spcPct val="50000"/>
                </a:spcBef>
              </a:pPr>
              <a:endParaRPr lang="de-DE" sz="900">
                <a:solidFill>
                  <a:srgbClr val="000000"/>
                </a:solidFill>
                <a:latin typeface="Arial" charset="0"/>
              </a:endParaRPr>
            </a:p>
          </p:txBody>
        </p:sp>
      </p:grpSp>
      <p:sp>
        <p:nvSpPr>
          <p:cNvPr id="61454" name="Rechteck 25"/>
          <p:cNvSpPr>
            <a:spLocks noChangeArrowheads="1"/>
          </p:cNvSpPr>
          <p:nvPr/>
        </p:nvSpPr>
        <p:spPr bwMode="auto">
          <a:xfrm>
            <a:off x="2352675" y="2282825"/>
            <a:ext cx="760413" cy="787400"/>
          </a:xfrm>
          <a:prstGeom prst="rect">
            <a:avLst/>
          </a:prstGeom>
          <a:noFill/>
          <a:ln w="9525">
            <a:noFill/>
            <a:miter lim="800000"/>
            <a:headEnd/>
            <a:tailEnd/>
          </a:ln>
        </p:spPr>
        <p:txBody>
          <a:bodyPr/>
          <a:lstStyle/>
          <a:p>
            <a:pPr eaLnBrk="0" hangingPunct="0"/>
            <a:endParaRPr lang="de-DE" sz="3200">
              <a:solidFill>
                <a:srgbClr val="3333CC"/>
              </a:solidFill>
              <a:latin typeface="Webdings" pitchFamily="18" charset="2"/>
            </a:endParaRPr>
          </a:p>
        </p:txBody>
      </p:sp>
      <p:cxnSp>
        <p:nvCxnSpPr>
          <p:cNvPr id="61455" name="Gerade Verbindung 237"/>
          <p:cNvCxnSpPr>
            <a:cxnSpLocks noChangeShapeType="1"/>
          </p:cNvCxnSpPr>
          <p:nvPr/>
        </p:nvCxnSpPr>
        <p:spPr bwMode="auto">
          <a:xfrm rot="16200000" flipH="1">
            <a:off x="7055644" y="1921669"/>
            <a:ext cx="1512887" cy="73025"/>
          </a:xfrm>
          <a:prstGeom prst="line">
            <a:avLst/>
          </a:prstGeom>
          <a:noFill/>
          <a:ln w="9525" algn="ctr">
            <a:noFill/>
            <a:round/>
            <a:headEnd/>
            <a:tailEnd/>
          </a:ln>
        </p:spPr>
      </p:cxnSp>
      <p:grpSp>
        <p:nvGrpSpPr>
          <p:cNvPr id="3" name="Gruppieren 176"/>
          <p:cNvGrpSpPr>
            <a:grpSpLocks/>
          </p:cNvGrpSpPr>
          <p:nvPr/>
        </p:nvGrpSpPr>
        <p:grpSpPr bwMode="auto">
          <a:xfrm>
            <a:off x="3421063" y="1943100"/>
            <a:ext cx="995362" cy="582613"/>
            <a:chOff x="2835419" y="476672"/>
            <a:chExt cx="994467" cy="582517"/>
          </a:xfrm>
        </p:grpSpPr>
        <p:sp>
          <p:nvSpPr>
            <p:cNvPr id="61513" name="Rechteck 75"/>
            <p:cNvSpPr>
              <a:spLocks noChangeArrowheads="1"/>
            </p:cNvSpPr>
            <p:nvPr/>
          </p:nvSpPr>
          <p:spPr bwMode="auto">
            <a:xfrm>
              <a:off x="2835419" y="487689"/>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514" name="Rechteck 75"/>
            <p:cNvSpPr>
              <a:spLocks noChangeArrowheads="1"/>
            </p:cNvSpPr>
            <p:nvPr/>
          </p:nvSpPr>
          <p:spPr bwMode="auto">
            <a:xfrm>
              <a:off x="3118340" y="476672"/>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515" name="Rechteck 75"/>
            <p:cNvSpPr>
              <a:spLocks noChangeArrowheads="1"/>
            </p:cNvSpPr>
            <p:nvPr/>
          </p:nvSpPr>
          <p:spPr bwMode="auto">
            <a:xfrm>
              <a:off x="3401261" y="476672"/>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1457" name="Rechteck 25"/>
          <p:cNvSpPr>
            <a:spLocks noChangeArrowheads="1"/>
          </p:cNvSpPr>
          <p:nvPr/>
        </p:nvSpPr>
        <p:spPr bwMode="auto">
          <a:xfrm>
            <a:off x="4675188" y="1652588"/>
            <a:ext cx="504825" cy="360362"/>
          </a:xfrm>
          <a:prstGeom prst="rect">
            <a:avLst/>
          </a:prstGeom>
          <a:noFill/>
          <a:ln w="9525">
            <a:noFill/>
            <a:miter lim="800000"/>
            <a:headEnd/>
            <a:tailEnd/>
          </a:ln>
        </p:spPr>
        <p:txBody>
          <a:bodyPr/>
          <a:lstStyle/>
          <a:p>
            <a:pPr eaLnBrk="0" hangingPunct="0"/>
            <a:r>
              <a:rPr lang="de-DE" sz="5400">
                <a:solidFill>
                  <a:srgbClr val="EC8F14"/>
                </a:solidFill>
                <a:latin typeface="Webdings" pitchFamily="18" charset="2"/>
                <a:sym typeface="Webdings" pitchFamily="18" charset="2"/>
              </a:rPr>
              <a:t></a:t>
            </a:r>
            <a:endParaRPr lang="de-DE" sz="5400">
              <a:solidFill>
                <a:srgbClr val="EC8F14"/>
              </a:solidFill>
              <a:latin typeface="Webdings" pitchFamily="18" charset="2"/>
            </a:endParaRPr>
          </a:p>
        </p:txBody>
      </p:sp>
      <p:grpSp>
        <p:nvGrpSpPr>
          <p:cNvPr id="4" name="Gruppieren 219"/>
          <p:cNvGrpSpPr>
            <a:grpSpLocks/>
          </p:cNvGrpSpPr>
          <p:nvPr/>
        </p:nvGrpSpPr>
        <p:grpSpPr bwMode="auto">
          <a:xfrm>
            <a:off x="6948488" y="4005263"/>
            <a:ext cx="1727200" cy="1262062"/>
            <a:chOff x="6588224" y="4077072"/>
            <a:chExt cx="2376264" cy="2554417"/>
          </a:xfrm>
        </p:grpSpPr>
        <p:grpSp>
          <p:nvGrpSpPr>
            <p:cNvPr id="5" name="Gruppieren 83"/>
            <p:cNvGrpSpPr>
              <a:grpSpLocks/>
            </p:cNvGrpSpPr>
            <p:nvPr/>
          </p:nvGrpSpPr>
          <p:grpSpPr bwMode="auto">
            <a:xfrm>
              <a:off x="6588224" y="4805280"/>
              <a:ext cx="2372537" cy="1826209"/>
              <a:chOff x="646742" y="1535764"/>
              <a:chExt cx="4034392" cy="2375795"/>
            </a:xfrm>
          </p:grpSpPr>
          <p:sp>
            <p:nvSpPr>
              <p:cNvPr id="225" name="Rechteck 224"/>
              <p:cNvSpPr/>
              <p:nvPr/>
            </p:nvSpPr>
            <p:spPr bwMode="auto">
              <a:xfrm>
                <a:off x="646742" y="1537281"/>
                <a:ext cx="4033302" cy="237427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226" name="Eingekerbter Richtungspfeil 225"/>
              <p:cNvSpPr/>
              <p:nvPr/>
            </p:nvSpPr>
            <p:spPr bwMode="auto">
              <a:xfrm>
                <a:off x="917856" y="3125706"/>
                <a:ext cx="646220" cy="359486"/>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227" name="Eingekerbter Richtungspfeil 226"/>
              <p:cNvSpPr/>
              <p:nvPr/>
            </p:nvSpPr>
            <p:spPr bwMode="auto">
              <a:xfrm>
                <a:off x="1664352" y="3113167"/>
                <a:ext cx="642505" cy="35530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228" name="Eingekerbter Richtungspfeil 227"/>
              <p:cNvSpPr/>
              <p:nvPr/>
            </p:nvSpPr>
            <p:spPr bwMode="auto">
              <a:xfrm>
                <a:off x="2407133" y="3113167"/>
                <a:ext cx="642505" cy="35530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229" name="Eingekerbter Richtungspfeil 228"/>
              <p:cNvSpPr/>
              <p:nvPr/>
            </p:nvSpPr>
            <p:spPr bwMode="auto">
              <a:xfrm>
                <a:off x="3135059" y="3113167"/>
                <a:ext cx="646220" cy="35530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230" name="Eingekerbter Richtungspfeil 229"/>
              <p:cNvSpPr/>
              <p:nvPr/>
            </p:nvSpPr>
            <p:spPr bwMode="auto">
              <a:xfrm>
                <a:off x="3866697" y="3113167"/>
                <a:ext cx="642507" cy="35530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1512" name="Textfeld 14"/>
              <p:cNvSpPr txBox="1">
                <a:spLocks noChangeArrowheads="1"/>
              </p:cNvSpPr>
              <p:nvPr/>
            </p:nvSpPr>
            <p:spPr bwMode="auto">
              <a:xfrm>
                <a:off x="806880" y="1935756"/>
                <a:ext cx="3631820"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224" name="Gleichschenkliges Dreieck 223"/>
            <p:cNvSpPr/>
            <p:nvPr/>
          </p:nvSpPr>
          <p:spPr bwMode="auto">
            <a:xfrm>
              <a:off x="6588224" y="4077072"/>
              <a:ext cx="2376264" cy="729374"/>
            </a:xfrm>
            <a:prstGeom prst="triangle">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endParaRPr lang="de-DE" sz="900" dirty="0">
                <a:solidFill>
                  <a:srgbClr val="000000"/>
                </a:solidFill>
              </a:endParaRPr>
            </a:p>
          </p:txBody>
        </p:sp>
      </p:grpSp>
      <p:sp>
        <p:nvSpPr>
          <p:cNvPr id="61459" name="Textfeld 231"/>
          <p:cNvSpPr txBox="1">
            <a:spLocks noChangeArrowheads="1"/>
          </p:cNvSpPr>
          <p:nvPr/>
        </p:nvSpPr>
        <p:spPr bwMode="auto">
          <a:xfrm>
            <a:off x="7278688" y="4022725"/>
            <a:ext cx="1296987" cy="368300"/>
          </a:xfrm>
          <a:prstGeom prst="rect">
            <a:avLst/>
          </a:prstGeom>
          <a:noFill/>
          <a:ln w="9525">
            <a:noFill/>
            <a:miter lim="800000"/>
            <a:headEnd/>
            <a:tailEnd/>
          </a:ln>
        </p:spPr>
        <p:txBody>
          <a:bodyPr anchor="ctr">
            <a:spAutoFit/>
          </a:bodyPr>
          <a:lstStyle/>
          <a:p>
            <a:r>
              <a:rPr lang="de-DE" sz="900">
                <a:solidFill>
                  <a:srgbClr val="000000"/>
                </a:solidFill>
                <a:latin typeface="Arial" charset="0"/>
              </a:rPr>
              <a:t>         GmbH</a:t>
            </a:r>
          </a:p>
          <a:p>
            <a:r>
              <a:rPr lang="de-DE" sz="900">
                <a:solidFill>
                  <a:srgbClr val="000000"/>
                </a:solidFill>
                <a:latin typeface="Arial" charset="0"/>
              </a:rPr>
              <a:t>Tochtergesellschaft</a:t>
            </a:r>
          </a:p>
        </p:txBody>
      </p:sp>
      <p:grpSp>
        <p:nvGrpSpPr>
          <p:cNvPr id="6" name="Gruppieren 83"/>
          <p:cNvGrpSpPr>
            <a:grpSpLocks/>
          </p:cNvGrpSpPr>
          <p:nvPr/>
        </p:nvGrpSpPr>
        <p:grpSpPr bwMode="auto">
          <a:xfrm>
            <a:off x="684213" y="4035425"/>
            <a:ext cx="1797050" cy="1357313"/>
            <a:chOff x="646742" y="1244155"/>
            <a:chExt cx="4034392" cy="2375795"/>
          </a:xfrm>
        </p:grpSpPr>
        <p:sp>
          <p:nvSpPr>
            <p:cNvPr id="167" name="Rechteck 166"/>
            <p:cNvSpPr/>
            <p:nvPr/>
          </p:nvSpPr>
          <p:spPr bwMode="auto">
            <a:xfrm>
              <a:off x="646742" y="1244155"/>
              <a:ext cx="4034392" cy="237579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8" name="Eingekerbter Richtungspfeil 167"/>
            <p:cNvSpPr/>
            <p:nvPr/>
          </p:nvSpPr>
          <p:spPr bwMode="auto">
            <a:xfrm>
              <a:off x="885526" y="3125340"/>
              <a:ext cx="641511" cy="35845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1" name="Eingekerbter Richtungspfeil 170"/>
            <p:cNvSpPr/>
            <p:nvPr/>
          </p:nvSpPr>
          <p:spPr bwMode="auto">
            <a:xfrm>
              <a:off x="1626827" y="3111446"/>
              <a:ext cx="645076" cy="35845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2" name="Eingekerbter Richtungspfeil 171"/>
            <p:cNvSpPr/>
            <p:nvPr/>
          </p:nvSpPr>
          <p:spPr bwMode="auto">
            <a:xfrm>
              <a:off x="2371694" y="3111446"/>
              <a:ext cx="641511" cy="35845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3" name="Eingekerbter Richtungspfeil 172"/>
            <p:cNvSpPr/>
            <p:nvPr/>
          </p:nvSpPr>
          <p:spPr bwMode="auto">
            <a:xfrm>
              <a:off x="3102303" y="3111446"/>
              <a:ext cx="641511" cy="35845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74" name="Eingekerbter Richtungspfeil 173"/>
            <p:cNvSpPr/>
            <p:nvPr/>
          </p:nvSpPr>
          <p:spPr bwMode="auto">
            <a:xfrm>
              <a:off x="3829349" y="3111446"/>
              <a:ext cx="645076" cy="358454"/>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1503"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344" name="Gleichschenkliges Dreieck 343"/>
          <p:cNvSpPr/>
          <p:nvPr/>
        </p:nvSpPr>
        <p:spPr bwMode="auto">
          <a:xfrm>
            <a:off x="684213" y="3660775"/>
            <a:ext cx="1798637" cy="374650"/>
          </a:xfrm>
          <a:prstGeom prst="triangle">
            <a:avLst>
              <a:gd name="adj" fmla="val 49644"/>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endParaRPr lang="de-DE" sz="900" dirty="0">
              <a:solidFill>
                <a:srgbClr val="000000"/>
              </a:solidFill>
            </a:endParaRPr>
          </a:p>
        </p:txBody>
      </p:sp>
      <p:grpSp>
        <p:nvGrpSpPr>
          <p:cNvPr id="7" name="Gruppieren 183"/>
          <p:cNvGrpSpPr>
            <a:grpSpLocks/>
          </p:cNvGrpSpPr>
          <p:nvPr/>
        </p:nvGrpSpPr>
        <p:grpSpPr bwMode="auto">
          <a:xfrm>
            <a:off x="4616450" y="3660775"/>
            <a:ext cx="1800225" cy="1731963"/>
            <a:chOff x="6588224" y="4077072"/>
            <a:chExt cx="2376264" cy="2330265"/>
          </a:xfrm>
        </p:grpSpPr>
        <p:grpSp>
          <p:nvGrpSpPr>
            <p:cNvPr id="8" name="Gruppieren 83"/>
            <p:cNvGrpSpPr>
              <a:grpSpLocks/>
            </p:cNvGrpSpPr>
            <p:nvPr/>
          </p:nvGrpSpPr>
          <p:grpSpPr bwMode="auto">
            <a:xfrm>
              <a:off x="6588224" y="4581128"/>
              <a:ext cx="2372537" cy="1826209"/>
              <a:chOff x="646742" y="1244155"/>
              <a:chExt cx="4034392" cy="2375795"/>
            </a:xfrm>
          </p:grpSpPr>
          <p:sp>
            <p:nvSpPr>
              <p:cNvPr id="323" name="Rechteck 322"/>
              <p:cNvSpPr/>
              <p:nvPr/>
            </p:nvSpPr>
            <p:spPr bwMode="auto">
              <a:xfrm>
                <a:off x="646742" y="1244176"/>
                <a:ext cx="4033604" cy="2375774"/>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324" name="Eingekerbter Richtungspfeil 323"/>
              <p:cNvSpPr/>
              <p:nvPr/>
            </p:nvSpPr>
            <p:spPr bwMode="auto">
              <a:xfrm>
                <a:off x="921114" y="3125345"/>
                <a:ext cx="641386" cy="358449"/>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5" name="Eingekerbter Richtungspfeil 324"/>
              <p:cNvSpPr/>
              <p:nvPr/>
            </p:nvSpPr>
            <p:spPr bwMode="auto">
              <a:xfrm>
                <a:off x="1662271" y="3111450"/>
                <a:ext cx="644948" cy="35845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6" name="Eingekerbter Richtungspfeil 325"/>
              <p:cNvSpPr/>
              <p:nvPr/>
            </p:nvSpPr>
            <p:spPr bwMode="auto">
              <a:xfrm>
                <a:off x="2406990" y="3111450"/>
                <a:ext cx="641386" cy="35845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7" name="Eingekerbter Richtungspfeil 326"/>
              <p:cNvSpPr/>
              <p:nvPr/>
            </p:nvSpPr>
            <p:spPr bwMode="auto">
              <a:xfrm>
                <a:off x="3137458" y="3111450"/>
                <a:ext cx="641386" cy="35845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28" name="Eingekerbter Richtungspfeil 327"/>
              <p:cNvSpPr/>
              <p:nvPr/>
            </p:nvSpPr>
            <p:spPr bwMode="auto">
              <a:xfrm>
                <a:off x="3864362" y="3111450"/>
                <a:ext cx="644948" cy="35845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1496"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346" name="Gleichschenkliges Dreieck 345"/>
            <p:cNvSpPr/>
            <p:nvPr/>
          </p:nvSpPr>
          <p:spPr bwMode="auto">
            <a:xfrm>
              <a:off x="6588224" y="4077072"/>
              <a:ext cx="2376264" cy="504072"/>
            </a:xfrm>
            <a:prstGeom prst="triangle">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endParaRPr lang="de-DE" sz="900" dirty="0">
                <a:solidFill>
                  <a:srgbClr val="000000"/>
                </a:solidFill>
              </a:endParaRPr>
            </a:p>
          </p:txBody>
        </p:sp>
      </p:grpSp>
      <p:grpSp>
        <p:nvGrpSpPr>
          <p:cNvPr id="9" name="Gruppieren 86"/>
          <p:cNvGrpSpPr>
            <a:grpSpLocks/>
          </p:cNvGrpSpPr>
          <p:nvPr/>
        </p:nvGrpSpPr>
        <p:grpSpPr bwMode="auto">
          <a:xfrm>
            <a:off x="2771775" y="4005263"/>
            <a:ext cx="1490663" cy="1347787"/>
            <a:chOff x="2649226" y="3665235"/>
            <a:chExt cx="1799956" cy="1732134"/>
          </a:xfrm>
        </p:grpSpPr>
        <p:grpSp>
          <p:nvGrpSpPr>
            <p:cNvPr id="10" name="Gruppieren 83"/>
            <p:cNvGrpSpPr>
              <a:grpSpLocks/>
            </p:cNvGrpSpPr>
            <p:nvPr/>
          </p:nvGrpSpPr>
          <p:grpSpPr bwMode="auto">
            <a:xfrm>
              <a:off x="2649226" y="4039911"/>
              <a:ext cx="1797133" cy="1357458"/>
              <a:chOff x="646742" y="1244155"/>
              <a:chExt cx="4034392" cy="2375795"/>
            </a:xfrm>
          </p:grpSpPr>
          <p:sp>
            <p:nvSpPr>
              <p:cNvPr id="301" name="Rechteck 300"/>
              <p:cNvSpPr/>
              <p:nvPr/>
            </p:nvSpPr>
            <p:spPr bwMode="auto">
              <a:xfrm>
                <a:off x="646742" y="1245419"/>
                <a:ext cx="4036425" cy="2374531"/>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302" name="Eingekerbter Richtungspfeil 301"/>
              <p:cNvSpPr/>
              <p:nvPr/>
            </p:nvSpPr>
            <p:spPr bwMode="auto">
              <a:xfrm>
                <a:off x="874814" y="3127190"/>
                <a:ext cx="641179" cy="35707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3" name="Eingekerbter Richtungspfeil 302"/>
              <p:cNvSpPr/>
              <p:nvPr/>
            </p:nvSpPr>
            <p:spPr bwMode="auto">
              <a:xfrm>
                <a:off x="1619271" y="3112907"/>
                <a:ext cx="641182" cy="35707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4" name="Eingekerbter Richtungspfeil 303"/>
              <p:cNvSpPr/>
              <p:nvPr/>
            </p:nvSpPr>
            <p:spPr bwMode="auto">
              <a:xfrm>
                <a:off x="2363730" y="3112907"/>
                <a:ext cx="641179" cy="35707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5" name="Eingekerbter Richtungspfeil 304"/>
              <p:cNvSpPr/>
              <p:nvPr/>
            </p:nvSpPr>
            <p:spPr bwMode="auto">
              <a:xfrm>
                <a:off x="3090974" y="3112907"/>
                <a:ext cx="645484" cy="35707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306" name="Eingekerbter Richtungspfeil 305"/>
              <p:cNvSpPr/>
              <p:nvPr/>
            </p:nvSpPr>
            <p:spPr bwMode="auto">
              <a:xfrm>
                <a:off x="3822522" y="3112907"/>
                <a:ext cx="641182" cy="357072"/>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1487" name="Textfeld 14"/>
              <p:cNvSpPr txBox="1">
                <a:spLocks noChangeArrowheads="1"/>
              </p:cNvSpPr>
              <p:nvPr/>
            </p:nvSpPr>
            <p:spPr bwMode="auto">
              <a:xfrm>
                <a:off x="1037820" y="1538993"/>
                <a:ext cx="3631819" cy="413455"/>
              </a:xfrm>
              <a:prstGeom prst="rect">
                <a:avLst/>
              </a:prstGeom>
              <a:noFill/>
              <a:ln w="9525">
                <a:noFill/>
                <a:miter lim="800000"/>
                <a:headEnd/>
                <a:tailEnd/>
              </a:ln>
            </p:spPr>
            <p:txBody>
              <a:bodyPr>
                <a:spAutoFit/>
              </a:bodyPr>
              <a:lstStyle/>
              <a:p>
                <a:pPr algn="ctr" defTabSz="981075" eaLnBrk="0" hangingPunct="0">
                  <a:spcBef>
                    <a:spcPct val="50000"/>
                  </a:spcBef>
                </a:pPr>
                <a:endParaRPr lang="de-DE" sz="1200" b="1">
                  <a:solidFill>
                    <a:srgbClr val="000000"/>
                  </a:solidFill>
                  <a:latin typeface="Arial" charset="0"/>
                </a:endParaRPr>
              </a:p>
            </p:txBody>
          </p:sp>
        </p:grpSp>
        <p:sp>
          <p:nvSpPr>
            <p:cNvPr id="345" name="Gleichschenkliges Dreieck 344"/>
            <p:cNvSpPr/>
            <p:nvPr/>
          </p:nvSpPr>
          <p:spPr bwMode="auto">
            <a:xfrm>
              <a:off x="2649226" y="3665235"/>
              <a:ext cx="1799956" cy="375398"/>
            </a:xfrm>
            <a:prstGeom prst="triangle">
              <a:avLst/>
            </a:prstGeom>
            <a:solidFill>
              <a:schemeClr val="bg2">
                <a:lumMod val="40000"/>
                <a:lumOff val="6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endParaRPr lang="de-DE" sz="900" dirty="0">
                <a:solidFill>
                  <a:srgbClr val="000000"/>
                </a:solidFill>
              </a:endParaRPr>
            </a:p>
          </p:txBody>
        </p:sp>
        <p:cxnSp>
          <p:nvCxnSpPr>
            <p:cNvPr id="61476" name="Gerade Verbindung mit Pfeil 362"/>
            <p:cNvCxnSpPr>
              <a:cxnSpLocks noChangeShapeType="1"/>
              <a:endCxn id="345" idx="0"/>
            </p:cNvCxnSpPr>
            <p:nvPr/>
          </p:nvCxnSpPr>
          <p:spPr bwMode="auto">
            <a:xfrm rot="16200000" flipV="1">
              <a:off x="3504669" y="3709771"/>
              <a:ext cx="129139" cy="40067"/>
            </a:xfrm>
            <a:prstGeom prst="straightConnector1">
              <a:avLst/>
            </a:prstGeom>
            <a:noFill/>
            <a:ln w="9525" algn="ctr">
              <a:noFill/>
              <a:round/>
              <a:headEnd/>
              <a:tailEnd type="arrow" w="med" len="med"/>
            </a:ln>
          </p:spPr>
        </p:cxnSp>
        <p:grpSp>
          <p:nvGrpSpPr>
            <p:cNvPr id="11" name="Gruppieren 198"/>
            <p:cNvGrpSpPr>
              <a:grpSpLocks/>
            </p:cNvGrpSpPr>
            <p:nvPr/>
          </p:nvGrpSpPr>
          <p:grpSpPr bwMode="auto">
            <a:xfrm>
              <a:off x="2888645" y="4374949"/>
              <a:ext cx="904604" cy="428202"/>
              <a:chOff x="-50444" y="4649041"/>
              <a:chExt cx="1194243" cy="576077"/>
            </a:xfrm>
          </p:grpSpPr>
          <p:sp>
            <p:nvSpPr>
              <p:cNvPr id="61479" name="Rechteck 75"/>
              <p:cNvSpPr>
                <a:spLocks noChangeArrowheads="1"/>
              </p:cNvSpPr>
              <p:nvPr/>
            </p:nvSpPr>
            <p:spPr bwMode="auto">
              <a:xfrm>
                <a:off x="715172" y="4649041"/>
                <a:ext cx="428627" cy="57151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80" name="Rechteck 75"/>
              <p:cNvSpPr>
                <a:spLocks noChangeArrowheads="1"/>
              </p:cNvSpPr>
              <p:nvPr/>
            </p:nvSpPr>
            <p:spPr bwMode="auto">
              <a:xfrm>
                <a:off x="-50444" y="4653607"/>
                <a:ext cx="428627" cy="57151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1478" name="Rechteck 75"/>
            <p:cNvSpPr>
              <a:spLocks noChangeArrowheads="1"/>
            </p:cNvSpPr>
            <p:nvPr/>
          </p:nvSpPr>
          <p:spPr bwMode="auto">
            <a:xfrm>
              <a:off x="3178027" y="4370607"/>
              <a:ext cx="685804" cy="424808"/>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1464" name="Rechteck 75"/>
          <p:cNvSpPr>
            <a:spLocks noChangeArrowheads="1"/>
          </p:cNvSpPr>
          <p:nvPr/>
        </p:nvSpPr>
        <p:spPr bwMode="auto">
          <a:xfrm>
            <a:off x="1495425" y="4518025"/>
            <a:ext cx="268288" cy="3302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65" name="Rechteck 75"/>
          <p:cNvSpPr>
            <a:spLocks noChangeArrowheads="1"/>
          </p:cNvSpPr>
          <p:nvPr/>
        </p:nvSpPr>
        <p:spPr bwMode="auto">
          <a:xfrm>
            <a:off x="1054100" y="4519613"/>
            <a:ext cx="269875" cy="331787"/>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66" name="Rechteck 75"/>
          <p:cNvSpPr>
            <a:spLocks noChangeArrowheads="1"/>
          </p:cNvSpPr>
          <p:nvPr/>
        </p:nvSpPr>
        <p:spPr bwMode="auto">
          <a:xfrm>
            <a:off x="1271588" y="4514850"/>
            <a:ext cx="469900" cy="3302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67" name="Rechteck 75"/>
          <p:cNvSpPr>
            <a:spLocks noChangeArrowheads="1"/>
          </p:cNvSpPr>
          <p:nvPr/>
        </p:nvSpPr>
        <p:spPr bwMode="auto">
          <a:xfrm>
            <a:off x="4964113" y="4530725"/>
            <a:ext cx="268287" cy="331788"/>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68" name="Rechteck 75"/>
          <p:cNvSpPr>
            <a:spLocks noChangeArrowheads="1"/>
          </p:cNvSpPr>
          <p:nvPr/>
        </p:nvSpPr>
        <p:spPr bwMode="auto">
          <a:xfrm>
            <a:off x="5226050" y="4525963"/>
            <a:ext cx="568325" cy="3302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69" name="Rechteck 75"/>
          <p:cNvSpPr>
            <a:spLocks noChangeArrowheads="1"/>
          </p:cNvSpPr>
          <p:nvPr/>
        </p:nvSpPr>
        <p:spPr bwMode="auto">
          <a:xfrm>
            <a:off x="5497513" y="4525963"/>
            <a:ext cx="568325" cy="3302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1470" name="Textfeld 112"/>
          <p:cNvSpPr txBox="1">
            <a:spLocks noChangeArrowheads="1"/>
          </p:cNvSpPr>
          <p:nvPr/>
        </p:nvSpPr>
        <p:spPr bwMode="auto">
          <a:xfrm>
            <a:off x="993775" y="3994150"/>
            <a:ext cx="1217613" cy="369888"/>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GmbH</a:t>
            </a:r>
            <a:br>
              <a:rPr lang="de-DE" sz="900">
                <a:solidFill>
                  <a:srgbClr val="000000"/>
                </a:solidFill>
                <a:latin typeface="Arial" charset="0"/>
              </a:rPr>
            </a:br>
            <a:r>
              <a:rPr lang="de-DE" sz="900">
                <a:solidFill>
                  <a:srgbClr val="000000"/>
                </a:solidFill>
                <a:latin typeface="Arial" charset="0"/>
              </a:rPr>
              <a:t>Tochtergesellschaft</a:t>
            </a:r>
          </a:p>
        </p:txBody>
      </p:sp>
      <p:sp>
        <p:nvSpPr>
          <p:cNvPr id="61471" name="Textfeld 113"/>
          <p:cNvSpPr txBox="1">
            <a:spLocks noChangeArrowheads="1"/>
          </p:cNvSpPr>
          <p:nvPr/>
        </p:nvSpPr>
        <p:spPr bwMode="auto">
          <a:xfrm>
            <a:off x="2916238" y="4265613"/>
            <a:ext cx="1184275" cy="368300"/>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AG</a:t>
            </a:r>
            <a:br>
              <a:rPr lang="de-DE" sz="900">
                <a:solidFill>
                  <a:srgbClr val="000000"/>
                </a:solidFill>
                <a:latin typeface="Arial" charset="0"/>
              </a:rPr>
            </a:br>
            <a:r>
              <a:rPr lang="de-DE" sz="900">
                <a:solidFill>
                  <a:srgbClr val="000000"/>
                </a:solidFill>
                <a:latin typeface="Arial" charset="0"/>
              </a:rPr>
              <a:t>Tochtergesellschaft</a:t>
            </a:r>
          </a:p>
        </p:txBody>
      </p:sp>
      <p:sp>
        <p:nvSpPr>
          <p:cNvPr id="61472" name="Textfeld 114"/>
          <p:cNvSpPr txBox="1">
            <a:spLocks noChangeArrowheads="1"/>
          </p:cNvSpPr>
          <p:nvPr/>
        </p:nvSpPr>
        <p:spPr bwMode="auto">
          <a:xfrm>
            <a:off x="4932363" y="4011613"/>
            <a:ext cx="1184275" cy="368300"/>
          </a:xfrm>
          <a:prstGeom prst="rect">
            <a:avLst/>
          </a:prstGeom>
          <a:noFill/>
          <a:ln w="9525">
            <a:noFill/>
            <a:miter lim="800000"/>
            <a:headEnd/>
            <a:tailEnd/>
          </a:ln>
        </p:spPr>
        <p:txBody>
          <a:bodyPr wrap="none">
            <a:spAutoFit/>
          </a:bodyPr>
          <a:lstStyle/>
          <a:p>
            <a:pPr algn="ctr"/>
            <a:r>
              <a:rPr lang="de-DE" sz="900">
                <a:solidFill>
                  <a:srgbClr val="000000"/>
                </a:solidFill>
                <a:latin typeface="Arial" charset="0"/>
              </a:rPr>
              <a:t>AG</a:t>
            </a:r>
            <a:br>
              <a:rPr lang="de-DE" sz="900">
                <a:solidFill>
                  <a:srgbClr val="000000"/>
                </a:solidFill>
                <a:latin typeface="Arial" charset="0"/>
              </a:rPr>
            </a:br>
            <a:r>
              <a:rPr lang="de-DE" sz="900">
                <a:solidFill>
                  <a:srgbClr val="000000"/>
                </a:solidFill>
                <a:latin typeface="Arial" charset="0"/>
              </a:rPr>
              <a:t>Tochtergesellschaft</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0663" y="152400"/>
            <a:ext cx="8964612" cy="576263"/>
          </a:xfrm>
        </p:spPr>
        <p:txBody>
          <a:bodyPr/>
          <a:lstStyle/>
          <a:p>
            <a:pPr algn="ctr">
              <a:spcBef>
                <a:spcPts val="0"/>
              </a:spcBef>
              <a:spcAft>
                <a:spcPts val="0"/>
              </a:spcAft>
              <a:buNone/>
            </a:pPr>
            <a:r>
              <a:rPr lang="de-DE" sz="2000" b="1" i="0" dirty="0" err="1">
                <a:solidFill>
                  <a:srgbClr val="2D2DB9">
                    <a:lumMod val="50000"/>
                  </a:srgbClr>
                </a:solidFill>
                <a:latin typeface="Arial"/>
                <a:ea typeface="+mn-ea"/>
                <a:cs typeface="+mn-cs"/>
              </a:rPr>
              <a:t>Aspect</a:t>
            </a:r>
            <a:r>
              <a:rPr lang="de-DE" sz="2000" b="1" i="0" dirty="0">
                <a:solidFill>
                  <a:srgbClr val="2D2DB9">
                    <a:lumMod val="50000"/>
                  </a:srgbClr>
                </a:solidFill>
                <a:latin typeface="Arial"/>
                <a:ea typeface="+mn-ea"/>
                <a:cs typeface="+mn-cs"/>
              </a:rPr>
              <a:t> "</a:t>
            </a:r>
            <a:r>
              <a:rPr lang="de-DE" sz="2000" b="1" i="0" dirty="0" err="1">
                <a:solidFill>
                  <a:srgbClr val="2D2DB9">
                    <a:lumMod val="50000"/>
                  </a:srgbClr>
                </a:solidFill>
                <a:latin typeface="Arial"/>
                <a:ea typeface="+mn-ea"/>
                <a:cs typeface="+mn-cs"/>
              </a:rPr>
              <a:t>Powerless</a:t>
            </a:r>
            <a:r>
              <a:rPr lang="de-DE" sz="2000" b="1" i="0" dirty="0">
                <a:solidFill>
                  <a:srgbClr val="2D2DB9">
                    <a:lumMod val="50000"/>
                  </a:srgbClr>
                </a:solidFill>
                <a:latin typeface="Arial"/>
                <a:ea typeface="+mn-ea"/>
                <a:cs typeface="+mn-cs"/>
              </a:rPr>
              <a:t> </a:t>
            </a:r>
            <a:r>
              <a:rPr lang="de-DE" sz="2000" b="1" i="0" dirty="0" err="1">
                <a:solidFill>
                  <a:srgbClr val="2D2DB9">
                    <a:lumMod val="50000"/>
                  </a:srgbClr>
                </a:solidFill>
                <a:latin typeface="Arial"/>
                <a:ea typeface="+mn-ea"/>
                <a:cs typeface="+mn-cs"/>
              </a:rPr>
              <a:t>training</a:t>
            </a:r>
            <a:r>
              <a:rPr lang="de-DE" sz="2000" b="1" i="0" dirty="0">
                <a:solidFill>
                  <a:srgbClr val="2D2DB9">
                    <a:lumMod val="50000"/>
                  </a:srgbClr>
                </a:solidFill>
                <a:latin typeface="Arial"/>
                <a:ea typeface="+mn-ea"/>
                <a:cs typeface="+mn-cs"/>
              </a:rPr>
              <a:t> </a:t>
            </a:r>
            <a:r>
              <a:rPr lang="de-DE" sz="2000" b="1" i="0" dirty="0" err="1" smtClean="0">
                <a:solidFill>
                  <a:srgbClr val="2D2DB9">
                    <a:lumMod val="50000"/>
                  </a:srgbClr>
                </a:solidFill>
                <a:latin typeface="Arial"/>
                <a:ea typeface="+mn-ea"/>
                <a:cs typeface="+mn-cs"/>
              </a:rPr>
              <a:t>manager</a:t>
            </a:r>
            <a:r>
              <a:rPr lang="de-DE" sz="2000" b="1" i="0" dirty="0" smtClean="0">
                <a:solidFill>
                  <a:srgbClr val="2D2DB9">
                    <a:lumMod val="50000"/>
                  </a:srgbClr>
                </a:solidFill>
                <a:latin typeface="Arial"/>
                <a:ea typeface="+mn-ea"/>
                <a:cs typeface="+mn-cs"/>
              </a:rPr>
              <a:t> </a:t>
            </a:r>
            <a:r>
              <a:rPr lang="de-DE" sz="2000" b="1" i="0" dirty="0">
                <a:solidFill>
                  <a:srgbClr val="2D2DB9">
                    <a:lumMod val="50000"/>
                  </a:srgbClr>
                </a:solidFill>
                <a:latin typeface="Arial"/>
                <a:ea typeface="+mn-ea"/>
                <a:cs typeface="+mn-cs"/>
              </a:rPr>
              <a:t>in a </a:t>
            </a:r>
            <a:r>
              <a:rPr lang="de-DE" sz="2000" b="1" i="0" dirty="0" err="1">
                <a:solidFill>
                  <a:srgbClr val="2D2DB9">
                    <a:lumMod val="50000"/>
                  </a:srgbClr>
                </a:solidFill>
                <a:latin typeface="Arial"/>
                <a:ea typeface="+mn-ea"/>
                <a:cs typeface="+mn-cs"/>
              </a:rPr>
              <a:t>segmented</a:t>
            </a:r>
            <a:r>
              <a:rPr lang="de-DE" sz="2000" b="1" i="0" dirty="0">
                <a:solidFill>
                  <a:srgbClr val="2D2DB9">
                    <a:lumMod val="50000"/>
                  </a:srgbClr>
                </a:solidFill>
                <a:latin typeface="Arial"/>
                <a:ea typeface="+mn-ea"/>
                <a:cs typeface="+mn-cs"/>
              </a:rPr>
              <a:t> </a:t>
            </a:r>
            <a:r>
              <a:rPr lang="de-DE" sz="2000" b="1" i="0" dirty="0" err="1">
                <a:solidFill>
                  <a:srgbClr val="2D2DB9">
                    <a:lumMod val="50000"/>
                  </a:srgbClr>
                </a:solidFill>
                <a:latin typeface="Arial"/>
                <a:ea typeface="+mn-ea"/>
                <a:cs typeface="+mn-cs"/>
              </a:rPr>
              <a:t>structure</a:t>
            </a:r>
            <a:r>
              <a:rPr lang="de-DE" sz="2000" b="1" i="0" dirty="0">
                <a:solidFill>
                  <a:srgbClr val="2D2DB9">
                    <a:lumMod val="50000"/>
                  </a:srgbClr>
                </a:solidFill>
                <a:latin typeface="Arial"/>
                <a:ea typeface="+mn-ea"/>
                <a:cs typeface="+mn-cs"/>
              </a:rPr>
              <a:t>"</a:t>
            </a:r>
          </a:p>
        </p:txBody>
      </p:sp>
      <p:sp>
        <p:nvSpPr>
          <p:cNvPr id="3" name="Inhaltsplatzhalter 2"/>
          <p:cNvSpPr>
            <a:spLocks noGrp="1"/>
          </p:cNvSpPr>
          <p:nvPr>
            <p:ph idx="1"/>
          </p:nvPr>
        </p:nvSpPr>
        <p:spPr>
          <a:xfrm>
            <a:off x="250825" y="1052513"/>
            <a:ext cx="8512175" cy="5040312"/>
          </a:xfrm>
        </p:spPr>
        <p:txBody>
          <a:bodyPr/>
          <a:lstStyle/>
          <a:p>
            <a:pPr marL="347472" indent="-347472" algn="l">
              <a:spcBef>
                <a:spcPts val="408"/>
              </a:spcBef>
              <a:spcAft>
                <a:spcPts val="0"/>
              </a:spcAft>
              <a:buNone/>
            </a:pPr>
            <a:r>
              <a:rPr lang="de-DE" sz="1700" b="0" i="0" dirty="0">
                <a:solidFill>
                  <a:srgbClr val="000000"/>
                </a:solidFill>
                <a:latin typeface="Bodoni MT"/>
                <a:ea typeface="+mn-ea"/>
                <a:cs typeface="+mn-cs"/>
              </a:rPr>
              <a:t>	</a:t>
            </a:r>
          </a:p>
          <a:p>
            <a:pPr marL="347472" indent="-347472" algn="l">
              <a:spcBef>
                <a:spcPts val="432"/>
              </a:spcBef>
              <a:spcAft>
                <a:spcPts val="0"/>
              </a:spcAft>
              <a:buNone/>
            </a:pPr>
            <a:r>
              <a:rPr lang="de-DE" sz="1800" b="0" i="0" dirty="0">
                <a:solidFill>
                  <a:srgbClr val="000000"/>
                </a:solidFill>
                <a:latin typeface="Bodoni MT"/>
                <a:ea typeface="+mn-ea"/>
                <a:cs typeface="+mn-cs"/>
              </a:rPr>
              <a:t>	</a:t>
            </a:r>
            <a:r>
              <a:rPr lang="en-GB" sz="1800" b="0" i="0" dirty="0" smtClean="0">
                <a:solidFill>
                  <a:srgbClr val="000000"/>
                </a:solidFill>
                <a:latin typeface="Arial"/>
                <a:ea typeface="+mn-ea"/>
                <a:cs typeface="+mn-cs"/>
              </a:rPr>
              <a:t>"And the sole reason for this is not the fact that, […] that there is no money – we have no budget, my budget has run out, I no longer have any budget for initial training. It's also due to the fact that this restructuring has brought about […] such a rift that central support both in human resources development and in training is unbelievably arduous.</a:t>
            </a:r>
          </a:p>
          <a:p>
            <a:pPr marL="347472" indent="-347472" algn="l">
              <a:spcBef>
                <a:spcPts val="432"/>
              </a:spcBef>
              <a:spcAft>
                <a:spcPts val="0"/>
              </a:spcAft>
              <a:buNone/>
            </a:pPr>
            <a:r>
              <a:rPr lang="en-GB" sz="1800" b="0" i="0" dirty="0" smtClean="0">
                <a:solidFill>
                  <a:srgbClr val="000000"/>
                </a:solidFill>
                <a:latin typeface="Arial"/>
                <a:ea typeface="+mn-ea"/>
                <a:cs typeface="+mn-cs"/>
              </a:rPr>
              <a:t> 	</a:t>
            </a:r>
          </a:p>
          <a:p>
            <a:pPr marL="347472" indent="-347472" algn="l">
              <a:spcBef>
                <a:spcPts val="432"/>
              </a:spcBef>
              <a:spcAft>
                <a:spcPts val="0"/>
              </a:spcAft>
              <a:buNone/>
            </a:pPr>
            <a:r>
              <a:rPr lang="en-GB" sz="1800" b="0" i="0" dirty="0" smtClean="0">
                <a:solidFill>
                  <a:srgbClr val="000000"/>
                </a:solidFill>
                <a:latin typeface="Arial"/>
                <a:ea typeface="+mn-ea"/>
                <a:cs typeface="+mn-cs"/>
              </a:rPr>
              <a:t>	As a small cog in the wheel – actually I am only a simple member of staff – I should march into every management board and say: 'How many trainees would you like to have in the company for next year? How much money am I allowed to spend on placing an advertisement for you?' Of course, I then make relevant proposals. […] 'May I attend a trade fair? If yes, how much can it cost?' etc. So, I think, </a:t>
            </a:r>
            <a:r>
              <a:rPr lang="en-GB" sz="1800" b="0" i="1" dirty="0" smtClean="0">
                <a:solidFill>
                  <a:srgbClr val="000000"/>
                </a:solidFill>
                <a:latin typeface="Arial"/>
                <a:ea typeface="+mn-ea"/>
                <a:cs typeface="+mn-cs"/>
              </a:rPr>
              <a:t>the greatest expenditure of time</a:t>
            </a:r>
            <a:r>
              <a:rPr lang="en-GB" sz="1800" b="0" i="0" dirty="0" smtClean="0">
                <a:solidFill>
                  <a:srgbClr val="000000"/>
                </a:solidFill>
                <a:latin typeface="Arial"/>
                <a:ea typeface="+mn-ea"/>
                <a:cs typeface="+mn-cs"/>
              </a:rPr>
              <a:t> I have, or the largest part of my work, is to provide information and decisions. And that doesn't work."</a:t>
            </a:r>
          </a:p>
          <a:p>
            <a:pPr marL="347472" indent="-347472" algn="r">
              <a:spcBef>
                <a:spcPts val="336"/>
              </a:spcBef>
              <a:spcAft>
                <a:spcPts val="0"/>
              </a:spcAft>
              <a:buNone/>
            </a:pPr>
            <a:r>
              <a:rPr lang="de-DE" sz="1400" b="0" i="1" dirty="0" smtClean="0">
                <a:solidFill>
                  <a:srgbClr val="2D2DB9">
                    <a:lumMod val="50000"/>
                  </a:srgbClr>
                </a:solidFill>
                <a:latin typeface="Arial"/>
                <a:ea typeface="+mn-ea"/>
                <a:cs typeface="+mn-cs"/>
              </a:rPr>
              <a:t>[</a:t>
            </a:r>
            <a:r>
              <a:rPr lang="de-DE" sz="1400" b="0" i="1" dirty="0">
                <a:solidFill>
                  <a:srgbClr val="2D2DB9">
                    <a:lumMod val="50000"/>
                  </a:srgbClr>
                </a:solidFill>
                <a:latin typeface="Arial"/>
                <a:ea typeface="+mn-ea"/>
                <a:cs typeface="+mn-cs"/>
              </a:rPr>
              <a:t>Head of Training in a holding structure/IT branch]</a:t>
            </a:r>
          </a:p>
          <a:p>
            <a:pPr marL="347472" indent="-347472" algn="l">
              <a:spcBef>
                <a:spcPts val="336"/>
              </a:spcBef>
              <a:spcAft>
                <a:spcPts val="0"/>
              </a:spcAft>
              <a:buNone/>
            </a:pPr>
            <a:endParaRPr lang="en-US" sz="1400" dirty="0" smtClean="0"/>
          </a:p>
          <a:p>
            <a:pPr marL="347472" indent="-347472" algn="l">
              <a:spcBef>
                <a:spcPts val="336"/>
              </a:spcBef>
              <a:spcAft>
                <a:spcPts val="0"/>
              </a:spcAft>
              <a:buNone/>
            </a:pPr>
            <a:endParaRPr lang="en-US" sz="1400" dirty="0" smtClean="0"/>
          </a:p>
          <a:p>
            <a:pPr marL="347472" indent="-347472" algn="l">
              <a:spcBef>
                <a:spcPts val="336"/>
              </a:spcBef>
              <a:spcAft>
                <a:spcPts val="0"/>
              </a:spcAft>
              <a:buNone/>
            </a:pPr>
            <a:endParaRPr lang="en-US" sz="1400" dirty="0" smtClean="0"/>
          </a:p>
          <a:p>
            <a:pPr marL="347472" indent="-347472" algn="l">
              <a:spcBef>
                <a:spcPts val="384"/>
              </a:spcBef>
              <a:spcAft>
                <a:spcPts val="0"/>
              </a:spcAft>
              <a:buNone/>
            </a:pPr>
            <a:endParaRPr lang="en-US" sz="1600" dirty="0" smtClean="0"/>
          </a:p>
          <a:p>
            <a:pPr marL="347472" indent="-347472" algn="l">
              <a:spcBef>
                <a:spcPts val="384"/>
              </a:spcBef>
              <a:spcAft>
                <a:spcPts val="0"/>
              </a:spcAft>
              <a:buChar char="•"/>
            </a:pPr>
            <a:endParaRPr lang="en-US" sz="1600" dirty="0" smtClean="0"/>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2918298107"/>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1300" y="152400"/>
            <a:ext cx="8964613" cy="576263"/>
          </a:xfrm>
        </p:spPr>
        <p:txBody>
          <a:bodyPr/>
          <a:lstStyle/>
          <a:p>
            <a:pPr algn="ctr">
              <a:spcBef>
                <a:spcPts val="0"/>
              </a:spcBef>
              <a:spcAft>
                <a:spcPts val="0"/>
              </a:spcAft>
              <a:buNone/>
            </a:pPr>
            <a:r>
              <a:rPr lang="de-DE" sz="2000" b="1" i="0">
                <a:solidFill>
                  <a:srgbClr val="2D2DB9">
                    <a:lumMod val="50000"/>
                  </a:srgbClr>
                </a:solidFill>
                <a:latin typeface="Arial"/>
                <a:ea typeface="+mn-ea"/>
                <a:cs typeface="+mn-cs"/>
              </a:rPr>
              <a:t>Aspect "Remuneration model"</a:t>
            </a:r>
          </a:p>
        </p:txBody>
      </p:sp>
      <p:sp>
        <p:nvSpPr>
          <p:cNvPr id="63491" name="Inhaltsplatzhalter 2"/>
          <p:cNvSpPr>
            <a:spLocks noGrp="1"/>
          </p:cNvSpPr>
          <p:nvPr>
            <p:ph idx="1"/>
          </p:nvPr>
        </p:nvSpPr>
        <p:spPr bwMode="auto">
          <a:xfrm>
            <a:off x="250825" y="1341438"/>
            <a:ext cx="8353425" cy="4305300"/>
          </a:xfrm>
          <a:noFill/>
          <a:ln>
            <a:miter lim="800000"/>
            <a:headEnd/>
            <a:tailEnd/>
          </a:ln>
        </p:spPr>
        <p:txBody>
          <a:bodyPr vert="horz" wrap="square" lIns="91440" tIns="45720" rIns="91440" bIns="45720" numCol="1" anchor="t" anchorCtr="0" compatLnSpc="1">
            <a:prstTxWarp prst="textNoShape">
              <a:avLst/>
            </a:prstTxWarp>
          </a:bodyPr>
          <a:lstStyle/>
          <a:p>
            <a:pPr marL="347472" indent="-347472" algn="l">
              <a:spcBef>
                <a:spcPts val="432"/>
              </a:spcBef>
              <a:spcAft>
                <a:spcPts val="0"/>
              </a:spcAft>
              <a:buNone/>
            </a:pPr>
            <a:r>
              <a:rPr lang="de-DE" sz="1800" b="0" i="0" dirty="0">
                <a:solidFill>
                  <a:srgbClr val="000000"/>
                </a:solidFill>
                <a:latin typeface="Bodoni MT"/>
                <a:ea typeface="+mn-ea"/>
                <a:cs typeface="+mn-cs"/>
              </a:rPr>
              <a:t>	</a:t>
            </a:r>
            <a:r>
              <a:rPr lang="en-GB" sz="1800" b="0" i="0" dirty="0" smtClean="0">
                <a:solidFill>
                  <a:srgbClr val="000000"/>
                </a:solidFill>
                <a:latin typeface="Arial"/>
                <a:ea typeface="+mn-ea"/>
                <a:cs typeface="+mn-cs"/>
              </a:rPr>
              <a:t>"And the trainees we have are ultimately also seen as a cheap source of labour, but unlike before, unlike the way things really used to be, no </a:t>
            </a:r>
            <a:r>
              <a:rPr lang="en-GB" sz="1800" b="0" i="1" dirty="0" smtClean="0">
                <a:solidFill>
                  <a:srgbClr val="000000"/>
                </a:solidFill>
                <a:latin typeface="Arial"/>
                <a:ea typeface="+mn-ea"/>
                <a:cs typeface="+mn-cs"/>
              </a:rPr>
              <a:t>resources are invested, </a:t>
            </a:r>
            <a:r>
              <a:rPr lang="en-GB" sz="1800" b="0" i="0" dirty="0" smtClean="0">
                <a:solidFill>
                  <a:srgbClr val="000000"/>
                </a:solidFill>
                <a:latin typeface="Arial"/>
                <a:ea typeface="+mn-ea"/>
                <a:cs typeface="+mn-cs"/>
              </a:rPr>
              <a:t>neither in terms of human resources nor financial, are they? […] For example, the trainers at [subsidiary X] get a bonus if they can recharge time, invoice the customers for working time. This means that </a:t>
            </a:r>
            <a:r>
              <a:rPr lang="en-GB" sz="1800" b="0" i="1" dirty="0" smtClean="0">
                <a:solidFill>
                  <a:srgbClr val="000000"/>
                </a:solidFill>
                <a:latin typeface="Arial"/>
                <a:ea typeface="+mn-ea"/>
                <a:cs typeface="+mn-cs"/>
              </a:rPr>
              <a:t>training time</a:t>
            </a:r>
            <a:r>
              <a:rPr lang="en-GB" sz="1800" b="0" i="0" dirty="0" smtClean="0">
                <a:solidFill>
                  <a:srgbClr val="000000"/>
                </a:solidFill>
                <a:latin typeface="Arial"/>
                <a:ea typeface="+mn-ea"/>
                <a:cs typeface="+mn-cs"/>
              </a:rPr>
              <a:t>, i.e. time spent by a trainer with his trainees, is not rechargeable. The result is that members of staff automatically reduce their bonus if they [spend] time with trainees."</a:t>
            </a:r>
          </a:p>
          <a:p>
            <a:pPr marL="347472" indent="-347472" algn="r">
              <a:spcBef>
                <a:spcPts val="336"/>
              </a:spcBef>
              <a:spcAft>
                <a:spcPts val="0"/>
              </a:spcAft>
              <a:buNone/>
            </a:pPr>
            <a:r>
              <a:rPr lang="de-DE" sz="1400" b="0" i="1" dirty="0" smtClean="0">
                <a:solidFill>
                  <a:srgbClr val="002060"/>
                </a:solidFill>
                <a:latin typeface="Arial"/>
                <a:ea typeface="+mn-ea"/>
                <a:cs typeface="+mn-cs"/>
              </a:rPr>
              <a:t>[</a:t>
            </a:r>
            <a:r>
              <a:rPr lang="de-DE" sz="1400" b="0" i="1" dirty="0">
                <a:solidFill>
                  <a:srgbClr val="002060"/>
                </a:solidFill>
                <a:latin typeface="Arial"/>
                <a:ea typeface="+mn-ea"/>
                <a:cs typeface="+mn-cs"/>
              </a:rPr>
              <a:t>Head of Training at an IT group]</a:t>
            </a:r>
          </a:p>
        </p:txBody>
      </p:sp>
    </p:spTree>
    <p:extLst>
      <p:ext uri="{BB962C8B-B14F-4D97-AF65-F5344CB8AC3E}">
        <p14:creationId xmlns:p14="http://schemas.microsoft.com/office/powerpoint/2010/main" xmlns="" val="3593404373"/>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2750" y="152400"/>
            <a:ext cx="8569325" cy="576263"/>
          </a:xfrm>
        </p:spPr>
        <p:txBody>
          <a:bodyPr/>
          <a:lstStyle/>
          <a:p>
            <a:pPr algn="ctr">
              <a:spcBef>
                <a:spcPts val="0"/>
              </a:spcBef>
              <a:spcAft>
                <a:spcPts val="0"/>
              </a:spcAft>
              <a:buNone/>
            </a:pPr>
            <a:r>
              <a:rPr lang="de-DE" sz="2000" b="1" i="0">
                <a:solidFill>
                  <a:srgbClr val="2D2DB9">
                    <a:lumMod val="50000"/>
                  </a:srgbClr>
                </a:solidFill>
                <a:latin typeface="Arial"/>
                <a:ea typeface="+mn-ea"/>
                <a:cs typeface="+mn-cs"/>
              </a:rPr>
              <a:t>Delegation of training responsibility to employee level</a:t>
            </a:r>
          </a:p>
        </p:txBody>
      </p:sp>
      <p:sp>
        <p:nvSpPr>
          <p:cNvPr id="3" name="Inhaltsplatzhalter 2"/>
          <p:cNvSpPr>
            <a:spLocks noGrp="1"/>
          </p:cNvSpPr>
          <p:nvPr>
            <p:ph idx="1"/>
          </p:nvPr>
        </p:nvSpPr>
        <p:spPr>
          <a:xfrm>
            <a:off x="323850" y="1412875"/>
            <a:ext cx="8351838" cy="4537075"/>
          </a:xfrm>
        </p:spPr>
        <p:txBody>
          <a:bodyPr/>
          <a:lstStyle/>
          <a:p>
            <a:pPr marL="347472" indent="-347472">
              <a:spcBef>
                <a:spcPts val="432"/>
              </a:spcBef>
              <a:spcAft>
                <a:spcPts val="0"/>
              </a:spcAft>
              <a:buNone/>
            </a:pPr>
            <a:r>
              <a:rPr lang="de-DE" sz="1800" b="0" i="0" dirty="0">
                <a:solidFill>
                  <a:srgbClr val="000000"/>
                </a:solidFill>
                <a:latin typeface="Bodoni MT"/>
                <a:ea typeface="+mn-ea"/>
                <a:cs typeface="+mn-cs"/>
              </a:rPr>
              <a:t>	</a:t>
            </a:r>
            <a:r>
              <a:rPr lang="en-GB" sz="1800" b="0" i="0" dirty="0" smtClean="0">
                <a:solidFill>
                  <a:srgbClr val="000000"/>
                </a:solidFill>
                <a:latin typeface="Arial"/>
                <a:ea typeface="+mn-ea"/>
                <a:cs typeface="+mn-cs"/>
              </a:rPr>
              <a:t>"(sighs) (- - -) I have to think back to the person with whom I negotiated that a day would be made available to me. The company was still young at the time, and I had the feeling that it supported the whole thing. (-) Given everything that has happened in the meantime, I honestly have to say that I have blocked out all thoughts </a:t>
            </a:r>
            <a:r>
              <a:rPr lang="en-GB" sz="1800" b="0" i="1" dirty="0" smtClean="0">
                <a:solidFill>
                  <a:srgbClr val="000000"/>
                </a:solidFill>
                <a:latin typeface="Arial"/>
                <a:ea typeface="+mn-ea"/>
                <a:cs typeface="+mn-cs"/>
              </a:rPr>
              <a:t>of all the people who were my line managers. </a:t>
            </a:r>
            <a:r>
              <a:rPr lang="en-GB" sz="1800" b="0" i="0" dirty="0" smtClean="0">
                <a:solidFill>
                  <a:srgbClr val="000000"/>
                </a:solidFill>
                <a:latin typeface="Arial"/>
                <a:ea typeface="+mn-ea"/>
                <a:cs typeface="+mn-cs"/>
              </a:rPr>
              <a:t>/</a:t>
            </a:r>
            <a:r>
              <a:rPr lang="en-GB" sz="1800" b="0" i="0" dirty="0" smtClean="0">
                <a:solidFill>
                  <a:srgbClr val="00CC99">
                    <a:lumMod val="50000"/>
                  </a:srgbClr>
                </a:solidFill>
                <a:latin typeface="Arial"/>
                <a:ea typeface="+mn-ea"/>
                <a:cs typeface="+mn-cs"/>
              </a:rPr>
              <a:t>Yes.</a:t>
            </a:r>
            <a:r>
              <a:rPr lang="en-GB" sz="1800" b="0" i="0" dirty="0" smtClean="0">
                <a:solidFill>
                  <a:srgbClr val="000000"/>
                </a:solidFill>
                <a:latin typeface="Arial"/>
                <a:ea typeface="+mn-ea"/>
                <a:cs typeface="+mn-cs"/>
              </a:rPr>
              <a:t>/ I can now only just about remember the last few.  </a:t>
            </a:r>
            <a:r>
              <a:rPr lang="en-GB" sz="1800" b="0" i="0" dirty="0" smtClean="0">
                <a:solidFill>
                  <a:srgbClr val="00CC99">
                    <a:lumMod val="50000"/>
                  </a:srgbClr>
                </a:solidFill>
                <a:latin typeface="Arial"/>
                <a:ea typeface="+mn-ea"/>
                <a:cs typeface="+mn-cs"/>
              </a:rPr>
              <a:t>/Okay./ </a:t>
            </a:r>
            <a:r>
              <a:rPr lang="en-GB" sz="1800" b="0" i="0" dirty="0" smtClean="0">
                <a:solidFill>
                  <a:srgbClr val="000000"/>
                </a:solidFill>
                <a:latin typeface="Arial"/>
                <a:ea typeface="+mn-ea"/>
                <a:cs typeface="+mn-cs"/>
              </a:rPr>
              <a:t>I KNOW that we had a meeting a few years ago, during which I said: 'We have to bring a bit of structure to the whole affair'. I developed a concept for this, and this was also requested: 'If you want to do this, then present to me a concept of how you would like to provide training here in the company.' /</a:t>
            </a:r>
            <a:r>
              <a:rPr lang="en-GB" sz="1800" b="0" i="0" dirty="0" smtClean="0">
                <a:solidFill>
                  <a:srgbClr val="00CC99">
                    <a:lumMod val="50000"/>
                  </a:srgbClr>
                </a:solidFill>
                <a:latin typeface="Arial"/>
                <a:ea typeface="+mn-ea"/>
                <a:cs typeface="+mn-cs"/>
              </a:rPr>
              <a:t>Yes.</a:t>
            </a:r>
            <a:r>
              <a:rPr lang="en-GB" sz="1800" b="0" i="0" dirty="0" smtClean="0">
                <a:solidFill>
                  <a:srgbClr val="000000"/>
                </a:solidFill>
                <a:latin typeface="Arial"/>
                <a:ea typeface="+mn-ea"/>
                <a:cs typeface="+mn-cs"/>
              </a:rPr>
              <a:t>/ So, this was requested here in the department, and I was given time to prepare it. /</a:t>
            </a:r>
            <a:r>
              <a:rPr lang="en-GB" sz="1800" b="0" i="0" dirty="0" smtClean="0">
                <a:solidFill>
                  <a:srgbClr val="00CC99">
                    <a:lumMod val="50000"/>
                  </a:srgbClr>
                </a:solidFill>
                <a:latin typeface="Arial"/>
                <a:ea typeface="+mn-ea"/>
                <a:cs typeface="+mn-cs"/>
              </a:rPr>
              <a:t>By your line manager?/ </a:t>
            </a:r>
            <a:r>
              <a:rPr lang="en-GB" sz="1800" b="0" i="0" dirty="0" smtClean="0">
                <a:solidFill>
                  <a:srgbClr val="000000"/>
                </a:solidFill>
                <a:latin typeface="Arial"/>
                <a:ea typeface="+mn-ea"/>
                <a:cs typeface="+mn-cs"/>
              </a:rPr>
              <a:t>By my line manager, yes. (-) (groans quietly) (- </a:t>
            </a:r>
            <a:r>
              <a:rPr lang="en-GB" sz="1800" dirty="0" smtClean="0">
                <a:solidFill>
                  <a:srgbClr val="000000"/>
                </a:solidFill>
              </a:rPr>
              <a:t>- -) "</a:t>
            </a:r>
            <a:endParaRPr lang="en-GB" sz="1800" b="0" i="0" dirty="0" smtClean="0">
              <a:solidFill>
                <a:srgbClr val="000000"/>
              </a:solidFill>
              <a:latin typeface="Arial"/>
              <a:ea typeface="+mn-ea"/>
              <a:cs typeface="+mn-cs"/>
            </a:endParaRPr>
          </a:p>
          <a:p>
            <a:pPr marL="347472" indent="-347472" algn="r">
              <a:spcBef>
                <a:spcPts val="336"/>
              </a:spcBef>
              <a:spcAft>
                <a:spcPts val="0"/>
              </a:spcAft>
              <a:buNone/>
            </a:pPr>
            <a:r>
              <a:rPr lang="de-DE" sz="1400" b="0" i="1" dirty="0" smtClean="0">
                <a:solidFill>
                  <a:srgbClr val="2D2DB9">
                    <a:lumMod val="50000"/>
                  </a:srgbClr>
                </a:solidFill>
                <a:latin typeface="Arial"/>
                <a:ea typeface="+mn-ea"/>
                <a:cs typeface="+mn-cs"/>
              </a:rPr>
              <a:t>[</a:t>
            </a:r>
            <a:r>
              <a:rPr lang="de-DE" sz="1400" b="0" i="1" dirty="0">
                <a:solidFill>
                  <a:srgbClr val="2D2DB9">
                    <a:lumMod val="50000"/>
                  </a:srgbClr>
                </a:solidFill>
                <a:latin typeface="Arial"/>
                <a:ea typeface="+mn-ea"/>
                <a:cs typeface="+mn-cs"/>
              </a:rPr>
              <a:t>Former part-time trainer in the IT branch (software programming)]</a:t>
            </a:r>
          </a:p>
          <a:p>
            <a:pPr marL="347472" indent="-347472" algn="l">
              <a:spcBef>
                <a:spcPts val="384"/>
              </a:spcBef>
              <a:spcAft>
                <a:spcPts val="0"/>
              </a:spcAft>
              <a:buChar char="•"/>
            </a:pPr>
            <a:endParaRPr lang="en-US" sz="1600" dirty="0" smtClean="0"/>
          </a:p>
          <a:p>
            <a:pPr marL="347472" indent="-347472" algn="l">
              <a:spcBef>
                <a:spcPts val="384"/>
              </a:spcBef>
              <a:spcAft>
                <a:spcPts val="0"/>
              </a:spcAft>
              <a:buChar char="•"/>
            </a:pPr>
            <a:endParaRPr lang="en-US" sz="1600" dirty="0" smtClean="0"/>
          </a:p>
          <a:p>
            <a:pPr marL="347472" indent="-347472" algn="l">
              <a:spcBef>
                <a:spcPts val="432"/>
              </a:spcBef>
              <a:spcAft>
                <a:spcPts val="0"/>
              </a:spcAft>
              <a:buNone/>
            </a:pPr>
            <a:endParaRPr lang="en-US" sz="1800" dirty="0" smtClean="0"/>
          </a:p>
        </p:txBody>
      </p:sp>
    </p:spTree>
    <p:extLst>
      <p:ext uri="{BB962C8B-B14F-4D97-AF65-F5344CB8AC3E}">
        <p14:creationId xmlns:p14="http://schemas.microsoft.com/office/powerpoint/2010/main" xmlns="" val="3955928073"/>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843809"/>
            <a:ext cx="9144000" cy="5427127"/>
          </a:xfrm>
          <a:prstGeom prst="rect">
            <a:avLst/>
          </a:prstGeom>
          <a:noFill/>
          <a:ln w="9525">
            <a:noFill/>
            <a:miter lim="800000"/>
            <a:headEnd/>
            <a:tailEnd/>
          </a:ln>
        </p:spPr>
        <p:txBody>
          <a:bodyPr wrap="square" anchor="ctr">
            <a:spAutoFit/>
          </a:bodyPr>
          <a:lstStyle/>
          <a:p>
            <a:pPr marL="342900" indent="-342900">
              <a:lnSpc>
                <a:spcPts val="1600"/>
              </a:lnSpc>
              <a:buClr>
                <a:srgbClr val="000066"/>
              </a:buClr>
              <a:buFont typeface="+mj-lt"/>
              <a:buAutoNum type="arabicPeriod"/>
              <a:tabLst>
                <a:tab pos="623888" algn="l"/>
              </a:tabLst>
              <a:defRPr/>
            </a:pPr>
            <a:r>
              <a:rPr lang="en-GB" sz="1400" dirty="0" smtClean="0">
                <a:latin typeface="+mn-lt"/>
                <a:ea typeface="Times New Roman" pitchFamily="18" charset="0"/>
                <a:cs typeface="Times New Roman" pitchFamily="18" charset="0"/>
              </a:rPr>
              <a:t>While apprentices are visible, the trainers behind them are not. There is a lack of official recognition for their contribution to the training process.</a:t>
            </a:r>
          </a:p>
          <a:p>
            <a:pPr marL="342900" indent="-342900">
              <a:lnSpc>
                <a:spcPts val="1600"/>
              </a:lnSpc>
              <a:buClr>
                <a:srgbClr val="000066"/>
              </a:buClr>
              <a:buFont typeface="+mj-lt"/>
              <a:buAutoNum type="arabicPeriod"/>
              <a:tabLst>
                <a:tab pos="623888" algn="l"/>
              </a:tabLst>
              <a:defRPr/>
            </a:pPr>
            <a:endParaRPr lang="en-GB" sz="1400" dirty="0" smtClean="0">
              <a:latin typeface="+mn-lt"/>
              <a:ea typeface="Times New Roman" pitchFamily="18" charset="0"/>
              <a:cs typeface="Times New Roman" pitchFamily="18" charset="0"/>
            </a:endParaRPr>
          </a:p>
          <a:p>
            <a:pPr marL="342900" indent="-342900">
              <a:lnSpc>
                <a:spcPts val="1600"/>
              </a:lnSpc>
              <a:buClr>
                <a:srgbClr val="000066"/>
              </a:buClr>
              <a:buFont typeface="+mj-lt"/>
              <a:buAutoNum type="arabicPeriod"/>
              <a:tabLst>
                <a:tab pos="623888" algn="l"/>
              </a:tabLst>
              <a:defRPr/>
            </a:pPr>
            <a:r>
              <a:rPr lang="en-GB" sz="1400" dirty="0" smtClean="0">
                <a:latin typeface="+mn-lt"/>
                <a:ea typeface="Times New Roman" pitchFamily="18" charset="0"/>
                <a:cs typeface="Times New Roman" pitchFamily="18" charset="0"/>
              </a:rPr>
              <a:t>Global processes of commodification and reorganisation such as outsourcing and segmentation increase the structural pressures in-company trainers face and threaten the traditional role of workplace trainers in apprenticeship training. Most of the trainers interviewed were poorly prepared to do anything about this trend.</a:t>
            </a:r>
            <a:endParaRPr lang="en-GB" sz="1400" dirty="0" smtClean="0">
              <a:solidFill>
                <a:srgbClr val="000000"/>
              </a:solidFill>
              <a:latin typeface="+mn-lt"/>
            </a:endParaRPr>
          </a:p>
          <a:p>
            <a:pPr marL="342900" indent="-342900">
              <a:lnSpc>
                <a:spcPts val="1600"/>
              </a:lnSpc>
              <a:buClr>
                <a:srgbClr val="000066"/>
              </a:buClr>
              <a:buFont typeface="+mj-lt"/>
              <a:buAutoNum type="arabicPeriod"/>
              <a:tabLst>
                <a:tab pos="623888" algn="l"/>
              </a:tabLst>
              <a:defRPr/>
            </a:pPr>
            <a:endParaRPr lang="en-GB" sz="1400" dirty="0" smtClean="0">
              <a:solidFill>
                <a:srgbClr val="000000"/>
              </a:solidFill>
              <a:latin typeface="+mn-lt"/>
            </a:endParaRPr>
          </a:p>
          <a:p>
            <a:pPr marL="342900" indent="-342900">
              <a:lnSpc>
                <a:spcPts val="1600"/>
              </a:lnSpc>
              <a:buClr>
                <a:srgbClr val="000066"/>
              </a:buClr>
              <a:buFont typeface="+mj-lt"/>
              <a:buAutoNum type="arabicPeriod"/>
              <a:tabLst>
                <a:tab pos="623888" algn="l"/>
              </a:tabLst>
              <a:defRPr/>
            </a:pPr>
            <a:r>
              <a:rPr lang="en-GB" sz="1400" dirty="0" smtClean="0"/>
              <a:t>The general call for </a:t>
            </a:r>
            <a:r>
              <a:rPr lang="en-GB" sz="1400" dirty="0" err="1" smtClean="0"/>
              <a:t>professionalisation</a:t>
            </a:r>
            <a:r>
              <a:rPr lang="en-GB" sz="1400" dirty="0" smtClean="0"/>
              <a:t> of VET personnel in German and European policy does not adequately respond to the particular situation of workplace trainers. The continuous comparison of their function with VET teachers is misleading.</a:t>
            </a:r>
          </a:p>
          <a:p>
            <a:pPr marL="342900" indent="-342900">
              <a:lnSpc>
                <a:spcPts val="1600"/>
              </a:lnSpc>
              <a:buClr>
                <a:srgbClr val="000066"/>
              </a:buClr>
              <a:buFont typeface="+mj-lt"/>
              <a:buAutoNum type="arabicPeriod"/>
              <a:tabLst>
                <a:tab pos="623888" algn="l"/>
              </a:tabLst>
              <a:defRPr/>
            </a:pPr>
            <a:endParaRPr lang="en-GB" sz="1400" dirty="0" smtClean="0"/>
          </a:p>
          <a:p>
            <a:pPr marL="342900" indent="-342900">
              <a:lnSpc>
                <a:spcPts val="1600"/>
              </a:lnSpc>
              <a:buClr>
                <a:srgbClr val="000066"/>
              </a:buClr>
              <a:buFont typeface="+mj-lt"/>
              <a:buAutoNum type="arabicPeriod"/>
              <a:tabLst>
                <a:tab pos="623888" algn="l"/>
              </a:tabLst>
              <a:defRPr/>
            </a:pPr>
            <a:r>
              <a:rPr lang="en-GB" sz="1400" dirty="0" smtClean="0"/>
              <a:t>Promoting competence frameworks entails the risk of masking the actual potential of facilitation processes provided by the majority of informal workplace trainers and of inadvertently pushing the general tendency of outsourcing the training function altogether.</a:t>
            </a:r>
          </a:p>
          <a:p>
            <a:pPr marL="342900" indent="-342900">
              <a:lnSpc>
                <a:spcPts val="1600"/>
              </a:lnSpc>
              <a:buClr>
                <a:srgbClr val="000066"/>
              </a:buClr>
              <a:buFont typeface="+mj-lt"/>
              <a:buAutoNum type="arabicPeriod"/>
              <a:tabLst>
                <a:tab pos="623888" algn="l"/>
              </a:tabLst>
              <a:defRPr/>
            </a:pPr>
            <a:endParaRPr lang="en-GB" sz="1400" dirty="0" smtClean="0"/>
          </a:p>
          <a:p>
            <a:pPr marL="342900" lvl="0" indent="-342900">
              <a:lnSpc>
                <a:spcPts val="1600"/>
              </a:lnSpc>
              <a:buClr>
                <a:srgbClr val="000066"/>
              </a:buClr>
              <a:buFont typeface="+mj-lt"/>
              <a:buAutoNum type="arabicPeriod"/>
              <a:tabLst>
                <a:tab pos="623888" algn="l"/>
              </a:tabLst>
              <a:defRPr/>
            </a:pPr>
            <a:r>
              <a:rPr lang="en-GB" sz="1400" dirty="0" smtClean="0"/>
              <a:t>Focusing on trainers as individual agents obstructs the view of the organisational challenges and realities of training provision in an economic setting.</a:t>
            </a:r>
          </a:p>
          <a:p>
            <a:pPr marL="342900" lvl="0" indent="-342900">
              <a:lnSpc>
                <a:spcPts val="1600"/>
              </a:lnSpc>
              <a:buClr>
                <a:srgbClr val="000066"/>
              </a:buClr>
              <a:buFont typeface="+mj-lt"/>
              <a:buAutoNum type="arabicPeriod"/>
              <a:tabLst>
                <a:tab pos="623888" algn="l"/>
              </a:tabLst>
              <a:defRPr/>
            </a:pPr>
            <a:endParaRPr lang="en-GB" sz="1400" dirty="0" smtClean="0"/>
          </a:p>
          <a:p>
            <a:pPr marL="342900" lvl="0" indent="-342900">
              <a:lnSpc>
                <a:spcPts val="1600"/>
              </a:lnSpc>
              <a:buClr>
                <a:srgbClr val="000066"/>
              </a:buClr>
              <a:buFont typeface="+mj-lt"/>
              <a:buAutoNum type="arabicPeriod"/>
              <a:tabLst>
                <a:tab pos="623888" algn="l"/>
              </a:tabLst>
              <a:defRPr/>
            </a:pPr>
            <a:r>
              <a:rPr lang="en-GB" sz="1400" dirty="0" smtClean="0"/>
              <a:t>Learning in the workplace needs to be promoted as a concept that entails more than insular situations of instruction but requires a supportive and comprehensive strategy for the organisation as a whole.</a:t>
            </a:r>
          </a:p>
          <a:p>
            <a:pPr marL="342900" lvl="0" indent="-342900">
              <a:lnSpc>
                <a:spcPts val="1600"/>
              </a:lnSpc>
              <a:buClr>
                <a:srgbClr val="000066"/>
              </a:buClr>
              <a:buFont typeface="+mj-lt"/>
              <a:buAutoNum type="arabicPeriod"/>
              <a:tabLst>
                <a:tab pos="623888" algn="l"/>
              </a:tabLst>
              <a:defRPr/>
            </a:pPr>
            <a:endParaRPr lang="en-GB" sz="1400" dirty="0" smtClean="0"/>
          </a:p>
          <a:p>
            <a:pPr marL="342900" lvl="0" indent="-342900">
              <a:lnSpc>
                <a:spcPts val="1600"/>
              </a:lnSpc>
              <a:buClr>
                <a:srgbClr val="000066"/>
              </a:buClr>
              <a:buFont typeface="+mj-lt"/>
              <a:buAutoNum type="arabicPeriod"/>
              <a:tabLst>
                <a:tab pos="623888" algn="l"/>
              </a:tabLst>
              <a:defRPr/>
            </a:pPr>
            <a:r>
              <a:rPr lang="en-GB" sz="1400" dirty="0" smtClean="0"/>
              <a:t>Professional development of workplace trainers requires as a starting point the systematic reflection of their role within the respective company context. Strengthened awareness and self-esteem in their role as learning facilitators are prerequisites for the development of personal strategies to negotiate their contradictory demands.</a:t>
            </a:r>
            <a:endParaRPr lang="de-DE" sz="1400" dirty="0" smtClean="0"/>
          </a:p>
        </p:txBody>
      </p:sp>
      <p:sp>
        <p:nvSpPr>
          <p:cNvPr id="70659" name="Rectangle 3"/>
          <p:cNvSpPr>
            <a:spLocks noChangeArrowheads="1"/>
          </p:cNvSpPr>
          <p:nvPr/>
        </p:nvSpPr>
        <p:spPr bwMode="auto">
          <a:xfrm>
            <a:off x="406400" y="134938"/>
            <a:ext cx="8534400" cy="400050"/>
          </a:xfrm>
          <a:prstGeom prst="rect">
            <a:avLst/>
          </a:prstGeom>
          <a:noFill/>
          <a:ln w="9525">
            <a:noFill/>
            <a:miter lim="800000"/>
            <a:headEnd/>
            <a:tailEnd/>
          </a:ln>
        </p:spPr>
        <p:txBody>
          <a:bodyPr>
            <a:spAutoFit/>
          </a:bodyPr>
          <a:lstStyle/>
          <a:p>
            <a:pPr algn="ctr"/>
            <a:r>
              <a:rPr lang="de-DE" sz="2000" b="1" dirty="0" err="1" smtClean="0">
                <a:solidFill>
                  <a:srgbClr val="16165D"/>
                </a:solidFill>
                <a:latin typeface="Arial" charset="0"/>
              </a:rPr>
              <a:t>Issues</a:t>
            </a:r>
            <a:r>
              <a:rPr lang="de-DE" sz="2000" b="1" dirty="0" smtClean="0">
                <a:solidFill>
                  <a:srgbClr val="16165D"/>
                </a:solidFill>
                <a:latin typeface="Arial" charset="0"/>
              </a:rPr>
              <a:t> </a:t>
            </a:r>
            <a:r>
              <a:rPr lang="de-DE" sz="2000" b="1" dirty="0" err="1" smtClean="0">
                <a:solidFill>
                  <a:srgbClr val="16165D"/>
                </a:solidFill>
                <a:latin typeface="Arial" charset="0"/>
              </a:rPr>
              <a:t>for</a:t>
            </a:r>
            <a:r>
              <a:rPr lang="de-DE" sz="2000" b="1" dirty="0" smtClean="0">
                <a:solidFill>
                  <a:srgbClr val="16165D"/>
                </a:solidFill>
                <a:latin typeface="Arial" charset="0"/>
              </a:rPr>
              <a:t> </a:t>
            </a:r>
            <a:r>
              <a:rPr lang="de-DE" sz="2000" b="1" dirty="0" err="1" smtClean="0">
                <a:solidFill>
                  <a:srgbClr val="16165D"/>
                </a:solidFill>
                <a:latin typeface="Arial" charset="0"/>
              </a:rPr>
              <a:t>Discussion</a:t>
            </a:r>
            <a:endParaRPr lang="de-DE" sz="2000" b="1" dirty="0">
              <a:solidFill>
                <a:srgbClr val="16165D"/>
              </a:solidFill>
              <a:latin typeface="Arial" charset="0"/>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Picture 10" descr="260968967_62e91b446d"/>
          <p:cNvPicPr>
            <a:picLocks noChangeAspect="1" noChangeArrowheads="1"/>
          </p:cNvPicPr>
          <p:nvPr/>
        </p:nvPicPr>
        <p:blipFill>
          <a:blip r:embed="rId3" cstate="print">
            <a:lum bright="70000" contrast="-70000"/>
          </a:blip>
          <a:srcRect l="9193" t="11504" r="10957" b="9991"/>
          <a:stretch>
            <a:fillRect/>
          </a:stretch>
        </p:blipFill>
        <p:spPr bwMode="auto">
          <a:xfrm>
            <a:off x="6232525" y="4435475"/>
            <a:ext cx="2622550" cy="1933575"/>
          </a:xfrm>
          <a:prstGeom prst="rect">
            <a:avLst/>
          </a:prstGeom>
          <a:noFill/>
          <a:ln w="9525">
            <a:noFill/>
            <a:miter lim="800000"/>
            <a:headEnd/>
            <a:tailEnd/>
          </a:ln>
        </p:spPr>
      </p:pic>
      <p:pic>
        <p:nvPicPr>
          <p:cNvPr id="17411" name="Picture 11" descr="Mittleres%20Bild%20Lehrling-Geselle-Meister"/>
          <p:cNvPicPr>
            <a:picLocks noChangeAspect="1" noChangeArrowheads="1"/>
          </p:cNvPicPr>
          <p:nvPr/>
        </p:nvPicPr>
        <p:blipFill>
          <a:blip r:embed="rId4" cstate="print">
            <a:lum bright="70000" contrast="-70000"/>
          </a:blip>
          <a:srcRect/>
          <a:stretch>
            <a:fillRect/>
          </a:stretch>
        </p:blipFill>
        <p:spPr bwMode="auto">
          <a:xfrm rot="224314">
            <a:off x="6300788" y="882650"/>
            <a:ext cx="2424112" cy="3357563"/>
          </a:xfrm>
          <a:prstGeom prst="rect">
            <a:avLst/>
          </a:prstGeom>
          <a:noFill/>
          <a:ln w="9525">
            <a:noFill/>
            <a:miter lim="800000"/>
            <a:headEnd/>
            <a:tailEnd/>
          </a:ln>
        </p:spPr>
      </p:pic>
      <p:pic>
        <p:nvPicPr>
          <p:cNvPr id="17412" name="Picture 12" descr="Bucbinderhandwerk5"/>
          <p:cNvPicPr>
            <a:picLocks noChangeAspect="1" noChangeArrowheads="1"/>
          </p:cNvPicPr>
          <p:nvPr/>
        </p:nvPicPr>
        <p:blipFill>
          <a:blip r:embed="rId5" cstate="print">
            <a:lum bright="56000" contrast="-70000"/>
          </a:blip>
          <a:srcRect/>
          <a:stretch>
            <a:fillRect/>
          </a:stretch>
        </p:blipFill>
        <p:spPr bwMode="auto">
          <a:xfrm rot="-184068">
            <a:off x="184150" y="3871913"/>
            <a:ext cx="3119438" cy="2254250"/>
          </a:xfrm>
          <a:prstGeom prst="rect">
            <a:avLst/>
          </a:prstGeom>
          <a:noFill/>
          <a:ln w="9525">
            <a:noFill/>
            <a:miter lim="800000"/>
            <a:headEnd/>
            <a:tailEnd/>
          </a:ln>
        </p:spPr>
      </p:pic>
      <p:pic>
        <p:nvPicPr>
          <p:cNvPr id="17413" name="Picture 13" descr="ausbildung"/>
          <p:cNvPicPr>
            <a:picLocks noChangeAspect="1" noChangeArrowheads="1"/>
          </p:cNvPicPr>
          <p:nvPr/>
        </p:nvPicPr>
        <p:blipFill>
          <a:blip r:embed="rId6" cstate="print">
            <a:lum bright="70000" contrast="-70000"/>
          </a:blip>
          <a:srcRect/>
          <a:stretch>
            <a:fillRect/>
          </a:stretch>
        </p:blipFill>
        <p:spPr bwMode="auto">
          <a:xfrm>
            <a:off x="388938" y="809625"/>
            <a:ext cx="3808412" cy="2859088"/>
          </a:xfrm>
          <a:prstGeom prst="rect">
            <a:avLst/>
          </a:prstGeom>
          <a:noFill/>
          <a:ln w="9525">
            <a:noFill/>
            <a:miter lim="800000"/>
            <a:headEnd/>
            <a:tailEnd/>
          </a:ln>
        </p:spPr>
      </p:pic>
      <p:pic>
        <p:nvPicPr>
          <p:cNvPr id="17414" name="Picture 14" descr="Buchbinderhandwerk7"/>
          <p:cNvPicPr>
            <a:picLocks noChangeAspect="1" noChangeArrowheads="1"/>
          </p:cNvPicPr>
          <p:nvPr/>
        </p:nvPicPr>
        <p:blipFill>
          <a:blip r:embed="rId7" cstate="print">
            <a:lum bright="46000" contrast="-48000"/>
          </a:blip>
          <a:srcRect/>
          <a:stretch>
            <a:fillRect/>
          </a:stretch>
        </p:blipFill>
        <p:spPr bwMode="auto">
          <a:xfrm>
            <a:off x="3459163" y="4343400"/>
            <a:ext cx="2151062" cy="1901825"/>
          </a:xfrm>
          <a:prstGeom prst="rect">
            <a:avLst/>
          </a:prstGeom>
          <a:noFill/>
          <a:ln w="9525">
            <a:noFill/>
            <a:miter lim="800000"/>
            <a:headEnd/>
            <a:tailEnd/>
          </a:ln>
        </p:spPr>
      </p:pic>
      <p:sp>
        <p:nvSpPr>
          <p:cNvPr id="17415" name="Rectangle 3"/>
          <p:cNvSpPr>
            <a:spLocks noGrp="1" noChangeArrowheads="1"/>
          </p:cNvSpPr>
          <p:nvPr>
            <p:ph type="body" idx="1"/>
          </p:nvPr>
        </p:nvSpPr>
        <p:spPr bwMode="auto">
          <a:xfrm>
            <a:off x="414338" y="1136650"/>
            <a:ext cx="8229600" cy="4845050"/>
          </a:xfrm>
          <a:noFill/>
          <a:ln>
            <a:miter lim="800000"/>
            <a:headEnd/>
            <a:tailEnd/>
          </a:ln>
        </p:spPr>
        <p:txBody>
          <a:bodyPr vert="horz" wrap="square" lIns="91440" tIns="45720" rIns="91440" bIns="45720" numCol="1" anchor="t" anchorCtr="0" compatLnSpc="1">
            <a:prstTxWarp prst="textNoShape">
              <a:avLst/>
            </a:prstTxWarp>
          </a:bodyPr>
          <a:lstStyle/>
          <a:p>
            <a:pPr algn="ctr">
              <a:buFontTx/>
              <a:buNone/>
            </a:pPr>
            <a:endParaRPr lang="en-GB" b="1" dirty="0" smtClean="0"/>
          </a:p>
          <a:p>
            <a:pPr algn="ctr">
              <a:buFontTx/>
              <a:buNone/>
            </a:pPr>
            <a:endParaRPr lang="en-GB" sz="4400" b="1" dirty="0" smtClean="0">
              <a:solidFill>
                <a:srgbClr val="000066"/>
              </a:solidFill>
            </a:endParaRPr>
          </a:p>
          <a:p>
            <a:pPr algn="ctr">
              <a:buFontTx/>
              <a:buNone/>
            </a:pPr>
            <a:r>
              <a:rPr lang="en-GB" sz="2800" dirty="0" smtClean="0">
                <a:solidFill>
                  <a:srgbClr val="008080"/>
                </a:solidFill>
              </a:rPr>
              <a:t/>
            </a:r>
            <a:br>
              <a:rPr lang="en-GB" sz="2800" dirty="0" smtClean="0">
                <a:solidFill>
                  <a:srgbClr val="008080"/>
                </a:solidFill>
              </a:rPr>
            </a:br>
            <a:r>
              <a:rPr lang="en-GB" sz="2800" dirty="0" smtClean="0">
                <a:solidFill>
                  <a:srgbClr val="008080"/>
                </a:solidFill>
              </a:rPr>
              <a:t/>
            </a:r>
            <a:br>
              <a:rPr lang="en-GB" sz="2800" dirty="0" smtClean="0">
                <a:solidFill>
                  <a:srgbClr val="008080"/>
                </a:solidFill>
              </a:rPr>
            </a:br>
            <a:endParaRPr lang="en-GB" sz="2800" dirty="0" smtClean="0">
              <a:solidFill>
                <a:srgbClr val="008080"/>
              </a:solidFill>
            </a:endParaRPr>
          </a:p>
        </p:txBody>
      </p:sp>
      <p:sp>
        <p:nvSpPr>
          <p:cNvPr id="17416" name="Text Box 5"/>
          <p:cNvSpPr txBox="1">
            <a:spLocks noChangeArrowheads="1"/>
          </p:cNvSpPr>
          <p:nvPr/>
        </p:nvSpPr>
        <p:spPr bwMode="auto">
          <a:xfrm>
            <a:off x="601663" y="3468688"/>
            <a:ext cx="7875587" cy="646331"/>
          </a:xfrm>
          <a:prstGeom prst="rect">
            <a:avLst/>
          </a:prstGeom>
          <a:noFill/>
          <a:ln w="9525">
            <a:noFill/>
            <a:miter lim="800000"/>
            <a:headEnd/>
            <a:tailEnd/>
          </a:ln>
        </p:spPr>
        <p:txBody>
          <a:bodyPr>
            <a:spAutoFit/>
          </a:bodyPr>
          <a:lstStyle/>
          <a:p>
            <a:endParaRPr lang="en-GB" sz="1800" dirty="0" smtClean="0"/>
          </a:p>
          <a:p>
            <a:endParaRPr lang="en-GB" sz="1800" dirty="0"/>
          </a:p>
        </p:txBody>
      </p:sp>
      <p:sp>
        <p:nvSpPr>
          <p:cNvPr id="9" name="Textfeld 8"/>
          <p:cNvSpPr txBox="1"/>
          <p:nvPr/>
        </p:nvSpPr>
        <p:spPr>
          <a:xfrm>
            <a:off x="313764" y="1613647"/>
            <a:ext cx="8489577" cy="4062651"/>
          </a:xfrm>
          <a:prstGeom prst="rect">
            <a:avLst/>
          </a:prstGeom>
          <a:noFill/>
        </p:spPr>
        <p:txBody>
          <a:bodyPr wrap="square" rtlCol="0">
            <a:spAutoFit/>
          </a:bodyPr>
          <a:lstStyle/>
          <a:p>
            <a:pPr lvl="0" algn="ctr"/>
            <a:r>
              <a:rPr lang="en-GB" sz="2400" b="1" dirty="0" smtClean="0">
                <a:solidFill>
                  <a:schemeClr val="accent6">
                    <a:lumMod val="75000"/>
                  </a:schemeClr>
                </a:solidFill>
                <a:latin typeface="Arial" pitchFamily="34" charset="0"/>
                <a:ea typeface="Times New Roman" pitchFamily="18" charset="0"/>
              </a:rPr>
              <a:t>Thank you for listening and for any kind of feedback! </a:t>
            </a:r>
            <a:r>
              <a:rPr lang="en-GB" sz="1800" b="1" dirty="0" smtClean="0">
                <a:solidFill>
                  <a:srgbClr val="000066"/>
                </a:solidFill>
                <a:latin typeface="Arial" pitchFamily="34" charset="0"/>
                <a:ea typeface="MS PGothic"/>
              </a:rPr>
              <a:t/>
            </a:r>
            <a:br>
              <a:rPr lang="en-GB" sz="1800" b="1" dirty="0" smtClean="0">
                <a:solidFill>
                  <a:srgbClr val="000066"/>
                </a:solidFill>
                <a:latin typeface="Arial" pitchFamily="34" charset="0"/>
                <a:ea typeface="MS PGothic"/>
              </a:rPr>
            </a:br>
            <a:endParaRPr lang="en-GB" sz="1800" b="1" dirty="0" smtClean="0">
              <a:solidFill>
                <a:srgbClr val="000066"/>
              </a:solidFill>
              <a:latin typeface="Arial" pitchFamily="34" charset="0"/>
              <a:ea typeface="MS PGothic"/>
            </a:endParaRPr>
          </a:p>
          <a:p>
            <a:pPr lvl="0" algn="ctr"/>
            <a:endParaRPr lang="en-GB" sz="1800" dirty="0" smtClean="0">
              <a:latin typeface="Arial" pitchFamily="34" charset="0"/>
            </a:endParaRPr>
          </a:p>
          <a:p>
            <a:pPr marL="627063" lvl="1">
              <a:spcBef>
                <a:spcPts val="0"/>
              </a:spcBef>
            </a:pPr>
            <a:r>
              <a:rPr lang="en-GB" sz="1800" i="1" u="sng" dirty="0" err="1" smtClean="0">
                <a:latin typeface="Arial" pitchFamily="34" charset="0"/>
                <a:ea typeface="Times New Roman" pitchFamily="18" charset="0"/>
              </a:rPr>
              <a:t>Contakt</a:t>
            </a:r>
            <a:r>
              <a:rPr lang="en-GB" sz="1800" u="sng" dirty="0" smtClean="0">
                <a:latin typeface="Arial" pitchFamily="34" charset="0"/>
                <a:ea typeface="Times New Roman" pitchFamily="18" charset="0"/>
              </a:rPr>
              <a:t>:</a:t>
            </a:r>
            <a:endParaRPr lang="en-GB" sz="1800" dirty="0" smtClean="0">
              <a:latin typeface="Arial" pitchFamily="34" charset="0"/>
            </a:endParaRPr>
          </a:p>
          <a:p>
            <a:pPr marL="627063" lvl="1">
              <a:spcBef>
                <a:spcPts val="0"/>
              </a:spcBef>
            </a:pPr>
            <a:r>
              <a:rPr lang="en-GB" sz="1800" dirty="0" smtClean="0">
                <a:latin typeface="Arial" pitchFamily="34" charset="0"/>
                <a:ea typeface="Times New Roman" pitchFamily="18" charset="0"/>
              </a:rPr>
              <a:t>Anke Bahl</a:t>
            </a:r>
            <a:endParaRPr lang="en-GB" sz="1800" dirty="0" smtClean="0">
              <a:latin typeface="Arial" pitchFamily="34" charset="0"/>
            </a:endParaRPr>
          </a:p>
          <a:p>
            <a:pPr marL="627063" lvl="1">
              <a:spcBef>
                <a:spcPts val="0"/>
              </a:spcBef>
            </a:pPr>
            <a:r>
              <a:rPr lang="en-GB" sz="1800" dirty="0" smtClean="0">
                <a:latin typeface="Arial" pitchFamily="34" charset="0"/>
                <a:ea typeface="Times New Roman" pitchFamily="18" charset="0"/>
              </a:rPr>
              <a:t>Federal Institute for Vocational Education and Training</a:t>
            </a:r>
          </a:p>
          <a:p>
            <a:pPr marL="627063" lvl="1">
              <a:spcBef>
                <a:spcPts val="0"/>
              </a:spcBef>
            </a:pPr>
            <a:r>
              <a:rPr lang="en-GB" sz="1800" dirty="0" smtClean="0">
                <a:latin typeface="Arial" pitchFamily="34" charset="0"/>
                <a:ea typeface="Times New Roman" pitchFamily="18" charset="0"/>
              </a:rPr>
              <a:t>Robert-Schuman-</a:t>
            </a:r>
            <a:r>
              <a:rPr lang="en-GB" sz="1800" dirty="0" err="1" smtClean="0">
                <a:latin typeface="Arial" pitchFamily="34" charset="0"/>
                <a:ea typeface="Times New Roman" pitchFamily="18" charset="0"/>
              </a:rPr>
              <a:t>Platz</a:t>
            </a:r>
            <a:r>
              <a:rPr lang="en-GB" sz="1800" dirty="0" smtClean="0">
                <a:latin typeface="Arial" pitchFamily="34" charset="0"/>
                <a:ea typeface="Times New Roman" pitchFamily="18" charset="0"/>
              </a:rPr>
              <a:t> 3</a:t>
            </a:r>
            <a:endParaRPr lang="en-GB" sz="1800" dirty="0" smtClean="0">
              <a:latin typeface="Arial" pitchFamily="34" charset="0"/>
            </a:endParaRPr>
          </a:p>
          <a:p>
            <a:pPr marL="627063" lvl="1">
              <a:spcBef>
                <a:spcPts val="0"/>
              </a:spcBef>
            </a:pPr>
            <a:r>
              <a:rPr lang="en-GB" sz="1800" dirty="0" smtClean="0">
                <a:latin typeface="Arial" pitchFamily="34" charset="0"/>
                <a:ea typeface="Times New Roman" pitchFamily="18" charset="0"/>
              </a:rPr>
              <a:t>D-53175 Bonn</a:t>
            </a:r>
            <a:endParaRPr lang="en-GB" sz="1800" dirty="0" smtClean="0">
              <a:latin typeface="Arial" pitchFamily="34" charset="0"/>
            </a:endParaRPr>
          </a:p>
          <a:p>
            <a:pPr marL="627063" lvl="1">
              <a:spcBef>
                <a:spcPts val="0"/>
              </a:spcBef>
            </a:pPr>
            <a:r>
              <a:rPr lang="en-GB" sz="1800" dirty="0" smtClean="0">
                <a:solidFill>
                  <a:srgbClr val="1B1B6F"/>
                </a:solidFill>
                <a:latin typeface="Arial" pitchFamily="34" charset="0"/>
                <a:ea typeface="Times New Roman" pitchFamily="18" charset="0"/>
              </a:rPr>
              <a:t>bahl@bibb.de</a:t>
            </a:r>
          </a:p>
          <a:p>
            <a:pPr marL="627063" lvl="1">
              <a:spcBef>
                <a:spcPts val="0"/>
              </a:spcBef>
            </a:pPr>
            <a:r>
              <a:rPr lang="en-GB" sz="1800" dirty="0" smtClean="0">
                <a:latin typeface="Arial" pitchFamily="34" charset="0"/>
                <a:ea typeface="Times New Roman" pitchFamily="18" charset="0"/>
              </a:rPr>
              <a:t>+49-(0)228-107-1407</a:t>
            </a:r>
            <a:br>
              <a:rPr lang="en-GB" sz="1800" dirty="0" smtClean="0">
                <a:latin typeface="Arial" pitchFamily="34" charset="0"/>
                <a:ea typeface="Times New Roman" pitchFamily="18" charset="0"/>
              </a:rPr>
            </a:br>
            <a:r>
              <a:rPr lang="en-GB" sz="1800" dirty="0" smtClean="0">
                <a:latin typeface="Arial" pitchFamily="34" charset="0"/>
                <a:ea typeface="Times New Roman" pitchFamily="18" charset="0"/>
              </a:rPr>
              <a:t/>
            </a:r>
            <a:br>
              <a:rPr lang="en-GB" sz="1800" dirty="0" smtClean="0">
                <a:latin typeface="Arial" pitchFamily="34" charset="0"/>
                <a:ea typeface="Times New Roman" pitchFamily="18" charset="0"/>
              </a:rPr>
            </a:br>
            <a:endParaRPr lang="en-GB" sz="1800" dirty="0" smtClean="0">
              <a:latin typeface="Arial" pitchFamily="34" charset="0"/>
            </a:endParaRPr>
          </a:p>
          <a:p>
            <a:pPr marL="627063" lvl="1">
              <a:spcBef>
                <a:spcPts val="0"/>
              </a:spcBef>
            </a:pPr>
            <a:r>
              <a:rPr lang="en-GB" sz="1800" dirty="0" smtClean="0">
                <a:latin typeface="Arial" pitchFamily="34" charset="0"/>
                <a:ea typeface="Times New Roman" pitchFamily="18" charset="0"/>
              </a:rPr>
              <a:t>Further information and the research report can be found here:</a:t>
            </a:r>
            <a:br>
              <a:rPr lang="en-GB" sz="1800" dirty="0" smtClean="0">
                <a:latin typeface="Arial" pitchFamily="34" charset="0"/>
                <a:ea typeface="Times New Roman" pitchFamily="18" charset="0"/>
              </a:rPr>
            </a:br>
            <a:r>
              <a:rPr lang="en-GB" sz="1800" u="sng" dirty="0" smtClean="0">
                <a:solidFill>
                  <a:schemeClr val="accent6">
                    <a:lumMod val="75000"/>
                  </a:schemeClr>
                </a:solidFill>
                <a:latin typeface="Arial" pitchFamily="34" charset="0"/>
                <a:ea typeface="Times New Roman" pitchFamily="18" charset="0"/>
              </a:rPr>
              <a:t>http://www.kibb.de/wlk51765.htm</a:t>
            </a:r>
            <a:endParaRPr lang="en-GB" sz="1800" u="sng" dirty="0" smtClean="0">
              <a:solidFill>
                <a:schemeClr val="accent6">
                  <a:lumMod val="75000"/>
                </a:schemeClr>
              </a:solidFill>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p:cNvSpPr/>
          <p:nvPr/>
        </p:nvSpPr>
        <p:spPr bwMode="auto">
          <a:xfrm>
            <a:off x="201613" y="4941888"/>
            <a:ext cx="6518275" cy="1150937"/>
          </a:xfrm>
          <a:prstGeom prst="rect">
            <a:avLst/>
          </a:prstGeom>
          <a:solidFill>
            <a:schemeClr val="bg2">
              <a:lumMod val="40000"/>
              <a:lumOff val="60000"/>
            </a:schemeClr>
          </a:solidFill>
          <a:ln>
            <a:headEnd type="none" w="med" len="med"/>
            <a:tailEnd type="none" w="med" len="med"/>
          </a:ln>
          <a:effectLst>
            <a:outerShdw blurRad="63500" sx="102000" sy="102000" algn="c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lstStyle/>
          <a:p>
            <a:pPr eaLnBrk="0" hangingPunct="0">
              <a:spcBef>
                <a:spcPct val="50000"/>
              </a:spcBef>
              <a:defRPr/>
            </a:pPr>
            <a:endParaRPr lang="de-DE" sz="900">
              <a:solidFill>
                <a:srgbClr val="000000"/>
              </a:solidFill>
            </a:endParaRPr>
          </a:p>
        </p:txBody>
      </p:sp>
      <p:sp>
        <p:nvSpPr>
          <p:cNvPr id="8" name="Rechteck 75"/>
          <p:cNvSpPr>
            <a:spLocks noChangeArrowheads="1"/>
          </p:cNvSpPr>
          <p:nvPr/>
        </p:nvSpPr>
        <p:spPr bwMode="auto">
          <a:xfrm>
            <a:off x="1258888" y="3543300"/>
            <a:ext cx="5905500" cy="1152525"/>
          </a:xfrm>
          <a:prstGeom prst="rect">
            <a:avLst/>
          </a:prstGeom>
          <a:solidFill>
            <a:schemeClr val="accent3">
              <a:lumMod val="85000"/>
            </a:schemeClr>
          </a:solidFill>
          <a:ln>
            <a:headEnd/>
            <a:tailEnd/>
          </a:ln>
          <a:effectLst>
            <a:outerShdw blurRad="63500" sx="102000" sy="102000" algn="c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wrap="none"/>
          <a:lstStyle/>
          <a:p>
            <a:pPr eaLnBrk="0" hangingPunct="0">
              <a:spcBef>
                <a:spcPct val="50000"/>
              </a:spcBef>
              <a:defRPr/>
            </a:pPr>
            <a:r>
              <a:rPr lang="de-DE" sz="6000">
                <a:solidFill>
                  <a:srgbClr val="0DB335"/>
                </a:solidFill>
                <a:latin typeface="Webdings" pitchFamily="18" charset="2"/>
                <a:sym typeface="Webdings" pitchFamily="18" charset="2"/>
              </a:rPr>
              <a:t></a:t>
            </a:r>
            <a:endParaRPr lang="de-DE" sz="6000">
              <a:solidFill>
                <a:srgbClr val="0DB335"/>
              </a:solidFill>
            </a:endParaRPr>
          </a:p>
        </p:txBody>
      </p:sp>
      <p:sp>
        <p:nvSpPr>
          <p:cNvPr id="7" name="Rechteck 25"/>
          <p:cNvSpPr>
            <a:spLocks noChangeArrowheads="1"/>
          </p:cNvSpPr>
          <p:nvPr/>
        </p:nvSpPr>
        <p:spPr bwMode="auto">
          <a:xfrm>
            <a:off x="2195513" y="2257425"/>
            <a:ext cx="6121400" cy="1076325"/>
          </a:xfrm>
          <a:prstGeom prst="rect">
            <a:avLst/>
          </a:prstGeom>
          <a:solidFill>
            <a:schemeClr val="accent3">
              <a:lumMod val="95000"/>
            </a:schemeClr>
          </a:solidFill>
          <a:ln>
            <a:headEnd/>
            <a:tailEnd/>
          </a:ln>
          <a:effectLst>
            <a:outerShdw blurRad="63500" sx="102000" sy="102000" algn="c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lstStyle/>
          <a:p>
            <a:pPr eaLnBrk="0" hangingPunct="0">
              <a:defRPr/>
            </a:pPr>
            <a:r>
              <a:rPr lang="de-DE" sz="6000">
                <a:solidFill>
                  <a:srgbClr val="3333CC"/>
                </a:solidFill>
                <a:latin typeface="Webdings" pitchFamily="18" charset="2"/>
                <a:sym typeface="Webdings" pitchFamily="18" charset="2"/>
              </a:rPr>
              <a:t></a:t>
            </a:r>
            <a:endParaRPr lang="de-DE" sz="6000">
              <a:solidFill>
                <a:srgbClr val="3333CC"/>
              </a:solidFill>
              <a:latin typeface="Webdings" pitchFamily="18" charset="2"/>
            </a:endParaRPr>
          </a:p>
        </p:txBody>
      </p:sp>
      <p:sp>
        <p:nvSpPr>
          <p:cNvPr id="10" name="Rechteck 25"/>
          <p:cNvSpPr>
            <a:spLocks noChangeArrowheads="1"/>
          </p:cNvSpPr>
          <p:nvPr/>
        </p:nvSpPr>
        <p:spPr bwMode="auto">
          <a:xfrm>
            <a:off x="3131840" y="908720"/>
            <a:ext cx="5904656" cy="1149705"/>
          </a:xfrm>
          <a:prstGeom prst="rect">
            <a:avLst/>
          </a:prstGeom>
          <a:ln w="9525">
            <a:solidFill>
              <a:schemeClr val="bg2">
                <a:lumMod val="60000"/>
                <a:lumOff val="40000"/>
              </a:schemeClr>
            </a:solidFill>
            <a:headEnd/>
            <a:tailEnd/>
          </a:ln>
          <a:effectLst>
            <a:innerShdw blurRad="114300">
              <a:prstClr val="black"/>
            </a:innerShdw>
          </a:effectLst>
        </p:spPr>
        <p:style>
          <a:lnRef idx="2">
            <a:schemeClr val="accent4"/>
          </a:lnRef>
          <a:fillRef idx="1">
            <a:schemeClr val="lt1"/>
          </a:fillRef>
          <a:effectRef idx="0">
            <a:schemeClr val="accent4"/>
          </a:effectRef>
          <a:fontRef idx="minor">
            <a:schemeClr val="dk1"/>
          </a:fontRef>
        </p:style>
        <p:txBody>
          <a:bodyPr/>
          <a:lstStyle/>
          <a:p>
            <a:pPr eaLnBrk="0" hangingPunct="0">
              <a:defRPr/>
            </a:pPr>
            <a:r>
              <a:rPr lang="de-DE" sz="6000">
                <a:solidFill>
                  <a:srgbClr val="EC8F14"/>
                </a:solidFill>
                <a:latin typeface="Webdings" pitchFamily="18" charset="2"/>
                <a:sym typeface="Webdings" pitchFamily="18" charset="2"/>
              </a:rPr>
              <a:t></a:t>
            </a:r>
            <a:endParaRPr lang="de-DE" sz="6000">
              <a:solidFill>
                <a:srgbClr val="EC8F14"/>
              </a:solidFill>
              <a:latin typeface="Webdings" pitchFamily="18" charset="2"/>
            </a:endParaRPr>
          </a:p>
        </p:txBody>
      </p:sp>
      <p:sp>
        <p:nvSpPr>
          <p:cNvPr id="51208" name="Textfeld 47"/>
          <p:cNvSpPr txBox="1">
            <a:spLocks noChangeArrowheads="1"/>
          </p:cNvSpPr>
          <p:nvPr/>
        </p:nvSpPr>
        <p:spPr bwMode="auto">
          <a:xfrm>
            <a:off x="1908175" y="3606800"/>
            <a:ext cx="5041900" cy="654050"/>
          </a:xfrm>
          <a:prstGeom prst="rect">
            <a:avLst/>
          </a:prstGeom>
          <a:noFill/>
          <a:ln w="9525">
            <a:noFill/>
            <a:miter lim="800000"/>
            <a:headEnd/>
            <a:tailEnd/>
          </a:ln>
        </p:spPr>
        <p:txBody>
          <a:bodyPr wrap="none"/>
          <a:lstStyle/>
          <a:p>
            <a:pPr eaLnBrk="0" hangingPunct="0">
              <a:spcBef>
                <a:spcPct val="50000"/>
              </a:spcBef>
            </a:pPr>
            <a:r>
              <a:rPr lang="de-DE" sz="1200" b="1" dirty="0">
                <a:solidFill>
                  <a:srgbClr val="000000"/>
                </a:solidFill>
                <a:latin typeface="Arial" charset="0"/>
              </a:rPr>
              <a:t>Nebenberufliche/-r  Ausbilder/-in </a:t>
            </a:r>
          </a:p>
          <a:p>
            <a:pPr eaLnBrk="0" hangingPunct="0">
              <a:spcBef>
                <a:spcPct val="50000"/>
              </a:spcBef>
            </a:pPr>
            <a:r>
              <a:rPr lang="de-DE" sz="1200" b="1" dirty="0">
                <a:solidFill>
                  <a:srgbClr val="000000"/>
                </a:solidFill>
                <a:latin typeface="Arial" charset="0"/>
              </a:rPr>
              <a:t> Fachausbilder/-in / Ausbildungsbeauftragte/-r </a:t>
            </a:r>
          </a:p>
          <a:p>
            <a:pPr eaLnBrk="0" hangingPunct="0">
              <a:spcBef>
                <a:spcPct val="50000"/>
              </a:spcBef>
            </a:pPr>
            <a:r>
              <a:rPr lang="de-DE" sz="1200" dirty="0">
                <a:solidFill>
                  <a:srgbClr val="000000"/>
                </a:solidFill>
                <a:latin typeface="Arial" charset="0"/>
              </a:rPr>
              <a:t>Umsetzungsebene</a:t>
            </a:r>
          </a:p>
        </p:txBody>
      </p:sp>
      <p:sp>
        <p:nvSpPr>
          <p:cNvPr id="51209" name="Textfeld 50"/>
          <p:cNvSpPr txBox="1">
            <a:spLocks noChangeArrowheads="1"/>
          </p:cNvSpPr>
          <p:nvPr/>
        </p:nvSpPr>
        <p:spPr bwMode="auto">
          <a:xfrm>
            <a:off x="2833688" y="2339975"/>
            <a:ext cx="5327650" cy="461963"/>
          </a:xfrm>
          <a:prstGeom prst="rect">
            <a:avLst/>
          </a:prstGeom>
          <a:noFill/>
          <a:ln w="9525">
            <a:noFill/>
            <a:miter lim="800000"/>
            <a:headEnd/>
            <a:tailEnd/>
          </a:ln>
        </p:spPr>
        <p:txBody>
          <a:bodyPr/>
          <a:lstStyle/>
          <a:p>
            <a:pPr eaLnBrk="0" hangingPunct="0">
              <a:spcBef>
                <a:spcPct val="50000"/>
              </a:spcBef>
            </a:pPr>
            <a:r>
              <a:rPr lang="de-DE" sz="1200" b="1" dirty="0">
                <a:solidFill>
                  <a:srgbClr val="000000"/>
                </a:solidFill>
                <a:latin typeface="Arial" charset="0"/>
              </a:rPr>
              <a:t>Hauptberufliche/-r  Ausbilder/-in </a:t>
            </a:r>
            <a:r>
              <a:rPr lang="de-DE" sz="1200" b="1" dirty="0" err="1">
                <a:solidFill>
                  <a:srgbClr val="000000"/>
                </a:solidFill>
                <a:latin typeface="Arial" charset="0"/>
              </a:rPr>
              <a:t>in</a:t>
            </a:r>
            <a:r>
              <a:rPr lang="de-DE" sz="1200" b="1" dirty="0">
                <a:solidFill>
                  <a:srgbClr val="000000"/>
                </a:solidFill>
                <a:latin typeface="Arial" charset="0"/>
              </a:rPr>
              <a:t> Lehrwerkstätten / Lehrlaboren</a:t>
            </a:r>
            <a:r>
              <a:rPr lang="de-DE" sz="1200" b="1" u="sng" dirty="0">
                <a:solidFill>
                  <a:srgbClr val="000000"/>
                </a:solidFill>
                <a:latin typeface="Arial" charset="0"/>
              </a:rPr>
              <a:t> </a:t>
            </a:r>
          </a:p>
          <a:p>
            <a:pPr eaLnBrk="0" hangingPunct="0">
              <a:spcBef>
                <a:spcPct val="50000"/>
              </a:spcBef>
            </a:pPr>
            <a:r>
              <a:rPr lang="de-DE" sz="1200" dirty="0">
                <a:solidFill>
                  <a:srgbClr val="000000"/>
                </a:solidFill>
                <a:latin typeface="Arial" charset="0"/>
              </a:rPr>
              <a:t>Planungs- und Umsetzungsebene, Administration</a:t>
            </a:r>
          </a:p>
        </p:txBody>
      </p:sp>
      <p:sp>
        <p:nvSpPr>
          <p:cNvPr id="51210" name="Textfeld 50"/>
          <p:cNvSpPr txBox="1">
            <a:spLocks noChangeArrowheads="1"/>
          </p:cNvSpPr>
          <p:nvPr/>
        </p:nvSpPr>
        <p:spPr bwMode="auto">
          <a:xfrm>
            <a:off x="3767138" y="938213"/>
            <a:ext cx="4392612" cy="792162"/>
          </a:xfrm>
          <a:prstGeom prst="rect">
            <a:avLst/>
          </a:prstGeom>
          <a:noFill/>
          <a:ln w="9525">
            <a:noFill/>
            <a:miter lim="800000"/>
            <a:headEnd/>
            <a:tailEnd/>
          </a:ln>
        </p:spPr>
        <p:txBody>
          <a:bodyPr/>
          <a:lstStyle/>
          <a:p>
            <a:pPr eaLnBrk="0" hangingPunct="0">
              <a:spcBef>
                <a:spcPct val="50000"/>
              </a:spcBef>
            </a:pPr>
            <a:r>
              <a:rPr lang="de-DE" sz="1200" b="1" dirty="0">
                <a:solidFill>
                  <a:srgbClr val="000000"/>
                </a:solidFill>
                <a:latin typeface="Arial" charset="0"/>
              </a:rPr>
              <a:t>Ausbildungsleiter/-in </a:t>
            </a:r>
          </a:p>
          <a:p>
            <a:pPr eaLnBrk="0" hangingPunct="0">
              <a:spcBef>
                <a:spcPct val="50000"/>
              </a:spcBef>
            </a:pPr>
            <a:r>
              <a:rPr lang="de-DE" sz="1200" dirty="0">
                <a:solidFill>
                  <a:srgbClr val="000000"/>
                </a:solidFill>
                <a:latin typeface="Arial" charset="0"/>
              </a:rPr>
              <a:t>Planungs- und Management-Ebene, Administration</a:t>
            </a:r>
            <a:r>
              <a:rPr lang="de-DE" sz="1200" b="1" dirty="0">
                <a:solidFill>
                  <a:srgbClr val="000000"/>
                </a:solidFill>
                <a:latin typeface="Arial" charset="0"/>
              </a:rPr>
              <a:t>  </a:t>
            </a:r>
            <a:br>
              <a:rPr lang="de-DE" sz="1200" b="1" dirty="0">
                <a:solidFill>
                  <a:srgbClr val="000000"/>
                </a:solidFill>
                <a:latin typeface="Arial" charset="0"/>
              </a:rPr>
            </a:br>
            <a:endParaRPr lang="de-DE" sz="1200" dirty="0">
              <a:solidFill>
                <a:srgbClr val="000000"/>
              </a:solidFill>
              <a:latin typeface="Arial" charset="0"/>
            </a:endParaRPr>
          </a:p>
          <a:p>
            <a:pPr eaLnBrk="0" hangingPunct="0">
              <a:spcBef>
                <a:spcPct val="50000"/>
              </a:spcBef>
            </a:pPr>
            <a:endParaRPr lang="de-DE" sz="1200" b="1" dirty="0">
              <a:solidFill>
                <a:srgbClr val="000000"/>
              </a:solidFill>
              <a:latin typeface="Arial" charset="0"/>
            </a:endParaRPr>
          </a:p>
          <a:p>
            <a:pPr eaLnBrk="0" hangingPunct="0">
              <a:spcBef>
                <a:spcPct val="50000"/>
              </a:spcBef>
            </a:pPr>
            <a:endParaRPr lang="de-DE" sz="1200" b="1" dirty="0">
              <a:solidFill>
                <a:srgbClr val="000000"/>
              </a:solidFill>
              <a:latin typeface="Arial" charset="0"/>
            </a:endParaRPr>
          </a:p>
          <a:p>
            <a:pPr eaLnBrk="0" hangingPunct="0">
              <a:spcBef>
                <a:spcPct val="50000"/>
              </a:spcBef>
            </a:pPr>
            <a:endParaRPr lang="de-DE" sz="1200" b="1" dirty="0">
              <a:solidFill>
                <a:srgbClr val="000000"/>
              </a:solidFill>
              <a:latin typeface="Arial" charset="0"/>
            </a:endParaRPr>
          </a:p>
          <a:p>
            <a:pPr eaLnBrk="0" hangingPunct="0">
              <a:spcBef>
                <a:spcPct val="50000"/>
              </a:spcBef>
            </a:pPr>
            <a:endParaRPr lang="de-DE" sz="1200" b="1" dirty="0">
              <a:solidFill>
                <a:srgbClr val="000000"/>
              </a:solidFill>
              <a:latin typeface="Arial" charset="0"/>
            </a:endParaRPr>
          </a:p>
          <a:p>
            <a:pPr eaLnBrk="0" hangingPunct="0">
              <a:spcBef>
                <a:spcPct val="50000"/>
              </a:spcBef>
            </a:pPr>
            <a:endParaRPr lang="de-DE" sz="1200" b="1" dirty="0">
              <a:solidFill>
                <a:srgbClr val="000000"/>
              </a:solidFill>
              <a:latin typeface="Arial" charset="0"/>
            </a:endParaRPr>
          </a:p>
        </p:txBody>
      </p:sp>
      <p:sp>
        <p:nvSpPr>
          <p:cNvPr id="51211" name="Rechteck 75"/>
          <p:cNvSpPr>
            <a:spLocks noChangeArrowheads="1"/>
          </p:cNvSpPr>
          <p:nvPr/>
        </p:nvSpPr>
        <p:spPr bwMode="auto">
          <a:xfrm>
            <a:off x="-28575" y="4986338"/>
            <a:ext cx="428625" cy="571500"/>
          </a:xfrm>
          <a:prstGeom prst="rect">
            <a:avLst/>
          </a:prstGeom>
          <a:noFill/>
          <a:ln w="9525">
            <a:noFill/>
            <a:miter lim="800000"/>
            <a:headEnd/>
            <a:tailEnd/>
          </a:ln>
        </p:spPr>
        <p:txBody>
          <a:bodyPr wrap="none"/>
          <a:lstStyle/>
          <a:p>
            <a:pPr eaLnBrk="0" hangingPunct="0">
              <a:spcBef>
                <a:spcPct val="50000"/>
              </a:spcBef>
            </a:pPr>
            <a:r>
              <a:rPr lang="de-DE" sz="4000">
                <a:solidFill>
                  <a:srgbClr val="0DB335"/>
                </a:solidFill>
                <a:latin typeface="Webdings" pitchFamily="18" charset="2"/>
                <a:sym typeface="Webdings" pitchFamily="18" charset="2"/>
              </a:rPr>
              <a:t></a:t>
            </a:r>
            <a:endParaRPr lang="de-DE" sz="4000">
              <a:solidFill>
                <a:srgbClr val="0DB335"/>
              </a:solidFill>
              <a:latin typeface="Arial" charset="0"/>
            </a:endParaRPr>
          </a:p>
        </p:txBody>
      </p:sp>
      <p:sp>
        <p:nvSpPr>
          <p:cNvPr id="51212" name="Rechteck 75"/>
          <p:cNvSpPr>
            <a:spLocks noChangeArrowheads="1"/>
          </p:cNvSpPr>
          <p:nvPr/>
        </p:nvSpPr>
        <p:spPr bwMode="auto">
          <a:xfrm>
            <a:off x="719138" y="4995863"/>
            <a:ext cx="428625" cy="571500"/>
          </a:xfrm>
          <a:prstGeom prst="rect">
            <a:avLst/>
          </a:prstGeom>
          <a:noFill/>
          <a:ln w="9525">
            <a:noFill/>
            <a:miter lim="800000"/>
            <a:headEnd/>
            <a:tailEnd/>
          </a:ln>
        </p:spPr>
        <p:txBody>
          <a:bodyPr wrap="none"/>
          <a:lstStyle/>
          <a:p>
            <a:pPr eaLnBrk="0" hangingPunct="0">
              <a:spcBef>
                <a:spcPct val="50000"/>
              </a:spcBef>
            </a:pPr>
            <a:r>
              <a:rPr lang="de-DE" sz="4000">
                <a:solidFill>
                  <a:srgbClr val="0DB335"/>
                </a:solidFill>
                <a:latin typeface="Webdings" pitchFamily="18" charset="2"/>
                <a:sym typeface="Webdings" pitchFamily="18" charset="2"/>
              </a:rPr>
              <a:t></a:t>
            </a:r>
            <a:endParaRPr lang="de-DE" sz="4000">
              <a:solidFill>
                <a:srgbClr val="0DB335"/>
              </a:solidFill>
              <a:latin typeface="Arial" charset="0"/>
            </a:endParaRPr>
          </a:p>
        </p:txBody>
      </p:sp>
      <p:sp>
        <p:nvSpPr>
          <p:cNvPr id="51213" name="Rechteck 75"/>
          <p:cNvSpPr>
            <a:spLocks noChangeArrowheads="1"/>
          </p:cNvSpPr>
          <p:nvPr/>
        </p:nvSpPr>
        <p:spPr bwMode="auto">
          <a:xfrm>
            <a:off x="331788" y="4986338"/>
            <a:ext cx="428625" cy="571500"/>
          </a:xfrm>
          <a:prstGeom prst="rect">
            <a:avLst/>
          </a:prstGeom>
          <a:noFill/>
          <a:ln w="9525">
            <a:noFill/>
            <a:miter lim="800000"/>
            <a:headEnd/>
            <a:tailEnd/>
          </a:ln>
        </p:spPr>
        <p:txBody>
          <a:bodyPr wrap="none"/>
          <a:lstStyle/>
          <a:p>
            <a:pPr eaLnBrk="0" hangingPunct="0">
              <a:spcBef>
                <a:spcPct val="50000"/>
              </a:spcBef>
            </a:pPr>
            <a:r>
              <a:rPr lang="de-DE" sz="4000">
                <a:solidFill>
                  <a:srgbClr val="0DB335"/>
                </a:solidFill>
                <a:latin typeface="Webdings" pitchFamily="18" charset="2"/>
                <a:sym typeface="Webdings" pitchFamily="18" charset="2"/>
              </a:rPr>
              <a:t></a:t>
            </a:r>
            <a:endParaRPr lang="de-DE" sz="4000">
              <a:solidFill>
                <a:srgbClr val="0DB335"/>
              </a:solidFill>
              <a:latin typeface="Arial" charset="0"/>
            </a:endParaRPr>
          </a:p>
        </p:txBody>
      </p:sp>
      <p:sp>
        <p:nvSpPr>
          <p:cNvPr id="51214" name="Rechteck 14"/>
          <p:cNvSpPr>
            <a:spLocks noChangeArrowheads="1"/>
          </p:cNvSpPr>
          <p:nvPr/>
        </p:nvSpPr>
        <p:spPr bwMode="auto">
          <a:xfrm>
            <a:off x="1331913" y="5013325"/>
            <a:ext cx="4752975" cy="646113"/>
          </a:xfrm>
          <a:prstGeom prst="rect">
            <a:avLst/>
          </a:prstGeom>
          <a:noFill/>
          <a:ln w="9525">
            <a:noFill/>
            <a:miter lim="800000"/>
            <a:headEnd/>
            <a:tailEnd/>
          </a:ln>
        </p:spPr>
        <p:txBody>
          <a:bodyPr>
            <a:spAutoFit/>
          </a:bodyPr>
          <a:lstStyle/>
          <a:p>
            <a:r>
              <a:rPr lang="de-DE" sz="1200" b="1">
                <a:solidFill>
                  <a:srgbClr val="000000"/>
                </a:solidFill>
                <a:latin typeface="Arial" charset="0"/>
              </a:rPr>
              <a:t>Ausbildende Fachkraft</a:t>
            </a:r>
          </a:p>
          <a:p>
            <a:r>
              <a:rPr lang="de-DE" sz="1200" b="1" u="sng">
                <a:solidFill>
                  <a:srgbClr val="000000"/>
                </a:solidFill>
                <a:latin typeface="Arial" charset="0"/>
              </a:rPr>
              <a:t> </a:t>
            </a:r>
          </a:p>
          <a:p>
            <a:r>
              <a:rPr lang="de-DE" sz="1200">
                <a:solidFill>
                  <a:srgbClr val="000000"/>
                </a:solidFill>
                <a:latin typeface="Arial" charset="0"/>
              </a:rPr>
              <a:t>Umsetzungsebene</a:t>
            </a:r>
          </a:p>
        </p:txBody>
      </p:sp>
      <p:sp>
        <p:nvSpPr>
          <p:cNvPr id="51215" name="Rechteck 15"/>
          <p:cNvSpPr>
            <a:spLocks noChangeArrowheads="1"/>
          </p:cNvSpPr>
          <p:nvPr/>
        </p:nvSpPr>
        <p:spPr bwMode="auto">
          <a:xfrm>
            <a:off x="1793875" y="1660525"/>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pic>
        <p:nvPicPr>
          <p:cNvPr id="51216" name="Grafik 24" descr="MH900078749.JPG"/>
          <p:cNvPicPr>
            <a:picLocks noChangeAspect="1"/>
          </p:cNvPicPr>
          <p:nvPr/>
        </p:nvPicPr>
        <p:blipFill>
          <a:blip r:embed="rId3" cstate="print"/>
          <a:srcRect t="13562" b="15240"/>
          <a:stretch>
            <a:fillRect/>
          </a:stretch>
        </p:blipFill>
        <p:spPr bwMode="auto">
          <a:xfrm>
            <a:off x="6910388" y="4876800"/>
            <a:ext cx="2124075" cy="1512888"/>
          </a:xfrm>
          <a:prstGeom prst="rect">
            <a:avLst/>
          </a:prstGeom>
          <a:noFill/>
          <a:ln w="9525">
            <a:noFill/>
            <a:miter lim="800000"/>
            <a:headEnd/>
            <a:tailEnd/>
          </a:ln>
        </p:spPr>
      </p:pic>
      <p:sp>
        <p:nvSpPr>
          <p:cNvPr id="51217" name="Textfeld 17"/>
          <p:cNvSpPr txBox="1">
            <a:spLocks noChangeArrowheads="1"/>
          </p:cNvSpPr>
          <p:nvPr/>
        </p:nvSpPr>
        <p:spPr bwMode="auto">
          <a:xfrm>
            <a:off x="323850" y="136525"/>
            <a:ext cx="8712200" cy="400050"/>
          </a:xfrm>
          <a:prstGeom prst="rect">
            <a:avLst/>
          </a:prstGeom>
          <a:noFill/>
          <a:ln w="9525">
            <a:noFill/>
            <a:miter lim="800000"/>
            <a:headEnd/>
            <a:tailEnd/>
          </a:ln>
        </p:spPr>
        <p:txBody>
          <a:bodyPr>
            <a:spAutoFit/>
          </a:bodyPr>
          <a:lstStyle/>
          <a:p>
            <a:pPr algn="ctr"/>
            <a:r>
              <a:rPr lang="de-DE" sz="2000" b="1">
                <a:solidFill>
                  <a:srgbClr val="16165D"/>
                </a:solidFill>
                <a:latin typeface="Arial" charset="0"/>
              </a:rPr>
              <a:t>Ausdifferenzierung der Zielgruppe „ausbildendes Personal“</a:t>
            </a:r>
          </a:p>
        </p:txBody>
      </p:sp>
    </p:spTree>
    <p:extLst>
      <p:ext uri="{BB962C8B-B14F-4D97-AF65-F5344CB8AC3E}">
        <p14:creationId xmlns:p14="http://schemas.microsoft.com/office/powerpoint/2010/main" xmlns="" val="446147726"/>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feld 13"/>
          <p:cNvSpPr txBox="1">
            <a:spLocks noChangeArrowheads="1"/>
          </p:cNvSpPr>
          <p:nvPr/>
        </p:nvSpPr>
        <p:spPr bwMode="auto">
          <a:xfrm>
            <a:off x="571500" y="73025"/>
            <a:ext cx="8343900" cy="646113"/>
          </a:xfrm>
          <a:prstGeom prst="rect">
            <a:avLst/>
          </a:prstGeom>
          <a:noFill/>
          <a:ln w="9525">
            <a:noFill/>
            <a:miter lim="800000"/>
            <a:headEnd/>
            <a:tailEnd/>
          </a:ln>
        </p:spPr>
        <p:txBody>
          <a:bodyPr>
            <a:spAutoFit/>
          </a:bodyPr>
          <a:lstStyle/>
          <a:p>
            <a:pPr algn="ctr" eaLnBrk="0" hangingPunct="0">
              <a:spcBef>
                <a:spcPct val="50000"/>
              </a:spcBef>
            </a:pPr>
            <a:r>
              <a:rPr lang="de-DE" b="1" dirty="0">
                <a:solidFill>
                  <a:srgbClr val="191966"/>
                </a:solidFill>
                <a:latin typeface="Arial" charset="0"/>
              </a:rPr>
              <a:t>Klein- und Kleinstbetrieb im Handwerk</a:t>
            </a:r>
            <a:br>
              <a:rPr lang="de-DE" b="1" dirty="0">
                <a:solidFill>
                  <a:srgbClr val="191966"/>
                </a:solidFill>
                <a:latin typeface="Arial" charset="0"/>
              </a:rPr>
            </a:br>
            <a:r>
              <a:rPr lang="de-DE" sz="1200" b="1" dirty="0">
                <a:solidFill>
                  <a:srgbClr val="191966"/>
                </a:solidFill>
                <a:latin typeface="Arial" charset="0"/>
              </a:rPr>
              <a:t>KFZ-Werkstatt  (6 </a:t>
            </a:r>
            <a:r>
              <a:rPr lang="de-DE" sz="1200" b="1" dirty="0" smtClean="0">
                <a:solidFill>
                  <a:srgbClr val="191966"/>
                </a:solidFill>
                <a:latin typeface="Arial" charset="0"/>
              </a:rPr>
              <a:t>MA)</a:t>
            </a:r>
            <a:endParaRPr lang="de-DE" sz="1200" b="1" dirty="0">
              <a:solidFill>
                <a:srgbClr val="191966"/>
              </a:solidFill>
              <a:latin typeface="Arial" charset="0"/>
            </a:endParaRPr>
          </a:p>
        </p:txBody>
      </p:sp>
      <p:grpSp>
        <p:nvGrpSpPr>
          <p:cNvPr id="2" name="Gruppieren 47"/>
          <p:cNvGrpSpPr>
            <a:grpSpLocks/>
          </p:cNvGrpSpPr>
          <p:nvPr/>
        </p:nvGrpSpPr>
        <p:grpSpPr bwMode="auto">
          <a:xfrm>
            <a:off x="642938" y="1041400"/>
            <a:ext cx="4168775" cy="3602038"/>
            <a:chOff x="1096951" y="1041398"/>
            <a:chExt cx="3714750" cy="3244838"/>
          </a:xfrm>
        </p:grpSpPr>
        <p:sp>
          <p:nvSpPr>
            <p:cNvPr id="20" name="Rechteck 19"/>
            <p:cNvSpPr/>
            <p:nvPr/>
          </p:nvSpPr>
          <p:spPr bwMode="auto">
            <a:xfrm>
              <a:off x="1143632" y="1500452"/>
              <a:ext cx="3642606" cy="2785784"/>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1" name="Eingekerbter Richtungspfeil 10"/>
            <p:cNvSpPr/>
            <p:nvPr/>
          </p:nvSpPr>
          <p:spPr bwMode="auto">
            <a:xfrm>
              <a:off x="1167681" y="3485395"/>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6580" name="Rechteck 27"/>
            <p:cNvSpPr>
              <a:spLocks noChangeArrowheads="1"/>
            </p:cNvSpPr>
            <p:nvPr/>
          </p:nvSpPr>
          <p:spPr bwMode="auto">
            <a:xfrm>
              <a:off x="2268526" y="22145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25" name="Gleichschenkliges Dreieck 24"/>
            <p:cNvSpPr/>
            <p:nvPr/>
          </p:nvSpPr>
          <p:spPr bwMode="auto">
            <a:xfrm>
              <a:off x="1096951" y="1041398"/>
              <a:ext cx="3714750" cy="461914"/>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6582" name="Rechteck 34"/>
            <p:cNvSpPr>
              <a:spLocks noChangeArrowheads="1"/>
            </p:cNvSpPr>
            <p:nvPr/>
          </p:nvSpPr>
          <p:spPr bwMode="auto">
            <a:xfrm>
              <a:off x="2871776" y="22272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66583" name="Rechteck 36"/>
            <p:cNvSpPr>
              <a:spLocks noChangeArrowheads="1"/>
            </p:cNvSpPr>
            <p:nvPr/>
          </p:nvSpPr>
          <p:spPr bwMode="auto">
            <a:xfrm>
              <a:off x="2389176" y="1897061"/>
              <a:ext cx="1209675" cy="1322387"/>
            </a:xfrm>
            <a:prstGeom prst="rect">
              <a:avLst/>
            </a:prstGeom>
            <a:noFill/>
            <a:ln w="9525">
              <a:noFill/>
              <a:miter lim="800000"/>
              <a:headEnd/>
              <a:tailEnd/>
            </a:ln>
          </p:spPr>
          <p:txBody>
            <a:bodyPr wrap="none">
              <a:spAutoFit/>
            </a:bodyPr>
            <a:lstStyle/>
            <a:p>
              <a:pPr eaLnBrk="0" hangingPunct="0"/>
              <a:r>
                <a:rPr lang="de-DE" sz="8000">
                  <a:solidFill>
                    <a:srgbClr val="0DB335"/>
                  </a:solidFill>
                  <a:latin typeface="Webdings" pitchFamily="18" charset="2"/>
                  <a:sym typeface="Webdings" pitchFamily="18" charset="2"/>
                </a:rPr>
                <a:t></a:t>
              </a:r>
              <a:endParaRPr lang="de-DE" sz="8000">
                <a:solidFill>
                  <a:srgbClr val="0DB335"/>
                </a:solidFill>
                <a:latin typeface="Webdings" pitchFamily="18" charset="2"/>
              </a:endParaRPr>
            </a:p>
          </p:txBody>
        </p:sp>
        <p:sp>
          <p:nvSpPr>
            <p:cNvPr id="39" name="Eingekerbter Richtungspfeil 38"/>
            <p:cNvSpPr/>
            <p:nvPr/>
          </p:nvSpPr>
          <p:spPr bwMode="auto">
            <a:xfrm>
              <a:off x="1913177" y="3471094"/>
              <a:ext cx="642230"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1" name="Eingekerbter Richtungspfeil 40"/>
            <p:cNvSpPr/>
            <p:nvPr/>
          </p:nvSpPr>
          <p:spPr bwMode="auto">
            <a:xfrm>
              <a:off x="2655845"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3" name="Eingekerbter Richtungspfeil 42"/>
            <p:cNvSpPr/>
            <p:nvPr/>
          </p:nvSpPr>
          <p:spPr bwMode="auto">
            <a:xfrm>
              <a:off x="3385780"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4" name="Eingekerbter Richtungspfeil 43"/>
            <p:cNvSpPr/>
            <p:nvPr/>
          </p:nvSpPr>
          <p:spPr bwMode="auto">
            <a:xfrm>
              <a:off x="4114301" y="3471094"/>
              <a:ext cx="643645"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6588" name="Textfeld 14"/>
            <p:cNvSpPr txBox="1">
              <a:spLocks noChangeArrowheads="1"/>
            </p:cNvSpPr>
            <p:nvPr/>
          </p:nvSpPr>
          <p:spPr bwMode="auto">
            <a:xfrm>
              <a:off x="1142976" y="1714498"/>
              <a:ext cx="3631823" cy="369332"/>
            </a:xfrm>
            <a:prstGeom prst="rect">
              <a:avLst/>
            </a:prstGeom>
            <a:noFill/>
            <a:ln w="9525">
              <a:noFill/>
              <a:miter lim="800000"/>
              <a:headEnd/>
              <a:tailEnd/>
            </a:ln>
          </p:spPr>
          <p:txBody>
            <a:bodyPr>
              <a:spAutoFit/>
            </a:bodyPr>
            <a:lstStyle/>
            <a:p>
              <a:pPr algn="ctr" eaLnBrk="0" hangingPunct="0">
                <a:spcBef>
                  <a:spcPct val="50000"/>
                </a:spcBef>
              </a:pPr>
              <a:r>
                <a:rPr lang="de-DE" sz="1800">
                  <a:solidFill>
                    <a:srgbClr val="000000"/>
                  </a:solidFill>
                  <a:latin typeface="Arial" charset="0"/>
                </a:rPr>
                <a:t>Ausbildender = Inhaber </a:t>
              </a:r>
            </a:p>
          </p:txBody>
        </p:sp>
      </p:grpSp>
      <p:sp>
        <p:nvSpPr>
          <p:cNvPr id="66564" name="Textfeld 17"/>
          <p:cNvSpPr txBox="1">
            <a:spLocks noChangeArrowheads="1"/>
          </p:cNvSpPr>
          <p:nvPr/>
        </p:nvSpPr>
        <p:spPr bwMode="auto">
          <a:xfrm>
            <a:off x="7102475" y="4722813"/>
            <a:ext cx="1862138" cy="369887"/>
          </a:xfrm>
          <a:prstGeom prst="rect">
            <a:avLst/>
          </a:prstGeom>
          <a:noFill/>
          <a:ln w="9525">
            <a:noFill/>
            <a:miter lim="800000"/>
            <a:headEnd/>
            <a:tailEnd/>
          </a:ln>
        </p:spPr>
        <p:txBody>
          <a:bodyPr>
            <a:spAutoFit/>
          </a:bodyPr>
          <a:lstStyle/>
          <a:p>
            <a:pPr eaLnBrk="0" hangingPunct="0">
              <a:spcBef>
                <a:spcPct val="50000"/>
              </a:spcBef>
            </a:pPr>
            <a:r>
              <a:rPr lang="de-DE" sz="900">
                <a:solidFill>
                  <a:srgbClr val="000000"/>
                </a:solidFill>
                <a:latin typeface="Arial" charset="0"/>
              </a:rPr>
              <a:t>= nebenberuflicher</a:t>
            </a:r>
            <a:r>
              <a:rPr lang="de-DE" sz="900" b="1">
                <a:solidFill>
                  <a:srgbClr val="000000"/>
                </a:solidFill>
                <a:latin typeface="Arial" charset="0"/>
              </a:rPr>
              <a:t> </a:t>
            </a:r>
            <a:r>
              <a:rPr lang="de-DE" sz="900">
                <a:solidFill>
                  <a:srgbClr val="000000"/>
                </a:solidFill>
                <a:latin typeface="Arial" charset="0"/>
              </a:rPr>
              <a:t>Ausbilder/-in /Inhaber</a:t>
            </a:r>
          </a:p>
        </p:txBody>
      </p:sp>
      <p:sp>
        <p:nvSpPr>
          <p:cNvPr id="66565" name="Rechteck 17"/>
          <p:cNvSpPr>
            <a:spLocks noChangeArrowheads="1"/>
          </p:cNvSpPr>
          <p:nvPr/>
        </p:nvSpPr>
        <p:spPr bwMode="auto">
          <a:xfrm>
            <a:off x="6330950" y="4217988"/>
            <a:ext cx="1231900" cy="1323975"/>
          </a:xfrm>
          <a:prstGeom prst="rect">
            <a:avLst/>
          </a:prstGeom>
          <a:noFill/>
          <a:ln w="9525">
            <a:noFill/>
            <a:miter lim="800000"/>
            <a:headEnd/>
            <a:tailEnd/>
          </a:ln>
        </p:spPr>
        <p:txBody>
          <a:bodyPr>
            <a:spAutoFit/>
          </a:bodyPr>
          <a:lstStyle/>
          <a:p>
            <a:pPr algn="r" eaLnBrk="0" hangingPunct="0"/>
            <a:r>
              <a:rPr lang="de-DE" sz="8000">
                <a:solidFill>
                  <a:srgbClr val="0DB335"/>
                </a:solidFill>
                <a:latin typeface="Webdings" pitchFamily="18" charset="2"/>
                <a:sym typeface="Webdings" pitchFamily="18" charset="2"/>
              </a:rPr>
              <a:t></a:t>
            </a:r>
            <a:endParaRPr lang="de-DE" sz="8000">
              <a:solidFill>
                <a:srgbClr val="0DB335"/>
              </a:solidFill>
              <a:latin typeface="Webdings" pitchFamily="18" charset="2"/>
            </a:endParaRPr>
          </a:p>
        </p:txBody>
      </p:sp>
      <p:sp>
        <p:nvSpPr>
          <p:cNvPr id="23" name="Rechteck 22"/>
          <p:cNvSpPr/>
          <p:nvPr/>
        </p:nvSpPr>
        <p:spPr bwMode="auto">
          <a:xfrm>
            <a:off x="6278563" y="1639888"/>
            <a:ext cx="2032000" cy="1146175"/>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24" name="Gleichschenkliges Dreieck 23"/>
          <p:cNvSpPr/>
          <p:nvPr/>
        </p:nvSpPr>
        <p:spPr bwMode="auto">
          <a:xfrm>
            <a:off x="6253163" y="1357313"/>
            <a:ext cx="2071687" cy="284162"/>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6568" name="Rechteck 36"/>
          <p:cNvSpPr>
            <a:spLocks noChangeArrowheads="1"/>
          </p:cNvSpPr>
          <p:nvPr/>
        </p:nvSpPr>
        <p:spPr bwMode="auto">
          <a:xfrm>
            <a:off x="6859588" y="1544638"/>
            <a:ext cx="674687" cy="814387"/>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6569" name="Rechteck 36"/>
          <p:cNvSpPr>
            <a:spLocks noChangeArrowheads="1"/>
          </p:cNvSpPr>
          <p:nvPr/>
        </p:nvSpPr>
        <p:spPr bwMode="auto">
          <a:xfrm>
            <a:off x="7273925" y="1539875"/>
            <a:ext cx="1211263" cy="1323975"/>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3333CC"/>
              </a:solidFill>
              <a:latin typeface="Webdings" pitchFamily="18" charset="2"/>
            </a:endParaRPr>
          </a:p>
        </p:txBody>
      </p:sp>
      <p:sp>
        <p:nvSpPr>
          <p:cNvPr id="66570" name="Rechteck 36"/>
          <p:cNvSpPr>
            <a:spLocks noChangeArrowheads="1"/>
          </p:cNvSpPr>
          <p:nvPr/>
        </p:nvSpPr>
        <p:spPr bwMode="auto">
          <a:xfrm>
            <a:off x="6423025" y="1538288"/>
            <a:ext cx="1211263" cy="1322387"/>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6571" name="Rechteck 30"/>
          <p:cNvSpPr>
            <a:spLocks noChangeArrowheads="1"/>
          </p:cNvSpPr>
          <p:nvPr/>
        </p:nvSpPr>
        <p:spPr bwMode="auto">
          <a:xfrm>
            <a:off x="6203950" y="817563"/>
            <a:ext cx="2286000" cy="584200"/>
          </a:xfrm>
          <a:prstGeom prst="rect">
            <a:avLst/>
          </a:prstGeom>
          <a:noFill/>
          <a:ln w="9525">
            <a:noFill/>
            <a:miter lim="800000"/>
            <a:headEnd/>
            <a:tailEnd/>
          </a:ln>
        </p:spPr>
        <p:txBody>
          <a:bodyPr>
            <a:spAutoFit/>
          </a:bodyPr>
          <a:lstStyle/>
          <a:p>
            <a:pPr algn="ctr"/>
            <a:r>
              <a:rPr lang="de-DE" sz="1600">
                <a:solidFill>
                  <a:srgbClr val="000000"/>
                </a:solidFill>
                <a:latin typeface="Arial" charset="0"/>
              </a:rPr>
              <a:t>Überbetriebliches Bildungszentrum</a:t>
            </a:r>
          </a:p>
        </p:txBody>
      </p:sp>
      <p:sp>
        <p:nvSpPr>
          <p:cNvPr id="66572" name="Rechteck 36"/>
          <p:cNvSpPr>
            <a:spLocks noChangeArrowheads="1"/>
          </p:cNvSpPr>
          <p:nvPr/>
        </p:nvSpPr>
        <p:spPr bwMode="auto">
          <a:xfrm>
            <a:off x="6000750" y="1539875"/>
            <a:ext cx="1211263" cy="1323975"/>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6574" name="Textfeld 34"/>
          <p:cNvSpPr txBox="1">
            <a:spLocks noChangeArrowheads="1"/>
          </p:cNvSpPr>
          <p:nvPr/>
        </p:nvSpPr>
        <p:spPr bwMode="auto">
          <a:xfrm>
            <a:off x="7011988" y="4098925"/>
            <a:ext cx="1676400" cy="230188"/>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hauptberufliches</a:t>
            </a:r>
            <a:r>
              <a:rPr lang="de-DE" sz="900" b="1">
                <a:solidFill>
                  <a:srgbClr val="000000"/>
                </a:solidFill>
                <a:latin typeface="Arial" charset="0"/>
              </a:rPr>
              <a:t> </a:t>
            </a:r>
            <a:r>
              <a:rPr lang="de-DE" sz="900">
                <a:solidFill>
                  <a:srgbClr val="000000"/>
                </a:solidFill>
                <a:latin typeface="Arial" charset="0"/>
              </a:rPr>
              <a:t>Personal</a:t>
            </a:r>
          </a:p>
        </p:txBody>
      </p:sp>
      <p:sp>
        <p:nvSpPr>
          <p:cNvPr id="66575" name="Rechteck 35"/>
          <p:cNvSpPr>
            <a:spLocks noChangeArrowheads="1"/>
          </p:cNvSpPr>
          <p:nvPr/>
        </p:nvSpPr>
        <p:spPr bwMode="auto">
          <a:xfrm>
            <a:off x="6673850" y="3941763"/>
            <a:ext cx="428625" cy="385762"/>
          </a:xfrm>
          <a:prstGeom prst="rect">
            <a:avLst/>
          </a:prstGeom>
          <a:noFill/>
          <a:ln w="9525">
            <a:noFill/>
            <a:miter lim="800000"/>
            <a:headEnd/>
            <a:tailEnd/>
          </a:ln>
        </p:spPr>
        <p:txBody>
          <a:bodyPr wrap="none">
            <a:spAutoFit/>
          </a:bodyPr>
          <a:lstStyle/>
          <a:p>
            <a:pPr eaLnBrk="0" hangingPunct="0"/>
            <a:r>
              <a:rPr lang="de-DE" sz="2800">
                <a:solidFill>
                  <a:srgbClr val="3333CC"/>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6576" name="Textfeld 47"/>
          <p:cNvSpPr txBox="1">
            <a:spLocks noChangeArrowheads="1"/>
          </p:cNvSpPr>
          <p:nvPr/>
        </p:nvSpPr>
        <p:spPr bwMode="auto">
          <a:xfrm>
            <a:off x="7102475" y="5599113"/>
            <a:ext cx="1792288" cy="368300"/>
          </a:xfrm>
          <a:prstGeom prst="rect">
            <a:avLst/>
          </a:prstGeom>
          <a:noFill/>
          <a:ln w="9525">
            <a:noFill/>
            <a:miter lim="800000"/>
            <a:headEnd/>
            <a:tailEnd/>
          </a:ln>
        </p:spPr>
        <p:txBody>
          <a:bodyPr>
            <a:spAutoFit/>
          </a:bodyPr>
          <a:lstStyle/>
          <a:p>
            <a:pPr eaLnBrk="0" hangingPunct="0">
              <a:spcBef>
                <a:spcPct val="50000"/>
              </a:spcBef>
            </a:pPr>
            <a:r>
              <a:rPr lang="de-DE" sz="900" b="1">
                <a:solidFill>
                  <a:srgbClr val="000000"/>
                </a:solidFill>
                <a:latin typeface="Arial" charset="0"/>
              </a:rPr>
              <a:t>=</a:t>
            </a:r>
            <a:r>
              <a:rPr lang="de-DE" sz="900">
                <a:solidFill>
                  <a:srgbClr val="000000"/>
                </a:solidFill>
                <a:latin typeface="Arial" charset="0"/>
              </a:rPr>
              <a:t> nebenberuflich </a:t>
            </a:r>
            <a:br>
              <a:rPr lang="de-DE" sz="900">
                <a:solidFill>
                  <a:srgbClr val="000000"/>
                </a:solidFill>
                <a:latin typeface="Arial" charset="0"/>
              </a:rPr>
            </a:br>
            <a:r>
              <a:rPr lang="de-DE" sz="900">
                <a:solidFill>
                  <a:srgbClr val="000000"/>
                </a:solidFill>
                <a:latin typeface="Arial" charset="0"/>
              </a:rPr>
              <a:t>ausbildende Fachkraft </a:t>
            </a:r>
          </a:p>
        </p:txBody>
      </p:sp>
      <p:sp>
        <p:nvSpPr>
          <p:cNvPr id="66577" name="Rechteck 75"/>
          <p:cNvSpPr>
            <a:spLocks noChangeArrowheads="1"/>
          </p:cNvSpPr>
          <p:nvPr/>
        </p:nvSpPr>
        <p:spPr bwMode="auto">
          <a:xfrm>
            <a:off x="6648450" y="5461000"/>
            <a:ext cx="428625" cy="571500"/>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Tree>
    <p:extLst>
      <p:ext uri="{BB962C8B-B14F-4D97-AF65-F5344CB8AC3E}">
        <p14:creationId xmlns:p14="http://schemas.microsoft.com/office/powerpoint/2010/main" xmlns="" val="502174054"/>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p:cNvSpPr/>
          <p:nvPr/>
        </p:nvSpPr>
        <p:spPr bwMode="auto">
          <a:xfrm>
            <a:off x="3143250" y="1376363"/>
            <a:ext cx="2643188" cy="150018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sp>
        <p:nvSpPr>
          <p:cNvPr id="73" name="Ellipse 72"/>
          <p:cNvSpPr/>
          <p:nvPr/>
        </p:nvSpPr>
        <p:spPr bwMode="auto">
          <a:xfrm>
            <a:off x="6208713" y="2852738"/>
            <a:ext cx="2892425" cy="1647825"/>
          </a:xfrm>
          <a:prstGeom prst="ellipse">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sp>
        <p:nvSpPr>
          <p:cNvPr id="67588" name="Rectangle 5"/>
          <p:cNvSpPr>
            <a:spLocks noChangeArrowheads="1"/>
          </p:cNvSpPr>
          <p:nvPr/>
        </p:nvSpPr>
        <p:spPr bwMode="auto">
          <a:xfrm>
            <a:off x="762000" y="42863"/>
            <a:ext cx="8382000" cy="490537"/>
          </a:xfrm>
          <a:prstGeom prst="rect">
            <a:avLst/>
          </a:prstGeom>
          <a:noFill/>
          <a:ln w="9525">
            <a:noFill/>
            <a:miter lim="800000"/>
            <a:headEnd/>
            <a:tailEnd/>
          </a:ln>
        </p:spPr>
        <p:txBody>
          <a:bodyPr anchor="ctr"/>
          <a:lstStyle/>
          <a:p>
            <a:pPr algn="ctr" eaLnBrk="0" hangingPunct="0"/>
            <a:endParaRPr lang="de-DE">
              <a:solidFill>
                <a:srgbClr val="000000"/>
              </a:solidFill>
              <a:latin typeface="Arial" charset="0"/>
            </a:endParaRPr>
          </a:p>
        </p:txBody>
      </p:sp>
      <p:sp>
        <p:nvSpPr>
          <p:cNvPr id="67589" name="Textfeld 13"/>
          <p:cNvSpPr txBox="1">
            <a:spLocks noChangeArrowheads="1"/>
          </p:cNvSpPr>
          <p:nvPr/>
        </p:nvSpPr>
        <p:spPr bwMode="auto">
          <a:xfrm>
            <a:off x="468313" y="74613"/>
            <a:ext cx="8424862" cy="690562"/>
          </a:xfrm>
          <a:prstGeom prst="rect">
            <a:avLst/>
          </a:prstGeom>
          <a:noFill/>
          <a:ln w="9525">
            <a:noFill/>
            <a:miter lim="800000"/>
            <a:headEnd/>
            <a:tailEnd/>
          </a:ln>
        </p:spPr>
        <p:txBody>
          <a:bodyPr wrap="none"/>
          <a:lstStyle/>
          <a:p>
            <a:pPr algn="ctr" eaLnBrk="0" hangingPunct="0">
              <a:spcBef>
                <a:spcPct val="50000"/>
              </a:spcBef>
            </a:pPr>
            <a:r>
              <a:rPr lang="de-DE" b="1">
                <a:solidFill>
                  <a:srgbClr val="191966"/>
                </a:solidFill>
                <a:latin typeface="Arial" charset="0"/>
              </a:rPr>
              <a:t>KMU Handwerksbetrieb </a:t>
            </a:r>
            <a:br>
              <a:rPr lang="de-DE" b="1">
                <a:solidFill>
                  <a:srgbClr val="191966"/>
                </a:solidFill>
                <a:latin typeface="Arial" charset="0"/>
              </a:rPr>
            </a:br>
            <a:r>
              <a:rPr lang="de-DE" sz="1200" b="1">
                <a:solidFill>
                  <a:srgbClr val="191966"/>
                </a:solidFill>
                <a:latin typeface="Arial" charset="0"/>
              </a:rPr>
              <a:t>Elektro/Sanitär-Heizung-Klima (25 MA)</a:t>
            </a:r>
          </a:p>
          <a:p>
            <a:pPr algn="ctr" eaLnBrk="0" hangingPunct="0">
              <a:spcBef>
                <a:spcPct val="50000"/>
              </a:spcBef>
            </a:pPr>
            <a:endParaRPr lang="de-DE" b="1">
              <a:solidFill>
                <a:srgbClr val="262699"/>
              </a:solidFill>
              <a:latin typeface="Arial" charset="0"/>
            </a:endParaRPr>
          </a:p>
        </p:txBody>
      </p:sp>
      <p:sp>
        <p:nvSpPr>
          <p:cNvPr id="28" name="Abgerundetes Rechteck 27"/>
          <p:cNvSpPr/>
          <p:nvPr/>
        </p:nvSpPr>
        <p:spPr bwMode="auto">
          <a:xfrm>
            <a:off x="3198813" y="2316163"/>
            <a:ext cx="1222375" cy="560387"/>
          </a:xfrm>
          <a:prstGeom prst="roundRect">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1200" dirty="0">
                <a:solidFill>
                  <a:srgbClr val="000000"/>
                </a:solidFill>
              </a:rPr>
              <a:t>Kundendienst</a:t>
            </a:r>
            <a:br>
              <a:rPr lang="de-DE" sz="1200" dirty="0">
                <a:solidFill>
                  <a:srgbClr val="000000"/>
                </a:solidFill>
              </a:rPr>
            </a:br>
            <a:r>
              <a:rPr lang="de-DE" sz="900" dirty="0">
                <a:solidFill>
                  <a:srgbClr val="000000"/>
                </a:solidFill>
              </a:rPr>
              <a:t>(Service, Wartung)</a:t>
            </a:r>
            <a:r>
              <a:rPr lang="de-DE" sz="1400" dirty="0">
                <a:solidFill>
                  <a:srgbClr val="000000"/>
                </a:solidFill>
              </a:rPr>
              <a:t>     </a:t>
            </a:r>
            <a:endParaRPr lang="de-DE" dirty="0">
              <a:solidFill>
                <a:srgbClr val="000000"/>
              </a:solidFill>
            </a:endParaRPr>
          </a:p>
        </p:txBody>
      </p:sp>
      <p:sp>
        <p:nvSpPr>
          <p:cNvPr id="67591" name="Eingekerbter Richtungspfeil 30"/>
          <p:cNvSpPr>
            <a:spLocks noChangeArrowheads="1"/>
          </p:cNvSpPr>
          <p:nvPr/>
        </p:nvSpPr>
        <p:spPr bwMode="auto">
          <a:xfrm>
            <a:off x="285750" y="4618038"/>
            <a:ext cx="857250" cy="857250"/>
          </a:xfrm>
          <a:prstGeom prst="chevron">
            <a:avLst>
              <a:gd name="adj" fmla="val 50000"/>
            </a:avLst>
          </a:prstGeom>
          <a:noFill/>
          <a:ln w="9525" algn="ctr">
            <a:noFill/>
            <a:round/>
            <a:headEnd/>
            <a:tailEnd/>
          </a:ln>
        </p:spPr>
        <p:txBody>
          <a:bodyPr lIns="90000" tIns="46800" rIns="90000" bIns="46800"/>
          <a:lstStyle/>
          <a:p>
            <a:pPr eaLnBrk="0" hangingPunct="0">
              <a:spcBef>
                <a:spcPct val="50000"/>
              </a:spcBef>
            </a:pPr>
            <a:endParaRPr lang="de-DE" sz="900">
              <a:solidFill>
                <a:srgbClr val="000000"/>
              </a:solidFill>
              <a:latin typeface="Arial" charset="0"/>
            </a:endParaRPr>
          </a:p>
        </p:txBody>
      </p:sp>
      <p:sp>
        <p:nvSpPr>
          <p:cNvPr id="67592" name="Rechteck 70"/>
          <p:cNvSpPr>
            <a:spLocks noChangeArrowheads="1"/>
          </p:cNvSpPr>
          <p:nvPr/>
        </p:nvSpPr>
        <p:spPr bwMode="auto">
          <a:xfrm>
            <a:off x="7358063" y="5248275"/>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cxnSp>
        <p:nvCxnSpPr>
          <p:cNvPr id="67593" name="Gerade Verbindung 76"/>
          <p:cNvCxnSpPr>
            <a:cxnSpLocks noChangeShapeType="1"/>
            <a:stCxn id="28" idx="3"/>
          </p:cNvCxnSpPr>
          <p:nvPr/>
        </p:nvCxnSpPr>
        <p:spPr bwMode="auto">
          <a:xfrm>
            <a:off x="4421188" y="2597150"/>
            <a:ext cx="3492500" cy="819150"/>
          </a:xfrm>
          <a:prstGeom prst="line">
            <a:avLst/>
          </a:prstGeom>
          <a:noFill/>
          <a:ln w="9525" algn="ctr">
            <a:noFill/>
            <a:round/>
            <a:headEnd/>
            <a:tailEnd/>
          </a:ln>
        </p:spPr>
      </p:cxnSp>
      <p:cxnSp>
        <p:nvCxnSpPr>
          <p:cNvPr id="67594" name="Gerade Verbindung 54"/>
          <p:cNvCxnSpPr>
            <a:cxnSpLocks noChangeShapeType="1"/>
          </p:cNvCxnSpPr>
          <p:nvPr/>
        </p:nvCxnSpPr>
        <p:spPr bwMode="auto">
          <a:xfrm>
            <a:off x="4913313" y="981075"/>
            <a:ext cx="782637" cy="719138"/>
          </a:xfrm>
          <a:prstGeom prst="line">
            <a:avLst/>
          </a:prstGeom>
          <a:noFill/>
          <a:ln w="9525" algn="ctr">
            <a:noFill/>
            <a:round/>
            <a:headEnd/>
            <a:tailEnd/>
          </a:ln>
        </p:spPr>
      </p:cxnSp>
      <p:cxnSp>
        <p:nvCxnSpPr>
          <p:cNvPr id="67595" name="Gerade Verbindung 60"/>
          <p:cNvCxnSpPr>
            <a:cxnSpLocks noChangeShapeType="1"/>
          </p:cNvCxnSpPr>
          <p:nvPr/>
        </p:nvCxnSpPr>
        <p:spPr bwMode="auto">
          <a:xfrm rot="5400000">
            <a:off x="4443412" y="2951163"/>
            <a:ext cx="225425" cy="0"/>
          </a:xfrm>
          <a:prstGeom prst="line">
            <a:avLst/>
          </a:prstGeom>
          <a:noFill/>
          <a:ln w="9525" algn="ctr">
            <a:noFill/>
            <a:round/>
            <a:headEnd/>
            <a:tailEnd/>
          </a:ln>
        </p:spPr>
      </p:cxnSp>
      <p:sp>
        <p:nvSpPr>
          <p:cNvPr id="67596" name="Textfeld 47"/>
          <p:cNvSpPr txBox="1">
            <a:spLocks noChangeArrowheads="1"/>
          </p:cNvSpPr>
          <p:nvPr/>
        </p:nvSpPr>
        <p:spPr bwMode="auto">
          <a:xfrm>
            <a:off x="7000875" y="5857875"/>
            <a:ext cx="1892300" cy="369888"/>
          </a:xfrm>
          <a:prstGeom prst="rect">
            <a:avLst/>
          </a:prstGeom>
          <a:noFill/>
          <a:ln w="9525">
            <a:noFill/>
            <a:miter lim="800000"/>
            <a:headEnd/>
            <a:tailEnd/>
          </a:ln>
        </p:spPr>
        <p:txBody>
          <a:bodyPr>
            <a:spAutoFit/>
          </a:bodyPr>
          <a:lstStyle/>
          <a:p>
            <a:pPr eaLnBrk="0" hangingPunct="0">
              <a:spcBef>
                <a:spcPct val="50000"/>
              </a:spcBef>
            </a:pPr>
            <a:r>
              <a:rPr lang="de-DE" sz="900" dirty="0">
                <a:solidFill>
                  <a:srgbClr val="000000"/>
                </a:solidFill>
                <a:latin typeface="Arial" charset="0"/>
              </a:rPr>
              <a:t>= nebenberuflich </a:t>
            </a:r>
            <a:br>
              <a:rPr lang="de-DE" sz="900" dirty="0">
                <a:solidFill>
                  <a:srgbClr val="000000"/>
                </a:solidFill>
                <a:latin typeface="Arial" charset="0"/>
              </a:rPr>
            </a:br>
            <a:r>
              <a:rPr lang="de-DE" sz="900" dirty="0">
                <a:solidFill>
                  <a:srgbClr val="000000"/>
                </a:solidFill>
                <a:latin typeface="Arial" charset="0"/>
              </a:rPr>
              <a:t>   ausbildende Fachkraft </a:t>
            </a:r>
          </a:p>
        </p:txBody>
      </p:sp>
      <p:sp>
        <p:nvSpPr>
          <p:cNvPr id="67597" name="Rechteck 75"/>
          <p:cNvSpPr>
            <a:spLocks noChangeArrowheads="1"/>
          </p:cNvSpPr>
          <p:nvPr/>
        </p:nvSpPr>
        <p:spPr bwMode="auto">
          <a:xfrm>
            <a:off x="6613525" y="568801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0" name="Abgerundetes Rechteck 59"/>
          <p:cNvSpPr/>
          <p:nvPr/>
        </p:nvSpPr>
        <p:spPr bwMode="auto">
          <a:xfrm>
            <a:off x="4510088" y="2316163"/>
            <a:ext cx="1222375" cy="560387"/>
          </a:xfrm>
          <a:prstGeom prst="roundRect">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ts val="0"/>
              </a:spcBef>
              <a:defRPr/>
            </a:pPr>
            <a:r>
              <a:rPr lang="de-DE" sz="1200" dirty="0">
                <a:solidFill>
                  <a:srgbClr val="000000"/>
                </a:solidFill>
              </a:rPr>
              <a:t>Projekte</a:t>
            </a:r>
            <a:r>
              <a:rPr lang="de-DE" sz="1400" dirty="0">
                <a:solidFill>
                  <a:srgbClr val="000000"/>
                </a:solidFill>
              </a:rPr>
              <a:t>      </a:t>
            </a:r>
            <a:endParaRPr lang="de-DE" dirty="0">
              <a:solidFill>
                <a:srgbClr val="000000"/>
              </a:solidFill>
            </a:endParaRPr>
          </a:p>
        </p:txBody>
      </p:sp>
      <p:sp>
        <p:nvSpPr>
          <p:cNvPr id="47" name="Gleichschenkliges Dreieck 46"/>
          <p:cNvSpPr/>
          <p:nvPr/>
        </p:nvSpPr>
        <p:spPr bwMode="auto">
          <a:xfrm>
            <a:off x="3143250" y="908050"/>
            <a:ext cx="2643188" cy="461963"/>
          </a:xfrm>
          <a:prstGeom prst="triangle">
            <a:avLst/>
          </a:prstGeom>
          <a:solidFill>
            <a:schemeClr val="accent3">
              <a:lumMod val="8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7600" name="Gleichschenkliges Dreieck 51"/>
          <p:cNvSpPr>
            <a:spLocks noChangeArrowheads="1"/>
          </p:cNvSpPr>
          <p:nvPr/>
        </p:nvSpPr>
        <p:spPr bwMode="auto">
          <a:xfrm>
            <a:off x="5715000" y="1428750"/>
            <a:ext cx="244475" cy="463550"/>
          </a:xfrm>
          <a:prstGeom prst="triangle">
            <a:avLst>
              <a:gd name="adj" fmla="val 50000"/>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sp>
        <p:nvSpPr>
          <p:cNvPr id="58" name="Eingekerbter Richtungspfeil 57"/>
          <p:cNvSpPr/>
          <p:nvPr/>
        </p:nvSpPr>
        <p:spPr bwMode="auto">
          <a:xfrm>
            <a:off x="5253038" y="4838700"/>
            <a:ext cx="857250" cy="428625"/>
          </a:xfrm>
          <a:prstGeom prst="chevron">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02" name="Rechteck 25"/>
          <p:cNvSpPr>
            <a:spLocks noChangeArrowheads="1"/>
          </p:cNvSpPr>
          <p:nvPr/>
        </p:nvSpPr>
        <p:spPr bwMode="auto">
          <a:xfrm>
            <a:off x="5378450" y="4743450"/>
            <a:ext cx="500063" cy="500063"/>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67603" name="Rechteck 60"/>
          <p:cNvSpPr>
            <a:spLocks noChangeArrowheads="1"/>
          </p:cNvSpPr>
          <p:nvPr/>
        </p:nvSpPr>
        <p:spPr bwMode="auto">
          <a:xfrm>
            <a:off x="4500563" y="4786313"/>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sp>
        <p:nvSpPr>
          <p:cNvPr id="67604" name="Rechteck 25"/>
          <p:cNvSpPr>
            <a:spLocks noChangeArrowheads="1"/>
          </p:cNvSpPr>
          <p:nvPr/>
        </p:nvSpPr>
        <p:spPr bwMode="auto">
          <a:xfrm>
            <a:off x="4268788" y="4764088"/>
            <a:ext cx="500062" cy="500062"/>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64" name="Eingekerbter Richtungspfeil 63"/>
          <p:cNvSpPr/>
          <p:nvPr/>
        </p:nvSpPr>
        <p:spPr bwMode="auto">
          <a:xfrm>
            <a:off x="6286500" y="3546475"/>
            <a:ext cx="500063" cy="285750"/>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06" name="Rechteck 25"/>
          <p:cNvSpPr>
            <a:spLocks noChangeArrowheads="1"/>
          </p:cNvSpPr>
          <p:nvPr/>
        </p:nvSpPr>
        <p:spPr bwMode="auto">
          <a:xfrm>
            <a:off x="6411913" y="3192463"/>
            <a:ext cx="384175" cy="357187"/>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68" name="Eingekerbter Richtungspfeil 67"/>
          <p:cNvSpPr/>
          <p:nvPr/>
        </p:nvSpPr>
        <p:spPr bwMode="auto">
          <a:xfrm>
            <a:off x="6786563" y="3546475"/>
            <a:ext cx="500062" cy="285750"/>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70" name="Eingekerbter Richtungspfeil 69"/>
          <p:cNvSpPr/>
          <p:nvPr/>
        </p:nvSpPr>
        <p:spPr bwMode="auto">
          <a:xfrm>
            <a:off x="7270750" y="3546475"/>
            <a:ext cx="500063" cy="28575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71" name="Eingekerbter Richtungspfeil 70"/>
          <p:cNvSpPr/>
          <p:nvPr/>
        </p:nvSpPr>
        <p:spPr bwMode="auto">
          <a:xfrm>
            <a:off x="7786688" y="3546475"/>
            <a:ext cx="500062" cy="285750"/>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72" name="Eingekerbter Richtungspfeil 71"/>
          <p:cNvSpPr/>
          <p:nvPr/>
        </p:nvSpPr>
        <p:spPr bwMode="auto">
          <a:xfrm>
            <a:off x="8301038" y="3546475"/>
            <a:ext cx="500062" cy="285750"/>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84" name="Eingekerbter Richtungspfeil 83"/>
          <p:cNvSpPr/>
          <p:nvPr/>
        </p:nvSpPr>
        <p:spPr bwMode="auto">
          <a:xfrm>
            <a:off x="2824163" y="5624513"/>
            <a:ext cx="857250" cy="428625"/>
          </a:xfrm>
          <a:prstGeom prst="chevron">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12" name="Rechteck 25"/>
          <p:cNvSpPr>
            <a:spLocks noChangeArrowheads="1"/>
          </p:cNvSpPr>
          <p:nvPr/>
        </p:nvSpPr>
        <p:spPr bwMode="auto">
          <a:xfrm>
            <a:off x="2949575" y="5529263"/>
            <a:ext cx="500063" cy="500062"/>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88" name="Eingekerbter Richtungspfeil 87"/>
          <p:cNvSpPr/>
          <p:nvPr/>
        </p:nvSpPr>
        <p:spPr bwMode="auto">
          <a:xfrm>
            <a:off x="700088" y="3575050"/>
            <a:ext cx="857250" cy="428625"/>
          </a:xfrm>
          <a:prstGeom prst="chevron">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14" name="Rechteck 25"/>
          <p:cNvSpPr>
            <a:spLocks noChangeArrowheads="1"/>
          </p:cNvSpPr>
          <p:nvPr/>
        </p:nvSpPr>
        <p:spPr bwMode="auto">
          <a:xfrm>
            <a:off x="823913" y="3481388"/>
            <a:ext cx="500062" cy="500062"/>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92" name="Eingekerbter Richtungspfeil 91"/>
          <p:cNvSpPr/>
          <p:nvPr/>
        </p:nvSpPr>
        <p:spPr bwMode="auto">
          <a:xfrm>
            <a:off x="1323975" y="4910138"/>
            <a:ext cx="857250" cy="428625"/>
          </a:xfrm>
          <a:prstGeom prst="chevron">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16" name="Rechteck 25"/>
          <p:cNvSpPr>
            <a:spLocks noChangeArrowheads="1"/>
          </p:cNvSpPr>
          <p:nvPr/>
        </p:nvSpPr>
        <p:spPr bwMode="auto">
          <a:xfrm>
            <a:off x="1449388" y="4814888"/>
            <a:ext cx="500062" cy="500062"/>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95" name="Eingekerbter Richtungspfeil 94"/>
          <p:cNvSpPr/>
          <p:nvPr/>
        </p:nvSpPr>
        <p:spPr bwMode="auto">
          <a:xfrm>
            <a:off x="4000500" y="5000625"/>
            <a:ext cx="857250" cy="428625"/>
          </a:xfrm>
          <a:prstGeom prst="chevron">
            <a:avLst/>
          </a:prstGeom>
          <a:solidFill>
            <a:schemeClr val="accent2">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7618" name="Rechteck 25"/>
          <p:cNvSpPr>
            <a:spLocks noChangeArrowheads="1"/>
          </p:cNvSpPr>
          <p:nvPr/>
        </p:nvSpPr>
        <p:spPr bwMode="auto">
          <a:xfrm>
            <a:off x="4143375" y="4892675"/>
            <a:ext cx="500063" cy="500063"/>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67619" name="Textfeld 97"/>
          <p:cNvSpPr txBox="1">
            <a:spLocks noChangeArrowheads="1"/>
          </p:cNvSpPr>
          <p:nvPr/>
        </p:nvSpPr>
        <p:spPr bwMode="auto">
          <a:xfrm>
            <a:off x="6929438" y="2928938"/>
            <a:ext cx="1241425" cy="400050"/>
          </a:xfrm>
          <a:prstGeom prst="rect">
            <a:avLst/>
          </a:prstGeom>
          <a:noFill/>
          <a:ln w="9525">
            <a:noFill/>
            <a:miter lim="800000"/>
            <a:headEnd/>
            <a:tailEnd/>
          </a:ln>
        </p:spPr>
        <p:txBody>
          <a:bodyPr wrap="none">
            <a:spAutoFit/>
          </a:bodyPr>
          <a:lstStyle/>
          <a:p>
            <a:r>
              <a:rPr lang="de-DE" sz="2000">
                <a:solidFill>
                  <a:srgbClr val="000000"/>
                </a:solidFill>
                <a:latin typeface="Arial" charset="0"/>
              </a:rPr>
              <a:t>Baustelle</a:t>
            </a:r>
            <a:endParaRPr lang="de-DE" sz="900">
              <a:solidFill>
                <a:srgbClr val="000000"/>
              </a:solidFill>
              <a:latin typeface="Arial" charset="0"/>
            </a:endParaRPr>
          </a:p>
        </p:txBody>
      </p:sp>
      <p:cxnSp>
        <p:nvCxnSpPr>
          <p:cNvPr id="100" name="Gerade Verbindung 99"/>
          <p:cNvCxnSpPr>
            <a:stCxn id="60" idx="2"/>
          </p:cNvCxnSpPr>
          <p:nvPr/>
        </p:nvCxnSpPr>
        <p:spPr bwMode="auto">
          <a:xfrm rot="16200000" flipH="1">
            <a:off x="5391150" y="2606675"/>
            <a:ext cx="492125" cy="1031875"/>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Gerade Verbindung 101"/>
          <p:cNvCxnSpPr>
            <a:stCxn id="28" idx="2"/>
            <a:endCxn id="67602" idx="0"/>
          </p:cNvCxnSpPr>
          <p:nvPr/>
        </p:nvCxnSpPr>
        <p:spPr bwMode="auto">
          <a:xfrm rot="16200000" flipH="1">
            <a:off x="3785394" y="2901156"/>
            <a:ext cx="1866900" cy="1817688"/>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622" name="Gerade Verbindung 103"/>
          <p:cNvCxnSpPr>
            <a:cxnSpLocks noChangeShapeType="1"/>
            <a:stCxn id="28" idx="2"/>
            <a:endCxn id="28" idx="2"/>
          </p:cNvCxnSpPr>
          <p:nvPr/>
        </p:nvCxnSpPr>
        <p:spPr bwMode="auto">
          <a:xfrm rot="5400000">
            <a:off x="3810000" y="2876550"/>
            <a:ext cx="0" cy="0"/>
          </a:xfrm>
          <a:prstGeom prst="line">
            <a:avLst/>
          </a:prstGeom>
          <a:noFill/>
          <a:ln w="9525" algn="ctr">
            <a:noFill/>
            <a:round/>
            <a:headEnd/>
            <a:tailEnd/>
          </a:ln>
        </p:spPr>
      </p:cxnSp>
      <p:cxnSp>
        <p:nvCxnSpPr>
          <p:cNvPr id="110" name="Gerade Verbindung 109"/>
          <p:cNvCxnSpPr>
            <a:stCxn id="28" idx="2"/>
          </p:cNvCxnSpPr>
          <p:nvPr/>
        </p:nvCxnSpPr>
        <p:spPr bwMode="auto">
          <a:xfrm rot="5400000">
            <a:off x="2301875" y="2217738"/>
            <a:ext cx="849313" cy="2166937"/>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6" name="Gerade Verbindung 115"/>
          <p:cNvCxnSpPr>
            <a:stCxn id="28" idx="2"/>
            <a:endCxn id="67616" idx="0"/>
          </p:cNvCxnSpPr>
          <p:nvPr/>
        </p:nvCxnSpPr>
        <p:spPr bwMode="auto">
          <a:xfrm rot="5400000">
            <a:off x="1785144" y="2790031"/>
            <a:ext cx="1938338" cy="2111375"/>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9" name="Gerade Verbindung 118"/>
          <p:cNvCxnSpPr>
            <a:stCxn id="28" idx="2"/>
            <a:endCxn id="67618" idx="0"/>
          </p:cNvCxnSpPr>
          <p:nvPr/>
        </p:nvCxnSpPr>
        <p:spPr bwMode="auto">
          <a:xfrm rot="16200000" flipH="1">
            <a:off x="3093244" y="3593306"/>
            <a:ext cx="2016125" cy="582613"/>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626" name="Gerade Verbindung 120"/>
          <p:cNvCxnSpPr>
            <a:cxnSpLocks noChangeShapeType="1"/>
          </p:cNvCxnSpPr>
          <p:nvPr/>
        </p:nvCxnSpPr>
        <p:spPr bwMode="auto">
          <a:xfrm>
            <a:off x="5715000" y="3286125"/>
            <a:ext cx="914400" cy="914400"/>
          </a:xfrm>
          <a:prstGeom prst="line">
            <a:avLst/>
          </a:prstGeom>
          <a:noFill/>
          <a:ln w="9525" algn="ctr">
            <a:noFill/>
            <a:round/>
            <a:headEnd/>
            <a:tailEnd/>
          </a:ln>
        </p:spPr>
      </p:cxnSp>
      <p:cxnSp>
        <p:nvCxnSpPr>
          <p:cNvPr id="128" name="Gerade Verbindung 127"/>
          <p:cNvCxnSpPr>
            <a:stCxn id="28" idx="2"/>
            <a:endCxn id="67612" idx="0"/>
          </p:cNvCxnSpPr>
          <p:nvPr/>
        </p:nvCxnSpPr>
        <p:spPr bwMode="auto">
          <a:xfrm rot="5400000">
            <a:off x="2178050" y="3897313"/>
            <a:ext cx="2652713" cy="611187"/>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7628" name="Rechteck 25"/>
          <p:cNvSpPr>
            <a:spLocks noChangeArrowheads="1"/>
          </p:cNvSpPr>
          <p:nvPr/>
        </p:nvSpPr>
        <p:spPr bwMode="auto">
          <a:xfrm>
            <a:off x="4471988" y="1628775"/>
            <a:ext cx="500062" cy="500063"/>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00B050"/>
              </a:solidFill>
              <a:latin typeface="Webdings" pitchFamily="18" charset="2"/>
            </a:endParaRPr>
          </a:p>
        </p:txBody>
      </p:sp>
      <p:sp>
        <p:nvSpPr>
          <p:cNvPr id="67629" name="Rechteck 25"/>
          <p:cNvSpPr>
            <a:spLocks noChangeArrowheads="1"/>
          </p:cNvSpPr>
          <p:nvPr/>
        </p:nvSpPr>
        <p:spPr bwMode="auto">
          <a:xfrm>
            <a:off x="3851275" y="1628775"/>
            <a:ext cx="500063" cy="500063"/>
          </a:xfrm>
          <a:prstGeom prst="rect">
            <a:avLst/>
          </a:prstGeom>
          <a:noFill/>
          <a:ln w="9525">
            <a:noFill/>
            <a:miter lim="800000"/>
            <a:headEnd/>
            <a:tailEnd/>
          </a:ln>
        </p:spPr>
        <p:txBody>
          <a:bodyPr/>
          <a:lstStyle/>
          <a:p>
            <a:pPr eaLnBrk="0" hangingPunct="0"/>
            <a:r>
              <a:rPr lang="de-DE" sz="3200">
                <a:solidFill>
                  <a:srgbClr val="00B050"/>
                </a:solidFill>
                <a:latin typeface="Webdings" pitchFamily="18" charset="2"/>
                <a:sym typeface="Webdings" pitchFamily="18" charset="2"/>
              </a:rPr>
              <a:t></a:t>
            </a:r>
            <a:endParaRPr lang="de-DE" sz="3200">
              <a:solidFill>
                <a:srgbClr val="EC8F14"/>
              </a:solidFill>
              <a:latin typeface="Webdings" pitchFamily="18" charset="2"/>
            </a:endParaRPr>
          </a:p>
        </p:txBody>
      </p:sp>
      <p:sp>
        <p:nvSpPr>
          <p:cNvPr id="67630" name="Rechteck 75"/>
          <p:cNvSpPr>
            <a:spLocks noChangeArrowheads="1"/>
          </p:cNvSpPr>
          <p:nvPr/>
        </p:nvSpPr>
        <p:spPr bwMode="auto">
          <a:xfrm>
            <a:off x="7105650" y="3862388"/>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7631" name="Rechteck 75"/>
          <p:cNvSpPr>
            <a:spLocks noChangeArrowheads="1"/>
          </p:cNvSpPr>
          <p:nvPr/>
        </p:nvSpPr>
        <p:spPr bwMode="auto">
          <a:xfrm>
            <a:off x="7391400" y="3862388"/>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49" name="Rechteck 48"/>
          <p:cNvSpPr/>
          <p:nvPr/>
        </p:nvSpPr>
        <p:spPr bwMode="auto">
          <a:xfrm>
            <a:off x="481013" y="1731963"/>
            <a:ext cx="2032000" cy="1146175"/>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50" name="Gleichschenkliges Dreieck 49"/>
          <p:cNvSpPr/>
          <p:nvPr/>
        </p:nvSpPr>
        <p:spPr bwMode="auto">
          <a:xfrm>
            <a:off x="455613" y="1449388"/>
            <a:ext cx="2071687" cy="284162"/>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7634" name="Rechteck 36"/>
          <p:cNvSpPr>
            <a:spLocks noChangeArrowheads="1"/>
          </p:cNvSpPr>
          <p:nvPr/>
        </p:nvSpPr>
        <p:spPr bwMode="auto">
          <a:xfrm>
            <a:off x="800100" y="1685925"/>
            <a:ext cx="676275" cy="1016000"/>
          </a:xfrm>
          <a:prstGeom prst="rect">
            <a:avLst/>
          </a:prstGeom>
          <a:noFill/>
          <a:ln w="9525">
            <a:noFill/>
            <a:miter lim="800000"/>
            <a:headEnd/>
            <a:tailEnd/>
          </a:ln>
        </p:spPr>
        <p:txBody>
          <a:bodyPr>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sp>
        <p:nvSpPr>
          <p:cNvPr id="67635" name="Rechteck 36"/>
          <p:cNvSpPr>
            <a:spLocks noChangeArrowheads="1"/>
          </p:cNvSpPr>
          <p:nvPr/>
        </p:nvSpPr>
        <p:spPr bwMode="auto">
          <a:xfrm>
            <a:off x="1231900" y="1685925"/>
            <a:ext cx="954088" cy="1016000"/>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3333CC"/>
              </a:solidFill>
              <a:latin typeface="Webdings" pitchFamily="18" charset="2"/>
            </a:endParaRPr>
          </a:p>
        </p:txBody>
      </p:sp>
      <p:sp>
        <p:nvSpPr>
          <p:cNvPr id="67636" name="Rechteck 36"/>
          <p:cNvSpPr>
            <a:spLocks noChangeArrowheads="1"/>
          </p:cNvSpPr>
          <p:nvPr/>
        </p:nvSpPr>
        <p:spPr bwMode="auto">
          <a:xfrm>
            <a:off x="369888" y="1690688"/>
            <a:ext cx="954087" cy="1016000"/>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sp>
        <p:nvSpPr>
          <p:cNvPr id="67637" name="Rechteck 66"/>
          <p:cNvSpPr>
            <a:spLocks noChangeArrowheads="1"/>
          </p:cNvSpPr>
          <p:nvPr/>
        </p:nvSpPr>
        <p:spPr bwMode="auto">
          <a:xfrm>
            <a:off x="368300" y="908050"/>
            <a:ext cx="2286000" cy="585788"/>
          </a:xfrm>
          <a:prstGeom prst="rect">
            <a:avLst/>
          </a:prstGeom>
          <a:noFill/>
          <a:ln w="9525">
            <a:noFill/>
            <a:miter lim="800000"/>
            <a:headEnd/>
            <a:tailEnd/>
          </a:ln>
        </p:spPr>
        <p:txBody>
          <a:bodyPr>
            <a:spAutoFit/>
          </a:bodyPr>
          <a:lstStyle/>
          <a:p>
            <a:pPr algn="ctr"/>
            <a:r>
              <a:rPr lang="de-DE" sz="1600">
                <a:solidFill>
                  <a:srgbClr val="000000"/>
                </a:solidFill>
                <a:latin typeface="Arial" charset="0"/>
              </a:rPr>
              <a:t>Überbetriebliches Bildungszentrum</a:t>
            </a:r>
          </a:p>
        </p:txBody>
      </p:sp>
      <p:sp>
        <p:nvSpPr>
          <p:cNvPr id="67638" name="Rechteck 36"/>
          <p:cNvSpPr>
            <a:spLocks noChangeArrowheads="1"/>
          </p:cNvSpPr>
          <p:nvPr/>
        </p:nvSpPr>
        <p:spPr bwMode="auto">
          <a:xfrm>
            <a:off x="1639888" y="1690688"/>
            <a:ext cx="954087" cy="1016000"/>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sp>
        <p:nvSpPr>
          <p:cNvPr id="67639" name="Textfeld 50"/>
          <p:cNvSpPr txBox="1">
            <a:spLocks noChangeArrowheads="1"/>
          </p:cNvSpPr>
          <p:nvPr/>
        </p:nvSpPr>
        <p:spPr bwMode="auto">
          <a:xfrm>
            <a:off x="7019925" y="4868863"/>
            <a:ext cx="2079625" cy="231775"/>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nebenberuflicher Ausbilder/Inhaber</a:t>
            </a:r>
          </a:p>
        </p:txBody>
      </p:sp>
      <p:sp>
        <p:nvSpPr>
          <p:cNvPr id="67640" name="Textfeld 50"/>
          <p:cNvSpPr txBox="1">
            <a:spLocks noChangeArrowheads="1"/>
          </p:cNvSpPr>
          <p:nvPr/>
        </p:nvSpPr>
        <p:spPr bwMode="auto">
          <a:xfrm>
            <a:off x="7019925" y="5373688"/>
            <a:ext cx="1617663" cy="230187"/>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hauptberufliches Personal</a:t>
            </a:r>
          </a:p>
        </p:txBody>
      </p:sp>
      <p:sp>
        <p:nvSpPr>
          <p:cNvPr id="67641" name="Rechteck 25"/>
          <p:cNvSpPr>
            <a:spLocks noChangeArrowheads="1"/>
          </p:cNvSpPr>
          <p:nvPr/>
        </p:nvSpPr>
        <p:spPr bwMode="auto">
          <a:xfrm>
            <a:off x="6597650" y="5162550"/>
            <a:ext cx="760413" cy="787400"/>
          </a:xfrm>
          <a:prstGeom prst="rect">
            <a:avLst/>
          </a:prstGeom>
          <a:noFill/>
          <a:ln w="9525">
            <a:noFill/>
            <a:miter lim="800000"/>
            <a:headEnd/>
            <a:tailEnd/>
          </a:ln>
        </p:spPr>
        <p:txBody>
          <a:bodyPr/>
          <a:lstStyle/>
          <a:p>
            <a:pPr eaLnBrk="0" hangingPunct="0"/>
            <a:r>
              <a:rPr lang="de-DE" sz="3200">
                <a:solidFill>
                  <a:srgbClr val="3333CC"/>
                </a:solidFill>
                <a:latin typeface="Webdings" pitchFamily="18" charset="2"/>
                <a:sym typeface="Webdings" pitchFamily="18" charset="2"/>
              </a:rPr>
              <a:t></a:t>
            </a:r>
            <a:endParaRPr lang="de-DE" sz="3200">
              <a:solidFill>
                <a:srgbClr val="3333CC"/>
              </a:solidFill>
              <a:latin typeface="Webdings" pitchFamily="18" charset="2"/>
            </a:endParaRPr>
          </a:p>
        </p:txBody>
      </p:sp>
      <p:sp>
        <p:nvSpPr>
          <p:cNvPr id="67643" name="Rechteck 75"/>
          <p:cNvSpPr>
            <a:spLocks noChangeArrowheads="1"/>
          </p:cNvSpPr>
          <p:nvPr/>
        </p:nvSpPr>
        <p:spPr bwMode="auto">
          <a:xfrm>
            <a:off x="6489700" y="4497388"/>
            <a:ext cx="428625" cy="57150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67644" name="Rechteck 75"/>
          <p:cNvSpPr>
            <a:spLocks noChangeArrowheads="1"/>
          </p:cNvSpPr>
          <p:nvPr/>
        </p:nvSpPr>
        <p:spPr bwMode="auto">
          <a:xfrm>
            <a:off x="4052888" y="1441450"/>
            <a:ext cx="428625" cy="57150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Tree>
    <p:extLst>
      <p:ext uri="{BB962C8B-B14F-4D97-AF65-F5344CB8AC3E}">
        <p14:creationId xmlns:p14="http://schemas.microsoft.com/office/powerpoint/2010/main" xmlns="" val="2432478883"/>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feld 13"/>
          <p:cNvSpPr txBox="1">
            <a:spLocks noChangeArrowheads="1"/>
          </p:cNvSpPr>
          <p:nvPr/>
        </p:nvSpPr>
        <p:spPr bwMode="auto">
          <a:xfrm>
            <a:off x="395288" y="73025"/>
            <a:ext cx="8640762" cy="923330"/>
          </a:xfrm>
          <a:prstGeom prst="rect">
            <a:avLst/>
          </a:prstGeom>
          <a:noFill/>
          <a:ln w="9525">
            <a:noFill/>
            <a:miter lim="800000"/>
            <a:headEnd/>
            <a:tailEnd/>
          </a:ln>
        </p:spPr>
        <p:txBody>
          <a:bodyPr>
            <a:spAutoFit/>
          </a:bodyPr>
          <a:lstStyle/>
          <a:p>
            <a:pPr algn="ctr" eaLnBrk="0" hangingPunct="0">
              <a:spcBef>
                <a:spcPts val="0"/>
              </a:spcBef>
            </a:pPr>
            <a:r>
              <a:rPr lang="de-DE" b="1" dirty="0">
                <a:solidFill>
                  <a:srgbClr val="191966"/>
                </a:solidFill>
                <a:latin typeface="Arial" charset="0"/>
              </a:rPr>
              <a:t>KMU mit </a:t>
            </a:r>
            <a:r>
              <a:rPr lang="de-DE" b="1" dirty="0" smtClean="0">
                <a:solidFill>
                  <a:srgbClr val="191966"/>
                </a:solidFill>
                <a:latin typeface="Arial" charset="0"/>
              </a:rPr>
              <a:t>Service-Ausbilder-Unterstützung </a:t>
            </a:r>
          </a:p>
          <a:p>
            <a:pPr algn="ctr" eaLnBrk="0" hangingPunct="0">
              <a:spcBef>
                <a:spcPts val="0"/>
              </a:spcBef>
            </a:pPr>
            <a:r>
              <a:rPr lang="de-DE" sz="1200" b="1" dirty="0" smtClean="0">
                <a:solidFill>
                  <a:srgbClr val="191966"/>
                </a:solidFill>
                <a:latin typeface="Arial" charset="0"/>
              </a:rPr>
              <a:t>Mittelständisches Metallunternehmen/IHK ohne eigene Lehrwerkstatt  (192 MA)</a:t>
            </a:r>
          </a:p>
          <a:p>
            <a:pPr algn="ctr" eaLnBrk="0" hangingPunct="0">
              <a:spcBef>
                <a:spcPct val="50000"/>
              </a:spcBef>
            </a:pPr>
            <a:endParaRPr lang="de-DE" sz="1200" b="1" dirty="0">
              <a:solidFill>
                <a:srgbClr val="191966"/>
              </a:solidFill>
              <a:latin typeface="Arial" charset="0"/>
            </a:endParaRPr>
          </a:p>
        </p:txBody>
      </p:sp>
      <p:grpSp>
        <p:nvGrpSpPr>
          <p:cNvPr id="2" name="Gruppieren 47"/>
          <p:cNvGrpSpPr>
            <a:grpSpLocks/>
          </p:cNvGrpSpPr>
          <p:nvPr/>
        </p:nvGrpSpPr>
        <p:grpSpPr bwMode="auto">
          <a:xfrm>
            <a:off x="827584" y="980728"/>
            <a:ext cx="4168775" cy="3602038"/>
            <a:chOff x="1096951" y="1041398"/>
            <a:chExt cx="3714750" cy="3244838"/>
          </a:xfrm>
        </p:grpSpPr>
        <p:sp>
          <p:nvSpPr>
            <p:cNvPr id="20" name="Rechteck 19"/>
            <p:cNvSpPr/>
            <p:nvPr/>
          </p:nvSpPr>
          <p:spPr bwMode="auto">
            <a:xfrm>
              <a:off x="1143632" y="1500452"/>
              <a:ext cx="3642606" cy="2785784"/>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1" name="Eingekerbter Richtungspfeil 10"/>
            <p:cNvSpPr/>
            <p:nvPr/>
          </p:nvSpPr>
          <p:spPr bwMode="auto">
            <a:xfrm>
              <a:off x="1167681" y="3485395"/>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8628" name="Rechteck 27"/>
            <p:cNvSpPr>
              <a:spLocks noChangeArrowheads="1"/>
            </p:cNvSpPr>
            <p:nvPr/>
          </p:nvSpPr>
          <p:spPr bwMode="auto">
            <a:xfrm>
              <a:off x="2268526" y="22145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25" name="Gleichschenkliges Dreieck 24"/>
            <p:cNvSpPr/>
            <p:nvPr/>
          </p:nvSpPr>
          <p:spPr bwMode="auto">
            <a:xfrm>
              <a:off x="1096951" y="1041398"/>
              <a:ext cx="3714750" cy="461914"/>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8630" name="Rechteck 34"/>
            <p:cNvSpPr>
              <a:spLocks noChangeArrowheads="1"/>
            </p:cNvSpPr>
            <p:nvPr/>
          </p:nvSpPr>
          <p:spPr bwMode="auto">
            <a:xfrm>
              <a:off x="2871776" y="22272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68631" name="Rechteck 36"/>
            <p:cNvSpPr>
              <a:spLocks noChangeArrowheads="1"/>
            </p:cNvSpPr>
            <p:nvPr/>
          </p:nvSpPr>
          <p:spPr bwMode="auto">
            <a:xfrm>
              <a:off x="2389176" y="1897061"/>
              <a:ext cx="1209675" cy="1322387"/>
            </a:xfrm>
            <a:prstGeom prst="rect">
              <a:avLst/>
            </a:prstGeom>
            <a:noFill/>
            <a:ln w="9525">
              <a:noFill/>
              <a:miter lim="800000"/>
              <a:headEnd/>
              <a:tailEnd/>
            </a:ln>
          </p:spPr>
          <p:txBody>
            <a:bodyPr wrap="none">
              <a:spAutoFit/>
            </a:bodyPr>
            <a:lstStyle/>
            <a:p>
              <a:pPr eaLnBrk="0" hangingPunct="0"/>
              <a:r>
                <a:rPr lang="de-DE" sz="8000">
                  <a:solidFill>
                    <a:srgbClr val="0DB335"/>
                  </a:solidFill>
                  <a:latin typeface="Webdings" pitchFamily="18" charset="2"/>
                  <a:sym typeface="Webdings" pitchFamily="18" charset="2"/>
                </a:rPr>
                <a:t></a:t>
              </a:r>
              <a:endParaRPr lang="de-DE" sz="8000">
                <a:solidFill>
                  <a:srgbClr val="0DB335"/>
                </a:solidFill>
                <a:latin typeface="Webdings" pitchFamily="18" charset="2"/>
              </a:endParaRPr>
            </a:p>
          </p:txBody>
        </p:sp>
        <p:sp>
          <p:nvSpPr>
            <p:cNvPr id="39" name="Eingekerbter Richtungspfeil 38"/>
            <p:cNvSpPr/>
            <p:nvPr/>
          </p:nvSpPr>
          <p:spPr bwMode="auto">
            <a:xfrm>
              <a:off x="1913177" y="3471094"/>
              <a:ext cx="642230"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1" name="Eingekerbter Richtungspfeil 40"/>
            <p:cNvSpPr/>
            <p:nvPr/>
          </p:nvSpPr>
          <p:spPr bwMode="auto">
            <a:xfrm>
              <a:off x="2655845"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3" name="Eingekerbter Richtungspfeil 42"/>
            <p:cNvSpPr/>
            <p:nvPr/>
          </p:nvSpPr>
          <p:spPr bwMode="auto">
            <a:xfrm>
              <a:off x="3385780"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4" name="Eingekerbter Richtungspfeil 43"/>
            <p:cNvSpPr/>
            <p:nvPr/>
          </p:nvSpPr>
          <p:spPr bwMode="auto">
            <a:xfrm>
              <a:off x="4114301" y="3471094"/>
              <a:ext cx="643645"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8636" name="Textfeld 14"/>
            <p:cNvSpPr txBox="1">
              <a:spLocks noChangeArrowheads="1"/>
            </p:cNvSpPr>
            <p:nvPr/>
          </p:nvSpPr>
          <p:spPr bwMode="auto">
            <a:xfrm>
              <a:off x="1142976" y="1714498"/>
              <a:ext cx="3631823" cy="332707"/>
            </a:xfrm>
            <a:prstGeom prst="rect">
              <a:avLst/>
            </a:prstGeom>
            <a:noFill/>
            <a:ln w="9525">
              <a:noFill/>
              <a:miter lim="800000"/>
              <a:headEnd/>
              <a:tailEnd/>
            </a:ln>
          </p:spPr>
          <p:txBody>
            <a:bodyPr>
              <a:spAutoFit/>
            </a:bodyPr>
            <a:lstStyle/>
            <a:p>
              <a:pPr algn="ctr" eaLnBrk="0" hangingPunct="0">
                <a:spcBef>
                  <a:spcPct val="50000"/>
                </a:spcBef>
              </a:pPr>
              <a:r>
                <a:rPr lang="de-DE" sz="1800" dirty="0">
                  <a:solidFill>
                    <a:srgbClr val="000000"/>
                  </a:solidFill>
                  <a:latin typeface="Arial" charset="0"/>
                </a:rPr>
                <a:t>Ausbildender = </a:t>
              </a:r>
              <a:r>
                <a:rPr lang="de-DE" sz="1800" dirty="0" smtClean="0">
                  <a:solidFill>
                    <a:srgbClr val="000000"/>
                  </a:solidFill>
                  <a:latin typeface="Arial" charset="0"/>
                </a:rPr>
                <a:t>Geschäftsführer </a:t>
              </a:r>
              <a:endParaRPr lang="de-DE" sz="1800" dirty="0">
                <a:solidFill>
                  <a:srgbClr val="000000"/>
                </a:solidFill>
                <a:latin typeface="Arial" charset="0"/>
              </a:endParaRPr>
            </a:p>
          </p:txBody>
        </p:sp>
      </p:grpSp>
      <p:sp>
        <p:nvSpPr>
          <p:cNvPr id="68612" name="Textfeld 17"/>
          <p:cNvSpPr txBox="1">
            <a:spLocks noChangeArrowheads="1"/>
          </p:cNvSpPr>
          <p:nvPr/>
        </p:nvSpPr>
        <p:spPr bwMode="auto">
          <a:xfrm>
            <a:off x="7102475" y="4722813"/>
            <a:ext cx="1862138" cy="230832"/>
          </a:xfrm>
          <a:prstGeom prst="rect">
            <a:avLst/>
          </a:prstGeom>
          <a:noFill/>
          <a:ln w="9525">
            <a:noFill/>
            <a:miter lim="800000"/>
            <a:headEnd/>
            <a:tailEnd/>
          </a:ln>
        </p:spPr>
        <p:txBody>
          <a:bodyPr>
            <a:spAutoFit/>
          </a:bodyPr>
          <a:lstStyle/>
          <a:p>
            <a:pPr marL="90488" indent="-90488" eaLnBrk="0" hangingPunct="0">
              <a:spcBef>
                <a:spcPct val="50000"/>
              </a:spcBef>
            </a:pPr>
            <a:r>
              <a:rPr lang="de-DE" sz="900" dirty="0">
                <a:solidFill>
                  <a:srgbClr val="000000"/>
                </a:solidFill>
                <a:latin typeface="Arial" charset="0"/>
              </a:rPr>
              <a:t>= nebenberuflicher</a:t>
            </a:r>
            <a:r>
              <a:rPr lang="de-DE" sz="900" b="1" dirty="0">
                <a:solidFill>
                  <a:srgbClr val="000000"/>
                </a:solidFill>
                <a:latin typeface="Arial" charset="0"/>
              </a:rPr>
              <a:t> </a:t>
            </a:r>
            <a:r>
              <a:rPr lang="de-DE" sz="900" dirty="0">
                <a:solidFill>
                  <a:srgbClr val="000000"/>
                </a:solidFill>
                <a:latin typeface="Arial" charset="0"/>
              </a:rPr>
              <a:t>Ausbilder/-in </a:t>
            </a:r>
          </a:p>
        </p:txBody>
      </p:sp>
      <p:sp>
        <p:nvSpPr>
          <p:cNvPr id="68613" name="Rechteck 17"/>
          <p:cNvSpPr>
            <a:spLocks noChangeArrowheads="1"/>
          </p:cNvSpPr>
          <p:nvPr/>
        </p:nvSpPr>
        <p:spPr bwMode="auto">
          <a:xfrm>
            <a:off x="6330950" y="4217988"/>
            <a:ext cx="1231900" cy="1323975"/>
          </a:xfrm>
          <a:prstGeom prst="rect">
            <a:avLst/>
          </a:prstGeom>
          <a:noFill/>
          <a:ln w="9525">
            <a:noFill/>
            <a:miter lim="800000"/>
            <a:headEnd/>
            <a:tailEnd/>
          </a:ln>
        </p:spPr>
        <p:txBody>
          <a:bodyPr>
            <a:spAutoFit/>
          </a:bodyPr>
          <a:lstStyle/>
          <a:p>
            <a:pPr algn="r" eaLnBrk="0" hangingPunct="0"/>
            <a:r>
              <a:rPr lang="de-DE" sz="8000" dirty="0">
                <a:solidFill>
                  <a:srgbClr val="0DB335"/>
                </a:solidFill>
                <a:latin typeface="Webdings" pitchFamily="18" charset="2"/>
                <a:sym typeface="Webdings" pitchFamily="18" charset="2"/>
              </a:rPr>
              <a:t></a:t>
            </a:r>
            <a:endParaRPr lang="de-DE" sz="8000" dirty="0">
              <a:solidFill>
                <a:srgbClr val="0DB335"/>
              </a:solidFill>
              <a:latin typeface="Webdings" pitchFamily="18" charset="2"/>
            </a:endParaRPr>
          </a:p>
        </p:txBody>
      </p:sp>
      <p:sp>
        <p:nvSpPr>
          <p:cNvPr id="23" name="Rechteck 22"/>
          <p:cNvSpPr/>
          <p:nvPr/>
        </p:nvSpPr>
        <p:spPr bwMode="auto">
          <a:xfrm>
            <a:off x="6278563" y="1838325"/>
            <a:ext cx="2032000" cy="1146175"/>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24" name="Gleichschenkliges Dreieck 23"/>
          <p:cNvSpPr/>
          <p:nvPr/>
        </p:nvSpPr>
        <p:spPr bwMode="auto">
          <a:xfrm>
            <a:off x="6253163" y="1555750"/>
            <a:ext cx="2071687" cy="284163"/>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8616" name="Rechteck 36"/>
          <p:cNvSpPr>
            <a:spLocks noChangeArrowheads="1"/>
          </p:cNvSpPr>
          <p:nvPr/>
        </p:nvSpPr>
        <p:spPr bwMode="auto">
          <a:xfrm>
            <a:off x="6859588" y="1743075"/>
            <a:ext cx="674687" cy="814388"/>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8617" name="Rechteck 36"/>
          <p:cNvSpPr>
            <a:spLocks noChangeArrowheads="1"/>
          </p:cNvSpPr>
          <p:nvPr/>
        </p:nvSpPr>
        <p:spPr bwMode="auto">
          <a:xfrm>
            <a:off x="7273925" y="1738313"/>
            <a:ext cx="1211263" cy="1323975"/>
          </a:xfrm>
          <a:prstGeom prst="rect">
            <a:avLst/>
          </a:prstGeom>
          <a:noFill/>
          <a:ln w="9525">
            <a:noFill/>
            <a:miter lim="800000"/>
            <a:headEnd/>
            <a:tailEnd/>
          </a:ln>
        </p:spPr>
        <p:txBody>
          <a:bodyPr wrap="none">
            <a:spAutoFit/>
          </a:bodyPr>
          <a:lstStyle/>
          <a:p>
            <a:pPr eaLnBrk="0" hangingPunct="0"/>
            <a:r>
              <a:rPr lang="de-DE" sz="8000" dirty="0">
                <a:solidFill>
                  <a:srgbClr val="262699"/>
                </a:solidFill>
                <a:latin typeface="Webdings" pitchFamily="18" charset="2"/>
                <a:sym typeface="Webdings" pitchFamily="18" charset="2"/>
              </a:rPr>
              <a:t></a:t>
            </a:r>
            <a:endParaRPr lang="de-DE" sz="8000" dirty="0">
              <a:solidFill>
                <a:srgbClr val="3333CC"/>
              </a:solidFill>
              <a:latin typeface="Webdings" pitchFamily="18" charset="2"/>
            </a:endParaRPr>
          </a:p>
        </p:txBody>
      </p:sp>
      <p:sp>
        <p:nvSpPr>
          <p:cNvPr id="68618" name="Rechteck 36"/>
          <p:cNvSpPr>
            <a:spLocks noChangeArrowheads="1"/>
          </p:cNvSpPr>
          <p:nvPr/>
        </p:nvSpPr>
        <p:spPr bwMode="auto">
          <a:xfrm>
            <a:off x="6423025" y="1736725"/>
            <a:ext cx="1211263" cy="1322388"/>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8619" name="Rechteck 30"/>
          <p:cNvSpPr>
            <a:spLocks noChangeArrowheads="1"/>
          </p:cNvSpPr>
          <p:nvPr/>
        </p:nvSpPr>
        <p:spPr bwMode="auto">
          <a:xfrm>
            <a:off x="6134408" y="1071160"/>
            <a:ext cx="2286000" cy="338138"/>
          </a:xfrm>
          <a:prstGeom prst="rect">
            <a:avLst/>
          </a:prstGeom>
          <a:noFill/>
          <a:ln w="9525">
            <a:noFill/>
            <a:miter lim="800000"/>
            <a:headEnd/>
            <a:tailEnd/>
          </a:ln>
        </p:spPr>
        <p:txBody>
          <a:bodyPr>
            <a:spAutoFit/>
          </a:bodyPr>
          <a:lstStyle/>
          <a:p>
            <a:pPr algn="ctr"/>
            <a:r>
              <a:rPr lang="de-DE" sz="1600" dirty="0">
                <a:solidFill>
                  <a:srgbClr val="000000"/>
                </a:solidFill>
                <a:latin typeface="Arial" charset="0"/>
              </a:rPr>
              <a:t>Bildungszentrum</a:t>
            </a:r>
          </a:p>
        </p:txBody>
      </p:sp>
      <p:sp>
        <p:nvSpPr>
          <p:cNvPr id="30" name="Rechteck 36"/>
          <p:cNvSpPr>
            <a:spLocks noChangeArrowheads="1"/>
          </p:cNvSpPr>
          <p:nvPr/>
        </p:nvSpPr>
        <p:spPr bwMode="auto">
          <a:xfrm>
            <a:off x="6000750" y="1727200"/>
            <a:ext cx="1211263" cy="1323975"/>
          </a:xfrm>
          <a:prstGeom prst="rect">
            <a:avLst/>
          </a:prstGeom>
          <a:noFill/>
          <a:ln w="9525">
            <a:noFill/>
            <a:miter lim="800000"/>
            <a:headEnd/>
            <a:tailEnd/>
          </a:ln>
        </p:spPr>
        <p:txBody>
          <a:bodyPr wrap="none">
            <a:spAutoFit/>
          </a:bodyPr>
          <a:lstStyle/>
          <a:p>
            <a:pPr eaLnBrk="0" hangingPunct="0"/>
            <a:r>
              <a:rPr lang="de-DE" sz="8000" dirty="0">
                <a:solidFill>
                  <a:srgbClr val="262699"/>
                </a:solidFill>
                <a:latin typeface="Webdings" pitchFamily="18" charset="2"/>
                <a:sym typeface="Webdings" pitchFamily="18" charset="2"/>
              </a:rPr>
              <a:t></a:t>
            </a:r>
            <a:endParaRPr lang="de-DE" sz="8000" dirty="0">
              <a:solidFill>
                <a:srgbClr val="262699"/>
              </a:solidFill>
              <a:latin typeface="Webdings" pitchFamily="18" charset="2"/>
            </a:endParaRPr>
          </a:p>
        </p:txBody>
      </p:sp>
      <p:sp>
        <p:nvSpPr>
          <p:cNvPr id="68622" name="Textfeld 34"/>
          <p:cNvSpPr txBox="1">
            <a:spLocks noChangeArrowheads="1"/>
          </p:cNvSpPr>
          <p:nvPr/>
        </p:nvSpPr>
        <p:spPr bwMode="auto">
          <a:xfrm>
            <a:off x="7082324" y="4098925"/>
            <a:ext cx="1676400" cy="230188"/>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hauptberufliches</a:t>
            </a:r>
            <a:r>
              <a:rPr lang="de-DE" sz="900" b="1" dirty="0">
                <a:solidFill>
                  <a:srgbClr val="000000"/>
                </a:solidFill>
                <a:latin typeface="Arial" charset="0"/>
              </a:rPr>
              <a:t> </a:t>
            </a:r>
            <a:r>
              <a:rPr lang="de-DE" sz="900" dirty="0">
                <a:solidFill>
                  <a:srgbClr val="000000"/>
                </a:solidFill>
                <a:latin typeface="Arial" charset="0"/>
              </a:rPr>
              <a:t>Personal</a:t>
            </a:r>
          </a:p>
        </p:txBody>
      </p:sp>
      <p:sp>
        <p:nvSpPr>
          <p:cNvPr id="68623" name="Rechteck 35"/>
          <p:cNvSpPr>
            <a:spLocks noChangeArrowheads="1"/>
          </p:cNvSpPr>
          <p:nvPr/>
        </p:nvSpPr>
        <p:spPr bwMode="auto">
          <a:xfrm>
            <a:off x="6673850" y="3941763"/>
            <a:ext cx="428625" cy="385762"/>
          </a:xfrm>
          <a:prstGeom prst="rect">
            <a:avLst/>
          </a:prstGeom>
          <a:noFill/>
          <a:ln w="9525">
            <a:noFill/>
            <a:miter lim="800000"/>
            <a:headEnd/>
            <a:tailEnd/>
          </a:ln>
        </p:spPr>
        <p:txBody>
          <a:bodyPr wrap="none">
            <a:spAutoFit/>
          </a:bodyPr>
          <a:lstStyle/>
          <a:p>
            <a:pPr eaLnBrk="0" hangingPunct="0"/>
            <a:r>
              <a:rPr lang="de-DE" sz="2800">
                <a:solidFill>
                  <a:srgbClr val="3333CC"/>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8624" name="Textfeld 47"/>
          <p:cNvSpPr txBox="1">
            <a:spLocks noChangeArrowheads="1"/>
          </p:cNvSpPr>
          <p:nvPr/>
        </p:nvSpPr>
        <p:spPr bwMode="auto">
          <a:xfrm>
            <a:off x="7102475" y="5599113"/>
            <a:ext cx="1792288" cy="368300"/>
          </a:xfrm>
          <a:prstGeom prst="rect">
            <a:avLst/>
          </a:prstGeom>
          <a:noFill/>
          <a:ln w="9525">
            <a:noFill/>
            <a:miter lim="800000"/>
            <a:headEnd/>
            <a:tailEnd/>
          </a:ln>
        </p:spPr>
        <p:txBody>
          <a:bodyPr>
            <a:spAutoFit/>
          </a:bodyPr>
          <a:lstStyle/>
          <a:p>
            <a:pPr marL="90488" indent="-90488" eaLnBrk="0" hangingPunct="0">
              <a:spcBef>
                <a:spcPct val="50000"/>
              </a:spcBef>
            </a:pPr>
            <a:r>
              <a:rPr lang="de-DE" sz="900" dirty="0">
                <a:solidFill>
                  <a:srgbClr val="000000"/>
                </a:solidFill>
                <a:latin typeface="Arial" charset="0"/>
              </a:rPr>
              <a:t>= nebenberuflich </a:t>
            </a:r>
            <a:br>
              <a:rPr lang="de-DE" sz="900" dirty="0">
                <a:solidFill>
                  <a:srgbClr val="000000"/>
                </a:solidFill>
                <a:latin typeface="Arial" charset="0"/>
              </a:rPr>
            </a:br>
            <a:r>
              <a:rPr lang="de-DE" sz="900" dirty="0">
                <a:solidFill>
                  <a:srgbClr val="000000"/>
                </a:solidFill>
                <a:latin typeface="Arial" charset="0"/>
              </a:rPr>
              <a:t>ausbildende Fachkraft </a:t>
            </a:r>
          </a:p>
        </p:txBody>
      </p:sp>
      <p:sp>
        <p:nvSpPr>
          <p:cNvPr id="68625" name="Rechteck 75"/>
          <p:cNvSpPr>
            <a:spLocks noChangeArrowheads="1"/>
          </p:cNvSpPr>
          <p:nvPr/>
        </p:nvSpPr>
        <p:spPr bwMode="auto">
          <a:xfrm>
            <a:off x="6648450" y="5461000"/>
            <a:ext cx="428625" cy="571500"/>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Tree>
    <p:extLst>
      <p:ext uri="{BB962C8B-B14F-4D97-AF65-F5344CB8AC3E}">
        <p14:creationId xmlns:p14="http://schemas.microsoft.com/office/powerpoint/2010/main" xmlns="" val="35599514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3.88889E-6 7.40741E-7 L -0.32292 0.03148 " pathEditMode="relative" rAng="0" ptsTypes="AA">
                                      <p:cBhvr>
                                        <p:cTn id="6" dur="2000" fill="hold"/>
                                        <p:tgtEl>
                                          <p:spTgt spid="30"/>
                                        </p:tgtEl>
                                        <p:attrNameLst>
                                          <p:attrName>ppt_x</p:attrName>
                                          <p:attrName>ppt_y</p:attrName>
                                        </p:attrNameLst>
                                      </p:cBhvr>
                                      <p:rCtr x="-16100" y="1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feld 13"/>
          <p:cNvSpPr txBox="1">
            <a:spLocks noChangeArrowheads="1"/>
          </p:cNvSpPr>
          <p:nvPr/>
        </p:nvSpPr>
        <p:spPr bwMode="auto">
          <a:xfrm>
            <a:off x="395288" y="73025"/>
            <a:ext cx="8640762" cy="923330"/>
          </a:xfrm>
          <a:prstGeom prst="rect">
            <a:avLst/>
          </a:prstGeom>
          <a:noFill/>
          <a:ln w="9525">
            <a:noFill/>
            <a:miter lim="800000"/>
            <a:headEnd/>
            <a:tailEnd/>
          </a:ln>
        </p:spPr>
        <p:txBody>
          <a:bodyPr>
            <a:spAutoFit/>
          </a:bodyPr>
          <a:lstStyle/>
          <a:p>
            <a:pPr algn="ctr" eaLnBrk="0" hangingPunct="0">
              <a:spcBef>
                <a:spcPts val="0"/>
              </a:spcBef>
            </a:pPr>
            <a:r>
              <a:rPr lang="de-DE" b="1" dirty="0">
                <a:solidFill>
                  <a:srgbClr val="191966"/>
                </a:solidFill>
                <a:latin typeface="Arial" charset="0"/>
              </a:rPr>
              <a:t>KMU mit </a:t>
            </a:r>
            <a:r>
              <a:rPr lang="de-DE" b="1" dirty="0" smtClean="0">
                <a:solidFill>
                  <a:srgbClr val="191966"/>
                </a:solidFill>
                <a:latin typeface="Arial" charset="0"/>
              </a:rPr>
              <a:t>Service-Ausbilder-Unterstützung </a:t>
            </a:r>
          </a:p>
          <a:p>
            <a:pPr algn="ctr" eaLnBrk="0" hangingPunct="0">
              <a:spcBef>
                <a:spcPts val="0"/>
              </a:spcBef>
            </a:pPr>
            <a:r>
              <a:rPr lang="de-DE" sz="1200" b="1" dirty="0" smtClean="0">
                <a:solidFill>
                  <a:srgbClr val="191966"/>
                </a:solidFill>
                <a:latin typeface="Arial" charset="0"/>
              </a:rPr>
              <a:t>Mittelständisches Metallunternehmen/IHK ohne eigene Lehrwerkstatt  (192 MA)</a:t>
            </a:r>
          </a:p>
          <a:p>
            <a:pPr algn="ctr" eaLnBrk="0" hangingPunct="0">
              <a:spcBef>
                <a:spcPct val="50000"/>
              </a:spcBef>
            </a:pPr>
            <a:endParaRPr lang="de-DE" sz="1200" b="1" dirty="0">
              <a:solidFill>
                <a:srgbClr val="191966"/>
              </a:solidFill>
              <a:latin typeface="Arial" charset="0"/>
            </a:endParaRPr>
          </a:p>
        </p:txBody>
      </p:sp>
      <p:grpSp>
        <p:nvGrpSpPr>
          <p:cNvPr id="2" name="Gruppieren 47"/>
          <p:cNvGrpSpPr>
            <a:grpSpLocks/>
          </p:cNvGrpSpPr>
          <p:nvPr/>
        </p:nvGrpSpPr>
        <p:grpSpPr bwMode="auto">
          <a:xfrm>
            <a:off x="827584" y="980728"/>
            <a:ext cx="4168775" cy="3602038"/>
            <a:chOff x="1096951" y="1041398"/>
            <a:chExt cx="3714750" cy="3244838"/>
          </a:xfrm>
        </p:grpSpPr>
        <p:sp>
          <p:nvSpPr>
            <p:cNvPr id="20" name="Rechteck 19"/>
            <p:cNvSpPr/>
            <p:nvPr/>
          </p:nvSpPr>
          <p:spPr bwMode="auto">
            <a:xfrm>
              <a:off x="1143632" y="1500452"/>
              <a:ext cx="3642606" cy="2785784"/>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1" name="Eingekerbter Richtungspfeil 10"/>
            <p:cNvSpPr/>
            <p:nvPr/>
          </p:nvSpPr>
          <p:spPr bwMode="auto">
            <a:xfrm>
              <a:off x="1167681" y="3485395"/>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8628" name="Rechteck 27"/>
            <p:cNvSpPr>
              <a:spLocks noChangeArrowheads="1"/>
            </p:cNvSpPr>
            <p:nvPr/>
          </p:nvSpPr>
          <p:spPr bwMode="auto">
            <a:xfrm>
              <a:off x="2268526" y="22145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25" name="Gleichschenkliges Dreieck 24"/>
            <p:cNvSpPr/>
            <p:nvPr/>
          </p:nvSpPr>
          <p:spPr bwMode="auto">
            <a:xfrm>
              <a:off x="1096951" y="1041398"/>
              <a:ext cx="3714750" cy="461914"/>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8630" name="Rechteck 34"/>
            <p:cNvSpPr>
              <a:spLocks noChangeArrowheads="1"/>
            </p:cNvSpPr>
            <p:nvPr/>
          </p:nvSpPr>
          <p:spPr bwMode="auto">
            <a:xfrm>
              <a:off x="2871776" y="2227261"/>
              <a:ext cx="714375" cy="857250"/>
            </a:xfrm>
            <a:prstGeom prst="rect">
              <a:avLst/>
            </a:prstGeom>
            <a:noFill/>
            <a:ln w="9525">
              <a:noFill/>
              <a:miter lim="800000"/>
              <a:headEnd/>
              <a:tailEnd/>
            </a:ln>
          </p:spPr>
          <p:txBody>
            <a:bodyPr wrap="none"/>
            <a:lstStyle/>
            <a:p>
              <a:pPr eaLnBrk="0" hangingPunct="0">
                <a:spcBef>
                  <a:spcPct val="50000"/>
                </a:spcBef>
              </a:pPr>
              <a:r>
                <a:rPr lang="de-DE" sz="4800">
                  <a:solidFill>
                    <a:srgbClr val="0DB335"/>
                  </a:solidFill>
                  <a:latin typeface="Webdings" pitchFamily="18" charset="2"/>
                  <a:sym typeface="Webdings" pitchFamily="18" charset="2"/>
                </a:rPr>
                <a:t></a:t>
              </a:r>
              <a:endParaRPr lang="de-DE" sz="4800">
                <a:solidFill>
                  <a:srgbClr val="0DB335"/>
                </a:solidFill>
                <a:latin typeface="Arial" charset="0"/>
              </a:endParaRPr>
            </a:p>
          </p:txBody>
        </p:sp>
        <p:sp>
          <p:nvSpPr>
            <p:cNvPr id="68631" name="Rechteck 36"/>
            <p:cNvSpPr>
              <a:spLocks noChangeArrowheads="1"/>
            </p:cNvSpPr>
            <p:nvPr/>
          </p:nvSpPr>
          <p:spPr bwMode="auto">
            <a:xfrm>
              <a:off x="2389176" y="1897061"/>
              <a:ext cx="1209675" cy="1322387"/>
            </a:xfrm>
            <a:prstGeom prst="rect">
              <a:avLst/>
            </a:prstGeom>
            <a:noFill/>
            <a:ln w="9525">
              <a:noFill/>
              <a:miter lim="800000"/>
              <a:headEnd/>
              <a:tailEnd/>
            </a:ln>
          </p:spPr>
          <p:txBody>
            <a:bodyPr wrap="none">
              <a:spAutoFit/>
            </a:bodyPr>
            <a:lstStyle/>
            <a:p>
              <a:pPr eaLnBrk="0" hangingPunct="0"/>
              <a:r>
                <a:rPr lang="de-DE" sz="8000">
                  <a:solidFill>
                    <a:srgbClr val="0DB335"/>
                  </a:solidFill>
                  <a:latin typeface="Webdings" pitchFamily="18" charset="2"/>
                  <a:sym typeface="Webdings" pitchFamily="18" charset="2"/>
                </a:rPr>
                <a:t></a:t>
              </a:r>
              <a:endParaRPr lang="de-DE" sz="8000">
                <a:solidFill>
                  <a:srgbClr val="0DB335"/>
                </a:solidFill>
                <a:latin typeface="Webdings" pitchFamily="18" charset="2"/>
              </a:endParaRPr>
            </a:p>
          </p:txBody>
        </p:sp>
        <p:sp>
          <p:nvSpPr>
            <p:cNvPr id="39" name="Eingekerbter Richtungspfeil 38"/>
            <p:cNvSpPr/>
            <p:nvPr/>
          </p:nvSpPr>
          <p:spPr bwMode="auto">
            <a:xfrm>
              <a:off x="1913177" y="3471094"/>
              <a:ext cx="642230"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1" name="Eingekerbter Richtungspfeil 40"/>
            <p:cNvSpPr/>
            <p:nvPr/>
          </p:nvSpPr>
          <p:spPr bwMode="auto">
            <a:xfrm>
              <a:off x="2655845"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3" name="Eingekerbter Richtungspfeil 42"/>
            <p:cNvSpPr/>
            <p:nvPr/>
          </p:nvSpPr>
          <p:spPr bwMode="auto">
            <a:xfrm>
              <a:off x="3385780" y="3471094"/>
              <a:ext cx="643644"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44" name="Eingekerbter Richtungspfeil 43"/>
            <p:cNvSpPr/>
            <p:nvPr/>
          </p:nvSpPr>
          <p:spPr bwMode="auto">
            <a:xfrm>
              <a:off x="4114301" y="3471094"/>
              <a:ext cx="643645" cy="35751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8636" name="Textfeld 14"/>
            <p:cNvSpPr txBox="1">
              <a:spLocks noChangeArrowheads="1"/>
            </p:cNvSpPr>
            <p:nvPr/>
          </p:nvSpPr>
          <p:spPr bwMode="auto">
            <a:xfrm>
              <a:off x="1142976" y="1714498"/>
              <a:ext cx="3631823" cy="332707"/>
            </a:xfrm>
            <a:prstGeom prst="rect">
              <a:avLst/>
            </a:prstGeom>
            <a:noFill/>
            <a:ln w="9525">
              <a:noFill/>
              <a:miter lim="800000"/>
              <a:headEnd/>
              <a:tailEnd/>
            </a:ln>
          </p:spPr>
          <p:txBody>
            <a:bodyPr>
              <a:spAutoFit/>
            </a:bodyPr>
            <a:lstStyle/>
            <a:p>
              <a:pPr algn="ctr" eaLnBrk="0" hangingPunct="0">
                <a:spcBef>
                  <a:spcPct val="50000"/>
                </a:spcBef>
              </a:pPr>
              <a:r>
                <a:rPr lang="de-DE" sz="1800" dirty="0">
                  <a:solidFill>
                    <a:srgbClr val="000000"/>
                  </a:solidFill>
                  <a:latin typeface="Arial" charset="0"/>
                </a:rPr>
                <a:t>Ausbildender = </a:t>
              </a:r>
              <a:r>
                <a:rPr lang="de-DE" sz="1800" dirty="0" smtClean="0">
                  <a:solidFill>
                    <a:srgbClr val="000000"/>
                  </a:solidFill>
                  <a:latin typeface="Arial" charset="0"/>
                </a:rPr>
                <a:t>Geschäftsführer </a:t>
              </a:r>
              <a:endParaRPr lang="de-DE" sz="1800" dirty="0">
                <a:solidFill>
                  <a:srgbClr val="000000"/>
                </a:solidFill>
                <a:latin typeface="Arial" charset="0"/>
              </a:endParaRPr>
            </a:p>
          </p:txBody>
        </p:sp>
      </p:grpSp>
      <p:sp>
        <p:nvSpPr>
          <p:cNvPr id="68612" name="Textfeld 17"/>
          <p:cNvSpPr txBox="1">
            <a:spLocks noChangeArrowheads="1"/>
          </p:cNvSpPr>
          <p:nvPr/>
        </p:nvSpPr>
        <p:spPr bwMode="auto">
          <a:xfrm>
            <a:off x="7102475" y="4722813"/>
            <a:ext cx="1862138" cy="230832"/>
          </a:xfrm>
          <a:prstGeom prst="rect">
            <a:avLst/>
          </a:prstGeom>
          <a:noFill/>
          <a:ln w="9525">
            <a:noFill/>
            <a:miter lim="800000"/>
            <a:headEnd/>
            <a:tailEnd/>
          </a:ln>
        </p:spPr>
        <p:txBody>
          <a:bodyPr>
            <a:spAutoFit/>
          </a:bodyPr>
          <a:lstStyle/>
          <a:p>
            <a:pPr marL="90488" indent="-90488" eaLnBrk="0" hangingPunct="0">
              <a:spcBef>
                <a:spcPct val="50000"/>
              </a:spcBef>
            </a:pPr>
            <a:r>
              <a:rPr lang="de-DE" sz="900" dirty="0">
                <a:solidFill>
                  <a:srgbClr val="000000"/>
                </a:solidFill>
                <a:latin typeface="Arial" charset="0"/>
              </a:rPr>
              <a:t>= nebenberuflicher</a:t>
            </a:r>
            <a:r>
              <a:rPr lang="de-DE" sz="900" b="1" dirty="0">
                <a:solidFill>
                  <a:srgbClr val="000000"/>
                </a:solidFill>
                <a:latin typeface="Arial" charset="0"/>
              </a:rPr>
              <a:t> </a:t>
            </a:r>
            <a:r>
              <a:rPr lang="de-DE" sz="900" dirty="0">
                <a:solidFill>
                  <a:srgbClr val="000000"/>
                </a:solidFill>
                <a:latin typeface="Arial" charset="0"/>
              </a:rPr>
              <a:t>Ausbilder/-in </a:t>
            </a:r>
          </a:p>
        </p:txBody>
      </p:sp>
      <p:sp>
        <p:nvSpPr>
          <p:cNvPr id="68613" name="Rechteck 17"/>
          <p:cNvSpPr>
            <a:spLocks noChangeArrowheads="1"/>
          </p:cNvSpPr>
          <p:nvPr/>
        </p:nvSpPr>
        <p:spPr bwMode="auto">
          <a:xfrm>
            <a:off x="6330950" y="4217988"/>
            <a:ext cx="1231900" cy="1323975"/>
          </a:xfrm>
          <a:prstGeom prst="rect">
            <a:avLst/>
          </a:prstGeom>
          <a:noFill/>
          <a:ln w="9525">
            <a:noFill/>
            <a:miter lim="800000"/>
            <a:headEnd/>
            <a:tailEnd/>
          </a:ln>
        </p:spPr>
        <p:txBody>
          <a:bodyPr>
            <a:spAutoFit/>
          </a:bodyPr>
          <a:lstStyle/>
          <a:p>
            <a:pPr algn="r" eaLnBrk="0" hangingPunct="0"/>
            <a:r>
              <a:rPr lang="de-DE" sz="8000" dirty="0">
                <a:solidFill>
                  <a:srgbClr val="0DB335"/>
                </a:solidFill>
                <a:latin typeface="Webdings" pitchFamily="18" charset="2"/>
                <a:sym typeface="Webdings" pitchFamily="18" charset="2"/>
              </a:rPr>
              <a:t></a:t>
            </a:r>
            <a:endParaRPr lang="de-DE" sz="8000" dirty="0">
              <a:solidFill>
                <a:srgbClr val="0DB335"/>
              </a:solidFill>
              <a:latin typeface="Webdings" pitchFamily="18" charset="2"/>
            </a:endParaRPr>
          </a:p>
        </p:txBody>
      </p:sp>
      <p:sp>
        <p:nvSpPr>
          <p:cNvPr id="23" name="Rechteck 22"/>
          <p:cNvSpPr/>
          <p:nvPr/>
        </p:nvSpPr>
        <p:spPr bwMode="auto">
          <a:xfrm>
            <a:off x="6278563" y="1838325"/>
            <a:ext cx="2032000" cy="1146175"/>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24" name="Gleichschenkliges Dreieck 23"/>
          <p:cNvSpPr/>
          <p:nvPr/>
        </p:nvSpPr>
        <p:spPr bwMode="auto">
          <a:xfrm>
            <a:off x="6253163" y="1555750"/>
            <a:ext cx="2071687" cy="284163"/>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8616" name="Rechteck 36"/>
          <p:cNvSpPr>
            <a:spLocks noChangeArrowheads="1"/>
          </p:cNvSpPr>
          <p:nvPr/>
        </p:nvSpPr>
        <p:spPr bwMode="auto">
          <a:xfrm>
            <a:off x="6859588" y="1743075"/>
            <a:ext cx="674687" cy="814388"/>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8617" name="Rechteck 36"/>
          <p:cNvSpPr>
            <a:spLocks noChangeArrowheads="1"/>
          </p:cNvSpPr>
          <p:nvPr/>
        </p:nvSpPr>
        <p:spPr bwMode="auto">
          <a:xfrm>
            <a:off x="7273925" y="1738313"/>
            <a:ext cx="1211263" cy="1323975"/>
          </a:xfrm>
          <a:prstGeom prst="rect">
            <a:avLst/>
          </a:prstGeom>
          <a:noFill/>
          <a:ln w="9525">
            <a:noFill/>
            <a:miter lim="800000"/>
            <a:headEnd/>
            <a:tailEnd/>
          </a:ln>
        </p:spPr>
        <p:txBody>
          <a:bodyPr wrap="none">
            <a:spAutoFit/>
          </a:bodyPr>
          <a:lstStyle/>
          <a:p>
            <a:pPr eaLnBrk="0" hangingPunct="0"/>
            <a:r>
              <a:rPr lang="de-DE" sz="8000" dirty="0">
                <a:solidFill>
                  <a:srgbClr val="262699"/>
                </a:solidFill>
                <a:latin typeface="Webdings" pitchFamily="18" charset="2"/>
                <a:sym typeface="Webdings" pitchFamily="18" charset="2"/>
              </a:rPr>
              <a:t></a:t>
            </a:r>
            <a:endParaRPr lang="de-DE" sz="8000" dirty="0">
              <a:solidFill>
                <a:srgbClr val="3333CC"/>
              </a:solidFill>
              <a:latin typeface="Webdings" pitchFamily="18" charset="2"/>
            </a:endParaRPr>
          </a:p>
        </p:txBody>
      </p:sp>
      <p:sp>
        <p:nvSpPr>
          <p:cNvPr id="68618" name="Rechteck 36"/>
          <p:cNvSpPr>
            <a:spLocks noChangeArrowheads="1"/>
          </p:cNvSpPr>
          <p:nvPr/>
        </p:nvSpPr>
        <p:spPr bwMode="auto">
          <a:xfrm>
            <a:off x="6423025" y="1736725"/>
            <a:ext cx="1211263" cy="1322388"/>
          </a:xfrm>
          <a:prstGeom prst="rect">
            <a:avLst/>
          </a:prstGeom>
          <a:noFill/>
          <a:ln w="9525">
            <a:noFill/>
            <a:miter lim="800000"/>
            <a:headEnd/>
            <a:tailEnd/>
          </a:ln>
        </p:spPr>
        <p:txBody>
          <a:bodyPr wrap="none">
            <a:spAutoFit/>
          </a:bodyPr>
          <a:lstStyle/>
          <a:p>
            <a:pPr eaLnBrk="0" hangingPunct="0"/>
            <a:r>
              <a:rPr lang="de-DE" sz="8000">
                <a:solidFill>
                  <a:srgbClr val="262699"/>
                </a:solidFill>
                <a:latin typeface="Webdings" pitchFamily="18" charset="2"/>
                <a:sym typeface="Webdings" pitchFamily="18" charset="2"/>
              </a:rPr>
              <a:t></a:t>
            </a:r>
            <a:endParaRPr lang="de-DE" sz="8000">
              <a:solidFill>
                <a:srgbClr val="262699"/>
              </a:solidFill>
              <a:latin typeface="Webdings" pitchFamily="18" charset="2"/>
            </a:endParaRPr>
          </a:p>
        </p:txBody>
      </p:sp>
      <p:sp>
        <p:nvSpPr>
          <p:cNvPr id="68619" name="Rechteck 30"/>
          <p:cNvSpPr>
            <a:spLocks noChangeArrowheads="1"/>
          </p:cNvSpPr>
          <p:nvPr/>
        </p:nvSpPr>
        <p:spPr bwMode="auto">
          <a:xfrm>
            <a:off x="6134408" y="1071160"/>
            <a:ext cx="2286000" cy="338138"/>
          </a:xfrm>
          <a:prstGeom prst="rect">
            <a:avLst/>
          </a:prstGeom>
          <a:noFill/>
          <a:ln w="9525">
            <a:noFill/>
            <a:miter lim="800000"/>
            <a:headEnd/>
            <a:tailEnd/>
          </a:ln>
        </p:spPr>
        <p:txBody>
          <a:bodyPr>
            <a:spAutoFit/>
          </a:bodyPr>
          <a:lstStyle/>
          <a:p>
            <a:pPr algn="ctr"/>
            <a:r>
              <a:rPr lang="de-DE" sz="1600" dirty="0">
                <a:solidFill>
                  <a:srgbClr val="000000"/>
                </a:solidFill>
                <a:latin typeface="Arial" charset="0"/>
              </a:rPr>
              <a:t>Bildungszentrum</a:t>
            </a:r>
          </a:p>
        </p:txBody>
      </p:sp>
      <p:sp>
        <p:nvSpPr>
          <p:cNvPr id="30" name="Rechteck 36"/>
          <p:cNvSpPr>
            <a:spLocks noChangeArrowheads="1"/>
          </p:cNvSpPr>
          <p:nvPr/>
        </p:nvSpPr>
        <p:spPr bwMode="auto">
          <a:xfrm>
            <a:off x="6000750" y="1727200"/>
            <a:ext cx="1211263" cy="1323975"/>
          </a:xfrm>
          <a:prstGeom prst="rect">
            <a:avLst/>
          </a:prstGeom>
          <a:noFill/>
          <a:ln w="9525">
            <a:noFill/>
            <a:miter lim="800000"/>
            <a:headEnd/>
            <a:tailEnd/>
          </a:ln>
        </p:spPr>
        <p:txBody>
          <a:bodyPr wrap="none">
            <a:spAutoFit/>
          </a:bodyPr>
          <a:lstStyle/>
          <a:p>
            <a:pPr eaLnBrk="0" hangingPunct="0"/>
            <a:r>
              <a:rPr lang="de-DE" sz="8000" dirty="0">
                <a:solidFill>
                  <a:srgbClr val="262699"/>
                </a:solidFill>
                <a:latin typeface="Webdings" pitchFamily="18" charset="2"/>
                <a:sym typeface="Webdings" pitchFamily="18" charset="2"/>
              </a:rPr>
              <a:t></a:t>
            </a:r>
            <a:endParaRPr lang="de-DE" sz="8000" dirty="0">
              <a:solidFill>
                <a:srgbClr val="262699"/>
              </a:solidFill>
              <a:latin typeface="Webdings" pitchFamily="18" charset="2"/>
            </a:endParaRPr>
          </a:p>
        </p:txBody>
      </p:sp>
      <p:sp>
        <p:nvSpPr>
          <p:cNvPr id="68622" name="Textfeld 34"/>
          <p:cNvSpPr txBox="1">
            <a:spLocks noChangeArrowheads="1"/>
          </p:cNvSpPr>
          <p:nvPr/>
        </p:nvSpPr>
        <p:spPr bwMode="auto">
          <a:xfrm>
            <a:off x="7082324" y="4098925"/>
            <a:ext cx="1676400" cy="230188"/>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hauptberufliches</a:t>
            </a:r>
            <a:r>
              <a:rPr lang="de-DE" sz="900" b="1" dirty="0">
                <a:solidFill>
                  <a:srgbClr val="000000"/>
                </a:solidFill>
                <a:latin typeface="Arial" charset="0"/>
              </a:rPr>
              <a:t> </a:t>
            </a:r>
            <a:r>
              <a:rPr lang="de-DE" sz="900" dirty="0">
                <a:solidFill>
                  <a:srgbClr val="000000"/>
                </a:solidFill>
                <a:latin typeface="Arial" charset="0"/>
              </a:rPr>
              <a:t>Personal</a:t>
            </a:r>
          </a:p>
        </p:txBody>
      </p:sp>
      <p:sp>
        <p:nvSpPr>
          <p:cNvPr id="68623" name="Rechteck 35"/>
          <p:cNvSpPr>
            <a:spLocks noChangeArrowheads="1"/>
          </p:cNvSpPr>
          <p:nvPr/>
        </p:nvSpPr>
        <p:spPr bwMode="auto">
          <a:xfrm>
            <a:off x="6673850" y="3941763"/>
            <a:ext cx="428625" cy="385762"/>
          </a:xfrm>
          <a:prstGeom prst="rect">
            <a:avLst/>
          </a:prstGeom>
          <a:noFill/>
          <a:ln w="9525">
            <a:noFill/>
            <a:miter lim="800000"/>
            <a:headEnd/>
            <a:tailEnd/>
          </a:ln>
        </p:spPr>
        <p:txBody>
          <a:bodyPr wrap="none">
            <a:spAutoFit/>
          </a:bodyPr>
          <a:lstStyle/>
          <a:p>
            <a:pPr eaLnBrk="0" hangingPunct="0"/>
            <a:r>
              <a:rPr lang="de-DE" sz="2800">
                <a:solidFill>
                  <a:srgbClr val="3333CC"/>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8624" name="Textfeld 47"/>
          <p:cNvSpPr txBox="1">
            <a:spLocks noChangeArrowheads="1"/>
          </p:cNvSpPr>
          <p:nvPr/>
        </p:nvSpPr>
        <p:spPr bwMode="auto">
          <a:xfrm>
            <a:off x="7102475" y="5599113"/>
            <a:ext cx="1792288" cy="368300"/>
          </a:xfrm>
          <a:prstGeom prst="rect">
            <a:avLst/>
          </a:prstGeom>
          <a:noFill/>
          <a:ln w="9525">
            <a:noFill/>
            <a:miter lim="800000"/>
            <a:headEnd/>
            <a:tailEnd/>
          </a:ln>
        </p:spPr>
        <p:txBody>
          <a:bodyPr>
            <a:spAutoFit/>
          </a:bodyPr>
          <a:lstStyle/>
          <a:p>
            <a:pPr marL="90488" indent="-90488" eaLnBrk="0" hangingPunct="0">
              <a:spcBef>
                <a:spcPct val="50000"/>
              </a:spcBef>
            </a:pPr>
            <a:r>
              <a:rPr lang="de-DE" sz="900" dirty="0">
                <a:solidFill>
                  <a:srgbClr val="000000"/>
                </a:solidFill>
                <a:latin typeface="Arial" charset="0"/>
              </a:rPr>
              <a:t>= nebenberuflich </a:t>
            </a:r>
            <a:br>
              <a:rPr lang="de-DE" sz="900" dirty="0">
                <a:solidFill>
                  <a:srgbClr val="000000"/>
                </a:solidFill>
                <a:latin typeface="Arial" charset="0"/>
              </a:rPr>
            </a:br>
            <a:r>
              <a:rPr lang="de-DE" sz="900" dirty="0">
                <a:solidFill>
                  <a:srgbClr val="000000"/>
                </a:solidFill>
                <a:latin typeface="Arial" charset="0"/>
              </a:rPr>
              <a:t>ausbildende Fachkraft </a:t>
            </a:r>
          </a:p>
        </p:txBody>
      </p:sp>
      <p:sp>
        <p:nvSpPr>
          <p:cNvPr id="68625" name="Rechteck 75"/>
          <p:cNvSpPr>
            <a:spLocks noChangeArrowheads="1"/>
          </p:cNvSpPr>
          <p:nvPr/>
        </p:nvSpPr>
        <p:spPr bwMode="auto">
          <a:xfrm>
            <a:off x="6648450" y="5461000"/>
            <a:ext cx="428625" cy="571500"/>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cxnSp>
        <p:nvCxnSpPr>
          <p:cNvPr id="31" name="Gerade Verbindung mit Pfeil 30"/>
          <p:cNvCxnSpPr>
            <a:stCxn id="68630" idx="3"/>
          </p:cNvCxnSpPr>
          <p:nvPr/>
        </p:nvCxnSpPr>
        <p:spPr bwMode="auto">
          <a:xfrm>
            <a:off x="3621020" y="2772943"/>
            <a:ext cx="3809596" cy="490337"/>
          </a:xfrm>
          <a:prstGeom prst="straightConnector1">
            <a:avLst/>
          </a:prstGeom>
          <a:noFill/>
          <a:ln w="9525" cap="flat" cmpd="sng" algn="ctr">
            <a:noFill/>
            <a:prstDash val="solid"/>
            <a:round/>
            <a:headEnd type="none" w="med" len="med"/>
            <a:tailEnd type="arrow"/>
          </a:ln>
          <a:effectLst/>
        </p:spPr>
      </p:cxnSp>
      <p:cxnSp>
        <p:nvCxnSpPr>
          <p:cNvPr id="34" name="Gerade Verbindung mit Pfeil 33"/>
          <p:cNvCxnSpPr>
            <a:endCxn id="68631" idx="3"/>
          </p:cNvCxnSpPr>
          <p:nvPr/>
        </p:nvCxnSpPr>
        <p:spPr bwMode="auto">
          <a:xfrm rot="10800000" flipV="1">
            <a:off x="3635272" y="2492895"/>
            <a:ext cx="2808936" cy="171669"/>
          </a:xfrm>
          <a:prstGeom prst="straightConnector1">
            <a:avLst/>
          </a:prstGeom>
          <a:noFill/>
          <a:ln w="28575" cap="flat" cmpd="sng" algn="ctr">
            <a:solidFill>
              <a:schemeClr val="accent2"/>
            </a:solidFill>
            <a:prstDash val="solid"/>
            <a:round/>
            <a:headEnd type="none" w="med" len="med"/>
            <a:tailEnd type="arrow"/>
          </a:ln>
          <a:effectLst/>
        </p:spPr>
      </p:cxnSp>
    </p:spTree>
    <p:extLst>
      <p:ext uri="{BB962C8B-B14F-4D97-AF65-F5344CB8AC3E}">
        <p14:creationId xmlns:p14="http://schemas.microsoft.com/office/powerpoint/2010/main" xmlns="" val="1252003010"/>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09"/>
          <p:cNvGrpSpPr>
            <a:grpSpLocks/>
          </p:cNvGrpSpPr>
          <p:nvPr/>
        </p:nvGrpSpPr>
        <p:grpSpPr bwMode="auto">
          <a:xfrm>
            <a:off x="438150" y="4710113"/>
            <a:ext cx="1800225" cy="1152525"/>
            <a:chOff x="6552696" y="980728"/>
            <a:chExt cx="2058756" cy="1440160"/>
          </a:xfrm>
        </p:grpSpPr>
        <p:sp>
          <p:nvSpPr>
            <p:cNvPr id="93" name="Ellipse 92"/>
            <p:cNvSpPr/>
            <p:nvPr/>
          </p:nvSpPr>
          <p:spPr bwMode="auto">
            <a:xfrm>
              <a:off x="6552696" y="980728"/>
              <a:ext cx="2058756" cy="1440160"/>
            </a:xfrm>
            <a:prstGeom prst="ellipse">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grpSp>
          <p:nvGrpSpPr>
            <p:cNvPr id="3" name="Gruppieren 61"/>
            <p:cNvGrpSpPr>
              <a:grpSpLocks/>
            </p:cNvGrpSpPr>
            <p:nvPr/>
          </p:nvGrpSpPr>
          <p:grpSpPr bwMode="auto">
            <a:xfrm>
              <a:off x="6660230" y="1052721"/>
              <a:ext cx="1852265" cy="1170831"/>
              <a:chOff x="6735602" y="3920422"/>
              <a:chExt cx="1852265" cy="1170831"/>
            </a:xfrm>
          </p:grpSpPr>
          <p:sp>
            <p:nvSpPr>
              <p:cNvPr id="69721" name="Textfeld 62"/>
              <p:cNvSpPr txBox="1">
                <a:spLocks noChangeArrowheads="1"/>
              </p:cNvSpPr>
              <p:nvPr/>
            </p:nvSpPr>
            <p:spPr bwMode="auto">
              <a:xfrm>
                <a:off x="7158650" y="3938438"/>
                <a:ext cx="931652" cy="346248"/>
              </a:xfrm>
              <a:prstGeom prst="rect">
                <a:avLst/>
              </a:prstGeom>
              <a:noFill/>
              <a:ln w="9525">
                <a:noFill/>
                <a:miter lim="800000"/>
                <a:headEnd/>
                <a:tailEnd/>
              </a:ln>
            </p:spPr>
            <p:txBody>
              <a:bodyPr wrap="none">
                <a:spAutoFit/>
              </a:bodyPr>
              <a:lstStyle/>
              <a:p>
                <a:r>
                  <a:rPr lang="de-DE" sz="1200">
                    <a:solidFill>
                      <a:srgbClr val="000000"/>
                    </a:solidFill>
                    <a:latin typeface="Arial" charset="0"/>
                  </a:rPr>
                  <a:t>Baustelle</a:t>
                </a:r>
                <a:endParaRPr lang="de-DE" sz="800">
                  <a:solidFill>
                    <a:srgbClr val="000000"/>
                  </a:solidFill>
                  <a:latin typeface="Arial" charset="0"/>
                </a:endParaRPr>
              </a:p>
            </p:txBody>
          </p:sp>
          <p:grpSp>
            <p:nvGrpSpPr>
              <p:cNvPr id="4" name="Gruppieren 35"/>
              <p:cNvGrpSpPr>
                <a:grpSpLocks/>
              </p:cNvGrpSpPr>
              <p:nvPr/>
            </p:nvGrpSpPr>
            <p:grpSpPr bwMode="auto">
              <a:xfrm>
                <a:off x="6735602" y="3920422"/>
                <a:ext cx="1852265" cy="1034044"/>
                <a:chOff x="5997872" y="3920437"/>
                <a:chExt cx="2514018" cy="1325838"/>
              </a:xfrm>
            </p:grpSpPr>
            <p:sp>
              <p:nvSpPr>
                <p:cNvPr id="84" name="Eingekerbter Richtungspfeil 83"/>
                <p:cNvSpPr/>
                <p:nvPr/>
              </p:nvSpPr>
              <p:spPr bwMode="auto">
                <a:xfrm>
                  <a:off x="5997302" y="4466537"/>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727" name="Rechteck 25"/>
                <p:cNvSpPr>
                  <a:spLocks noChangeArrowheads="1"/>
                </p:cNvSpPr>
                <p:nvPr/>
              </p:nvSpPr>
              <p:spPr bwMode="auto">
                <a:xfrm>
                  <a:off x="6411204" y="3920437"/>
                  <a:ext cx="384666" cy="357190"/>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86" name="Eingekerbter Richtungspfeil 85"/>
                <p:cNvSpPr/>
                <p:nvPr/>
              </p:nvSpPr>
              <p:spPr bwMode="auto">
                <a:xfrm>
                  <a:off x="6497513" y="4466537"/>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87" name="Eingekerbter Richtungspfeil 86"/>
                <p:cNvSpPr/>
                <p:nvPr/>
              </p:nvSpPr>
              <p:spPr bwMode="auto">
                <a:xfrm>
                  <a:off x="6982940" y="4466537"/>
                  <a:ext cx="500210" cy="28486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88" name="Eingekerbter Richtungspfeil 87"/>
                <p:cNvSpPr/>
                <p:nvPr/>
              </p:nvSpPr>
              <p:spPr bwMode="auto">
                <a:xfrm>
                  <a:off x="7497935" y="4466537"/>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89" name="Eingekerbter Richtungspfeil 88"/>
                <p:cNvSpPr/>
                <p:nvPr/>
              </p:nvSpPr>
              <p:spPr bwMode="auto">
                <a:xfrm>
                  <a:off x="8010466" y="4466537"/>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732" name="Rechteck 75"/>
                <p:cNvSpPr>
                  <a:spLocks noChangeArrowheads="1"/>
                </p:cNvSpPr>
                <p:nvPr/>
              </p:nvSpPr>
              <p:spPr bwMode="auto">
                <a:xfrm>
                  <a:off x="7220627" y="4674772"/>
                  <a:ext cx="428625" cy="571503"/>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33" name="Rechteck 75"/>
                <p:cNvSpPr>
                  <a:spLocks noChangeArrowheads="1"/>
                </p:cNvSpPr>
                <p:nvPr/>
              </p:nvSpPr>
              <p:spPr bwMode="auto">
                <a:xfrm>
                  <a:off x="7550215" y="4662311"/>
                  <a:ext cx="564464" cy="50350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9723" name="Rechteck 75"/>
              <p:cNvSpPr>
                <a:spLocks noChangeArrowheads="1"/>
              </p:cNvSpPr>
              <p:nvPr/>
            </p:nvSpPr>
            <p:spPr bwMode="auto">
              <a:xfrm>
                <a:off x="7391519" y="4509121"/>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24" name="Rechteck 75"/>
              <p:cNvSpPr>
                <a:spLocks noChangeArrowheads="1"/>
              </p:cNvSpPr>
              <p:nvPr/>
            </p:nvSpPr>
            <p:spPr bwMode="auto">
              <a:xfrm>
                <a:off x="7173071" y="4506697"/>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25" name="Rechteck 75"/>
              <p:cNvSpPr>
                <a:spLocks noChangeArrowheads="1"/>
              </p:cNvSpPr>
              <p:nvPr/>
            </p:nvSpPr>
            <p:spPr bwMode="auto">
              <a:xfrm>
                <a:off x="6927571" y="451975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sp>
        <p:nvSpPr>
          <p:cNvPr id="69635" name="Rectangle 5"/>
          <p:cNvSpPr>
            <a:spLocks noChangeArrowheads="1"/>
          </p:cNvSpPr>
          <p:nvPr/>
        </p:nvSpPr>
        <p:spPr bwMode="auto">
          <a:xfrm>
            <a:off x="762000" y="42863"/>
            <a:ext cx="8382000" cy="490537"/>
          </a:xfrm>
          <a:prstGeom prst="rect">
            <a:avLst/>
          </a:prstGeom>
          <a:noFill/>
          <a:ln w="9525">
            <a:noFill/>
            <a:miter lim="800000"/>
            <a:headEnd/>
            <a:tailEnd/>
          </a:ln>
        </p:spPr>
        <p:txBody>
          <a:bodyPr anchor="ctr"/>
          <a:lstStyle/>
          <a:p>
            <a:pPr algn="ctr" eaLnBrk="0" hangingPunct="0"/>
            <a:endParaRPr lang="de-DE">
              <a:solidFill>
                <a:srgbClr val="000000"/>
              </a:solidFill>
              <a:latin typeface="Arial" charset="0"/>
            </a:endParaRPr>
          </a:p>
        </p:txBody>
      </p:sp>
      <p:sp>
        <p:nvSpPr>
          <p:cNvPr id="69636" name="Textfeld 13"/>
          <p:cNvSpPr txBox="1">
            <a:spLocks noChangeArrowheads="1"/>
          </p:cNvSpPr>
          <p:nvPr/>
        </p:nvSpPr>
        <p:spPr bwMode="auto">
          <a:xfrm>
            <a:off x="1571625" y="74613"/>
            <a:ext cx="6521450" cy="584200"/>
          </a:xfrm>
          <a:prstGeom prst="rect">
            <a:avLst/>
          </a:prstGeom>
          <a:noFill/>
          <a:ln w="9525">
            <a:noFill/>
            <a:miter lim="800000"/>
            <a:headEnd/>
            <a:tailEnd/>
          </a:ln>
        </p:spPr>
        <p:txBody>
          <a:bodyPr wrap="none"/>
          <a:lstStyle/>
          <a:p>
            <a:pPr algn="ctr" eaLnBrk="0" hangingPunct="0">
              <a:spcBef>
                <a:spcPct val="50000"/>
              </a:spcBef>
            </a:pPr>
            <a:r>
              <a:rPr lang="de-DE" b="1">
                <a:solidFill>
                  <a:srgbClr val="191966"/>
                </a:solidFill>
                <a:latin typeface="Arial" charset="0"/>
              </a:rPr>
              <a:t>KMU Baugewerbe </a:t>
            </a:r>
            <a:br>
              <a:rPr lang="de-DE" b="1">
                <a:solidFill>
                  <a:srgbClr val="191966"/>
                </a:solidFill>
                <a:latin typeface="Arial" charset="0"/>
              </a:rPr>
            </a:br>
            <a:r>
              <a:rPr lang="de-DE" sz="1200" b="1">
                <a:solidFill>
                  <a:srgbClr val="191966"/>
                </a:solidFill>
                <a:latin typeface="Arial" charset="0"/>
              </a:rPr>
              <a:t>Mittelständ. Bauunternehmen Rohrleitungsbau (50 MA</a:t>
            </a:r>
            <a:r>
              <a:rPr lang="de-DE" sz="1200" b="1">
                <a:solidFill>
                  <a:srgbClr val="262699"/>
                </a:solidFill>
                <a:latin typeface="Arial" charset="0"/>
              </a:rPr>
              <a:t>)</a:t>
            </a:r>
          </a:p>
          <a:p>
            <a:pPr algn="ctr" eaLnBrk="0" hangingPunct="0">
              <a:spcBef>
                <a:spcPct val="50000"/>
              </a:spcBef>
            </a:pPr>
            <a:endParaRPr lang="de-DE" b="1">
              <a:solidFill>
                <a:srgbClr val="262699"/>
              </a:solidFill>
              <a:latin typeface="Arial" charset="0"/>
            </a:endParaRPr>
          </a:p>
        </p:txBody>
      </p:sp>
      <p:sp>
        <p:nvSpPr>
          <p:cNvPr id="69637" name="Rechteck 70"/>
          <p:cNvSpPr>
            <a:spLocks noChangeArrowheads="1"/>
          </p:cNvSpPr>
          <p:nvPr/>
        </p:nvSpPr>
        <p:spPr bwMode="auto">
          <a:xfrm>
            <a:off x="7415213" y="5248275"/>
            <a:ext cx="914400" cy="914400"/>
          </a:xfrm>
          <a:prstGeom prst="rect">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cxnSp>
        <p:nvCxnSpPr>
          <p:cNvPr id="69638" name="Gerade Verbindung 76"/>
          <p:cNvCxnSpPr>
            <a:cxnSpLocks noChangeShapeType="1"/>
          </p:cNvCxnSpPr>
          <p:nvPr/>
        </p:nvCxnSpPr>
        <p:spPr bwMode="auto">
          <a:xfrm>
            <a:off x="3673475" y="3221038"/>
            <a:ext cx="4240213" cy="195262"/>
          </a:xfrm>
          <a:prstGeom prst="line">
            <a:avLst/>
          </a:prstGeom>
          <a:noFill/>
          <a:ln w="9525" algn="ctr">
            <a:noFill/>
            <a:round/>
            <a:headEnd/>
            <a:tailEnd/>
          </a:ln>
        </p:spPr>
      </p:cxnSp>
      <p:cxnSp>
        <p:nvCxnSpPr>
          <p:cNvPr id="69639" name="Gerade Verbindung 120"/>
          <p:cNvCxnSpPr>
            <a:cxnSpLocks noChangeShapeType="1"/>
          </p:cNvCxnSpPr>
          <p:nvPr/>
        </p:nvCxnSpPr>
        <p:spPr bwMode="auto">
          <a:xfrm>
            <a:off x="7885113" y="4868863"/>
            <a:ext cx="914400" cy="914400"/>
          </a:xfrm>
          <a:prstGeom prst="line">
            <a:avLst/>
          </a:prstGeom>
          <a:noFill/>
          <a:ln w="9525" algn="ctr">
            <a:noFill/>
            <a:round/>
            <a:headEnd/>
            <a:tailEnd/>
          </a:ln>
        </p:spPr>
      </p:cxnSp>
      <p:grpSp>
        <p:nvGrpSpPr>
          <p:cNvPr id="5" name="Gruppieren 94"/>
          <p:cNvGrpSpPr>
            <a:grpSpLocks/>
          </p:cNvGrpSpPr>
          <p:nvPr/>
        </p:nvGrpSpPr>
        <p:grpSpPr bwMode="auto">
          <a:xfrm>
            <a:off x="4067175" y="1687513"/>
            <a:ext cx="2881313" cy="2370137"/>
            <a:chOff x="2477408" y="1001984"/>
            <a:chExt cx="3755622" cy="2859064"/>
          </a:xfrm>
        </p:grpSpPr>
        <p:sp>
          <p:nvSpPr>
            <p:cNvPr id="81" name="Rechteck 80"/>
            <p:cNvSpPr/>
            <p:nvPr/>
          </p:nvSpPr>
          <p:spPr bwMode="auto">
            <a:xfrm>
              <a:off x="2477408" y="1557328"/>
              <a:ext cx="3395579" cy="1985833"/>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cxnSp>
          <p:nvCxnSpPr>
            <p:cNvPr id="69712" name="Gerade Verbindung 54"/>
            <p:cNvCxnSpPr>
              <a:cxnSpLocks noChangeShapeType="1"/>
            </p:cNvCxnSpPr>
            <p:nvPr/>
          </p:nvCxnSpPr>
          <p:spPr bwMode="auto">
            <a:xfrm>
              <a:off x="4789573" y="1010400"/>
              <a:ext cx="1079884" cy="984207"/>
            </a:xfrm>
            <a:prstGeom prst="line">
              <a:avLst/>
            </a:prstGeom>
            <a:noFill/>
            <a:ln w="9525" algn="ctr">
              <a:noFill/>
              <a:round/>
              <a:headEnd/>
              <a:tailEnd/>
            </a:ln>
          </p:spPr>
        </p:cxnSp>
        <p:cxnSp>
          <p:nvCxnSpPr>
            <p:cNvPr id="69713" name="Gerade Verbindung 60"/>
            <p:cNvCxnSpPr>
              <a:cxnSpLocks noChangeShapeType="1"/>
            </p:cNvCxnSpPr>
            <p:nvPr/>
          </p:nvCxnSpPr>
          <p:spPr bwMode="auto">
            <a:xfrm rot="5400000">
              <a:off x="3705711" y="3707266"/>
              <a:ext cx="307565" cy="0"/>
            </a:xfrm>
            <a:prstGeom prst="line">
              <a:avLst/>
            </a:prstGeom>
            <a:noFill/>
            <a:ln w="9525" algn="ctr">
              <a:noFill/>
              <a:round/>
              <a:headEnd/>
              <a:tailEnd/>
            </a:ln>
          </p:spPr>
        </p:cxnSp>
        <p:sp>
          <p:nvSpPr>
            <p:cNvPr id="47" name="Gleichschenkliges Dreieck 46"/>
            <p:cNvSpPr/>
            <p:nvPr/>
          </p:nvSpPr>
          <p:spPr bwMode="auto">
            <a:xfrm>
              <a:off x="2477408" y="1001984"/>
              <a:ext cx="3368679" cy="557258"/>
            </a:xfrm>
            <a:prstGeom prst="triangle">
              <a:avLst/>
            </a:prstGeom>
            <a:solidFill>
              <a:schemeClr val="accent3">
                <a:lumMod val="8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9715" name="Gleichschenkliges Dreieck 51"/>
            <p:cNvSpPr>
              <a:spLocks noChangeArrowheads="1"/>
            </p:cNvSpPr>
            <p:nvPr/>
          </p:nvSpPr>
          <p:spPr bwMode="auto">
            <a:xfrm>
              <a:off x="5895564" y="1622887"/>
              <a:ext cx="337466" cy="634084"/>
            </a:xfrm>
            <a:prstGeom prst="triangle">
              <a:avLst>
                <a:gd name="adj" fmla="val 50000"/>
              </a:avLst>
            </a:prstGeom>
            <a:noFill/>
            <a:ln w="9525" algn="ctr">
              <a:noFill/>
              <a:round/>
              <a:headEnd/>
              <a:tailEnd/>
            </a:ln>
          </p:spPr>
          <p:txBody>
            <a:bodyPr lIns="90000" tIns="46800" rIns="90000" bIns="46800">
              <a:spAutoFit/>
            </a:bodyPr>
            <a:lstStyle/>
            <a:p>
              <a:pPr eaLnBrk="0" hangingPunct="0">
                <a:spcBef>
                  <a:spcPct val="50000"/>
                </a:spcBef>
              </a:pPr>
              <a:endParaRPr lang="de-DE" sz="900">
                <a:solidFill>
                  <a:srgbClr val="000000"/>
                </a:solidFill>
                <a:latin typeface="Arial" charset="0"/>
              </a:endParaRPr>
            </a:p>
          </p:txBody>
        </p:sp>
        <p:sp>
          <p:nvSpPr>
            <p:cNvPr id="69716" name="Rechteck 25"/>
            <p:cNvSpPr>
              <a:spLocks noChangeArrowheads="1"/>
            </p:cNvSpPr>
            <p:nvPr/>
          </p:nvSpPr>
          <p:spPr bwMode="auto">
            <a:xfrm>
              <a:off x="3554416" y="1750739"/>
              <a:ext cx="1049940" cy="1078651"/>
            </a:xfrm>
            <a:prstGeom prst="rect">
              <a:avLst/>
            </a:prstGeom>
            <a:noFill/>
            <a:ln w="9525">
              <a:noFill/>
              <a:miter lim="800000"/>
              <a:headEnd/>
              <a:tailEnd/>
            </a:ln>
          </p:spPr>
          <p:txBody>
            <a:bodyPr/>
            <a:lstStyle/>
            <a:p>
              <a:pPr eaLnBrk="0" hangingPunct="0"/>
              <a:r>
                <a:rPr lang="de-DE" sz="6000">
                  <a:solidFill>
                    <a:srgbClr val="EC8F14"/>
                  </a:solidFill>
                  <a:latin typeface="Webdings" pitchFamily="18" charset="2"/>
                  <a:sym typeface="Webdings" pitchFamily="18" charset="2"/>
                </a:rPr>
                <a:t></a:t>
              </a:r>
              <a:endParaRPr lang="de-DE" sz="6000">
                <a:solidFill>
                  <a:srgbClr val="EC8F14"/>
                </a:solidFill>
                <a:latin typeface="Webdings" pitchFamily="18" charset="2"/>
              </a:endParaRPr>
            </a:p>
          </p:txBody>
        </p:sp>
        <p:sp>
          <p:nvSpPr>
            <p:cNvPr id="69717" name="Rechteck 25"/>
            <p:cNvSpPr>
              <a:spLocks noChangeArrowheads="1"/>
            </p:cNvSpPr>
            <p:nvPr/>
          </p:nvSpPr>
          <p:spPr bwMode="auto">
            <a:xfrm>
              <a:off x="4167438" y="2068669"/>
              <a:ext cx="690466" cy="685035"/>
            </a:xfrm>
            <a:prstGeom prst="rect">
              <a:avLst/>
            </a:prstGeom>
            <a:noFill/>
            <a:ln w="9525">
              <a:noFill/>
              <a:miter lim="800000"/>
              <a:headEnd/>
              <a:tailEnd/>
            </a:ln>
          </p:spPr>
          <p:txBody>
            <a:bodyPr/>
            <a:lstStyle/>
            <a:p>
              <a:pPr eaLnBrk="0" hangingPunct="0"/>
              <a:r>
                <a:rPr lang="de-DE" sz="4000">
                  <a:solidFill>
                    <a:srgbClr val="00B050"/>
                  </a:solidFill>
                  <a:latin typeface="Webdings" pitchFamily="18" charset="2"/>
                  <a:sym typeface="Webdings" pitchFamily="18" charset="2"/>
                </a:rPr>
                <a:t></a:t>
              </a:r>
              <a:endParaRPr lang="de-DE" sz="4000">
                <a:solidFill>
                  <a:srgbClr val="00B050"/>
                </a:solidFill>
                <a:latin typeface="Webdings" pitchFamily="18" charset="2"/>
              </a:endParaRPr>
            </a:p>
          </p:txBody>
        </p:sp>
        <p:sp>
          <p:nvSpPr>
            <p:cNvPr id="69718" name="Rechteck 25"/>
            <p:cNvSpPr>
              <a:spLocks noChangeArrowheads="1"/>
            </p:cNvSpPr>
            <p:nvPr/>
          </p:nvSpPr>
          <p:spPr bwMode="auto">
            <a:xfrm>
              <a:off x="3260325" y="2075100"/>
              <a:ext cx="690466" cy="685035"/>
            </a:xfrm>
            <a:prstGeom prst="rect">
              <a:avLst/>
            </a:prstGeom>
            <a:noFill/>
            <a:ln w="9525">
              <a:noFill/>
              <a:miter lim="800000"/>
              <a:headEnd/>
              <a:tailEnd/>
            </a:ln>
          </p:spPr>
          <p:txBody>
            <a:bodyPr/>
            <a:lstStyle/>
            <a:p>
              <a:pPr eaLnBrk="0" hangingPunct="0"/>
              <a:r>
                <a:rPr lang="de-DE" sz="4000">
                  <a:solidFill>
                    <a:srgbClr val="00B050"/>
                  </a:solidFill>
                  <a:latin typeface="Webdings" pitchFamily="18" charset="2"/>
                  <a:sym typeface="Webdings" pitchFamily="18" charset="2"/>
                </a:rPr>
                <a:t></a:t>
              </a:r>
              <a:endParaRPr lang="de-DE" sz="4000">
                <a:solidFill>
                  <a:srgbClr val="00B050"/>
                </a:solidFill>
                <a:latin typeface="Webdings" pitchFamily="18" charset="2"/>
              </a:endParaRPr>
            </a:p>
          </p:txBody>
        </p:sp>
      </p:grpSp>
      <p:grpSp>
        <p:nvGrpSpPr>
          <p:cNvPr id="6" name="Gruppieren 113"/>
          <p:cNvGrpSpPr>
            <a:grpSpLocks/>
          </p:cNvGrpSpPr>
          <p:nvPr/>
        </p:nvGrpSpPr>
        <p:grpSpPr bwMode="auto">
          <a:xfrm>
            <a:off x="2555875" y="4714875"/>
            <a:ext cx="1800225" cy="1152525"/>
            <a:chOff x="6552696" y="980728"/>
            <a:chExt cx="2058756" cy="1440160"/>
          </a:xfrm>
        </p:grpSpPr>
        <p:sp>
          <p:nvSpPr>
            <p:cNvPr id="115" name="Ellipse 114"/>
            <p:cNvSpPr/>
            <p:nvPr/>
          </p:nvSpPr>
          <p:spPr bwMode="auto">
            <a:xfrm>
              <a:off x="6552696" y="980728"/>
              <a:ext cx="2058756" cy="1440160"/>
            </a:xfrm>
            <a:prstGeom prst="ellipse">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grpSp>
          <p:nvGrpSpPr>
            <p:cNvPr id="7" name="Gruppieren 61"/>
            <p:cNvGrpSpPr>
              <a:grpSpLocks/>
            </p:cNvGrpSpPr>
            <p:nvPr/>
          </p:nvGrpSpPr>
          <p:grpSpPr bwMode="auto">
            <a:xfrm>
              <a:off x="6660230" y="1052724"/>
              <a:ext cx="1852265" cy="1170828"/>
              <a:chOff x="6735602" y="3920425"/>
              <a:chExt cx="1852265" cy="1170828"/>
            </a:xfrm>
          </p:grpSpPr>
          <p:sp>
            <p:nvSpPr>
              <p:cNvPr id="69698" name="Textfeld 116"/>
              <p:cNvSpPr txBox="1">
                <a:spLocks noChangeArrowheads="1"/>
              </p:cNvSpPr>
              <p:nvPr/>
            </p:nvSpPr>
            <p:spPr bwMode="auto">
              <a:xfrm>
                <a:off x="7031479" y="3933056"/>
                <a:ext cx="211263" cy="269304"/>
              </a:xfrm>
              <a:prstGeom prst="rect">
                <a:avLst/>
              </a:prstGeom>
              <a:noFill/>
              <a:ln w="9525">
                <a:noFill/>
                <a:miter lim="800000"/>
                <a:headEnd/>
                <a:tailEnd/>
              </a:ln>
            </p:spPr>
            <p:txBody>
              <a:bodyPr wrap="none">
                <a:spAutoFit/>
              </a:bodyPr>
              <a:lstStyle/>
              <a:p>
                <a:endParaRPr lang="de-DE" sz="800">
                  <a:solidFill>
                    <a:srgbClr val="000000"/>
                  </a:solidFill>
                  <a:latin typeface="Arial" charset="0"/>
                </a:endParaRPr>
              </a:p>
            </p:txBody>
          </p:sp>
          <p:grpSp>
            <p:nvGrpSpPr>
              <p:cNvPr id="8" name="Gruppieren 35"/>
              <p:cNvGrpSpPr>
                <a:grpSpLocks/>
              </p:cNvGrpSpPr>
              <p:nvPr/>
            </p:nvGrpSpPr>
            <p:grpSpPr bwMode="auto">
              <a:xfrm>
                <a:off x="6735602" y="3920425"/>
                <a:ext cx="1852265" cy="1034045"/>
                <a:chOff x="5997872" y="3920437"/>
                <a:chExt cx="2514018" cy="1325838"/>
              </a:xfrm>
            </p:grpSpPr>
            <p:sp>
              <p:nvSpPr>
                <p:cNvPr id="123" name="Eingekerbter Richtungspfeil 122"/>
                <p:cNvSpPr/>
                <p:nvPr/>
              </p:nvSpPr>
              <p:spPr bwMode="auto">
                <a:xfrm>
                  <a:off x="5997302"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704" name="Rechteck 25"/>
                <p:cNvSpPr>
                  <a:spLocks noChangeArrowheads="1"/>
                </p:cNvSpPr>
                <p:nvPr/>
              </p:nvSpPr>
              <p:spPr bwMode="auto">
                <a:xfrm>
                  <a:off x="6411204" y="3920437"/>
                  <a:ext cx="384666" cy="357190"/>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125" name="Eingekerbter Richtungspfeil 124"/>
                <p:cNvSpPr/>
                <p:nvPr/>
              </p:nvSpPr>
              <p:spPr bwMode="auto">
                <a:xfrm>
                  <a:off x="6497513" y="4466534"/>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26" name="Eingekerbter Richtungspfeil 125"/>
                <p:cNvSpPr/>
                <p:nvPr/>
              </p:nvSpPr>
              <p:spPr bwMode="auto">
                <a:xfrm>
                  <a:off x="6982940" y="4466534"/>
                  <a:ext cx="500210" cy="28486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27" name="Eingekerbter Richtungspfeil 126"/>
                <p:cNvSpPr/>
                <p:nvPr/>
              </p:nvSpPr>
              <p:spPr bwMode="auto">
                <a:xfrm>
                  <a:off x="7497935" y="4466534"/>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28" name="Eingekerbter Richtungspfeil 127"/>
                <p:cNvSpPr/>
                <p:nvPr/>
              </p:nvSpPr>
              <p:spPr bwMode="auto">
                <a:xfrm>
                  <a:off x="8010466" y="4466534"/>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709" name="Rechteck 75"/>
                <p:cNvSpPr>
                  <a:spLocks noChangeArrowheads="1"/>
                </p:cNvSpPr>
                <p:nvPr/>
              </p:nvSpPr>
              <p:spPr bwMode="auto">
                <a:xfrm>
                  <a:off x="7220627" y="4674772"/>
                  <a:ext cx="428625" cy="571503"/>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10" name="Rechteck 75"/>
                <p:cNvSpPr>
                  <a:spLocks noChangeArrowheads="1"/>
                </p:cNvSpPr>
                <p:nvPr/>
              </p:nvSpPr>
              <p:spPr bwMode="auto">
                <a:xfrm>
                  <a:off x="7550215" y="4662311"/>
                  <a:ext cx="564464" cy="50350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9700" name="Rechteck 75"/>
              <p:cNvSpPr>
                <a:spLocks noChangeArrowheads="1"/>
              </p:cNvSpPr>
              <p:nvPr/>
            </p:nvSpPr>
            <p:spPr bwMode="auto">
              <a:xfrm>
                <a:off x="7391519" y="4509121"/>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01" name="Rechteck 75"/>
              <p:cNvSpPr>
                <a:spLocks noChangeArrowheads="1"/>
              </p:cNvSpPr>
              <p:nvPr/>
            </p:nvSpPr>
            <p:spPr bwMode="auto">
              <a:xfrm>
                <a:off x="7173071" y="4506697"/>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702" name="Rechteck 75"/>
              <p:cNvSpPr>
                <a:spLocks noChangeArrowheads="1"/>
              </p:cNvSpPr>
              <p:nvPr/>
            </p:nvSpPr>
            <p:spPr bwMode="auto">
              <a:xfrm>
                <a:off x="6927571" y="451975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grpSp>
        <p:nvGrpSpPr>
          <p:cNvPr id="9" name="Gruppieren 131"/>
          <p:cNvGrpSpPr>
            <a:grpSpLocks/>
          </p:cNvGrpSpPr>
          <p:nvPr/>
        </p:nvGrpSpPr>
        <p:grpSpPr bwMode="auto">
          <a:xfrm>
            <a:off x="4652963" y="4724400"/>
            <a:ext cx="1800225" cy="1152525"/>
            <a:chOff x="6552696" y="980728"/>
            <a:chExt cx="2058756" cy="1440160"/>
          </a:xfrm>
        </p:grpSpPr>
        <p:sp>
          <p:nvSpPr>
            <p:cNvPr id="133" name="Ellipse 132"/>
            <p:cNvSpPr/>
            <p:nvPr/>
          </p:nvSpPr>
          <p:spPr bwMode="auto">
            <a:xfrm>
              <a:off x="6552696" y="980728"/>
              <a:ext cx="2058756" cy="1440160"/>
            </a:xfrm>
            <a:prstGeom prst="ellipse">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grpSp>
          <p:nvGrpSpPr>
            <p:cNvPr id="10" name="Gruppieren 61"/>
            <p:cNvGrpSpPr>
              <a:grpSpLocks/>
            </p:cNvGrpSpPr>
            <p:nvPr/>
          </p:nvGrpSpPr>
          <p:grpSpPr bwMode="auto">
            <a:xfrm>
              <a:off x="6660230" y="1052724"/>
              <a:ext cx="1852265" cy="1170828"/>
              <a:chOff x="6735602" y="3920425"/>
              <a:chExt cx="1852265" cy="1170828"/>
            </a:xfrm>
          </p:grpSpPr>
          <p:sp>
            <p:nvSpPr>
              <p:cNvPr id="69683" name="Textfeld 134"/>
              <p:cNvSpPr txBox="1">
                <a:spLocks noChangeArrowheads="1"/>
              </p:cNvSpPr>
              <p:nvPr/>
            </p:nvSpPr>
            <p:spPr bwMode="auto">
              <a:xfrm>
                <a:off x="7031479" y="3933056"/>
                <a:ext cx="211263" cy="269304"/>
              </a:xfrm>
              <a:prstGeom prst="rect">
                <a:avLst/>
              </a:prstGeom>
              <a:noFill/>
              <a:ln w="9525">
                <a:noFill/>
                <a:miter lim="800000"/>
                <a:headEnd/>
                <a:tailEnd/>
              </a:ln>
            </p:spPr>
            <p:txBody>
              <a:bodyPr wrap="none">
                <a:spAutoFit/>
              </a:bodyPr>
              <a:lstStyle/>
              <a:p>
                <a:endParaRPr lang="de-DE" sz="800">
                  <a:solidFill>
                    <a:srgbClr val="000000"/>
                  </a:solidFill>
                  <a:latin typeface="Arial" charset="0"/>
                </a:endParaRPr>
              </a:p>
            </p:txBody>
          </p:sp>
          <p:grpSp>
            <p:nvGrpSpPr>
              <p:cNvPr id="11" name="Gruppieren 35"/>
              <p:cNvGrpSpPr>
                <a:grpSpLocks/>
              </p:cNvGrpSpPr>
              <p:nvPr/>
            </p:nvGrpSpPr>
            <p:grpSpPr bwMode="auto">
              <a:xfrm>
                <a:off x="6735602" y="3920425"/>
                <a:ext cx="1852265" cy="1034045"/>
                <a:chOff x="5997872" y="3920437"/>
                <a:chExt cx="2514018" cy="1325838"/>
              </a:xfrm>
            </p:grpSpPr>
            <p:sp>
              <p:nvSpPr>
                <p:cNvPr id="140" name="Eingekerbter Richtungspfeil 139"/>
                <p:cNvSpPr/>
                <p:nvPr/>
              </p:nvSpPr>
              <p:spPr bwMode="auto">
                <a:xfrm>
                  <a:off x="5997301" y="4466534"/>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689" name="Rechteck 25"/>
                <p:cNvSpPr>
                  <a:spLocks noChangeArrowheads="1"/>
                </p:cNvSpPr>
                <p:nvPr/>
              </p:nvSpPr>
              <p:spPr bwMode="auto">
                <a:xfrm>
                  <a:off x="6411204" y="3920437"/>
                  <a:ext cx="384666" cy="357190"/>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142" name="Eingekerbter Richtungspfeil 141"/>
                <p:cNvSpPr/>
                <p:nvPr/>
              </p:nvSpPr>
              <p:spPr bwMode="auto">
                <a:xfrm>
                  <a:off x="6497513"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43" name="Eingekerbter Richtungspfeil 142"/>
                <p:cNvSpPr/>
                <p:nvPr/>
              </p:nvSpPr>
              <p:spPr bwMode="auto">
                <a:xfrm>
                  <a:off x="6982938" y="4466534"/>
                  <a:ext cx="500212" cy="28486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44" name="Eingekerbter Richtungspfeil 143"/>
                <p:cNvSpPr/>
                <p:nvPr/>
              </p:nvSpPr>
              <p:spPr bwMode="auto">
                <a:xfrm>
                  <a:off x="7497935"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45" name="Eingekerbter Richtungspfeil 144"/>
                <p:cNvSpPr/>
                <p:nvPr/>
              </p:nvSpPr>
              <p:spPr bwMode="auto">
                <a:xfrm>
                  <a:off x="8010466"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694" name="Rechteck 75"/>
                <p:cNvSpPr>
                  <a:spLocks noChangeArrowheads="1"/>
                </p:cNvSpPr>
                <p:nvPr/>
              </p:nvSpPr>
              <p:spPr bwMode="auto">
                <a:xfrm>
                  <a:off x="7220627" y="4674772"/>
                  <a:ext cx="428625" cy="571503"/>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95" name="Rechteck 75"/>
                <p:cNvSpPr>
                  <a:spLocks noChangeArrowheads="1"/>
                </p:cNvSpPr>
                <p:nvPr/>
              </p:nvSpPr>
              <p:spPr bwMode="auto">
                <a:xfrm>
                  <a:off x="7550215" y="4662311"/>
                  <a:ext cx="564464" cy="50350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9685" name="Rechteck 75"/>
              <p:cNvSpPr>
                <a:spLocks noChangeArrowheads="1"/>
              </p:cNvSpPr>
              <p:nvPr/>
            </p:nvSpPr>
            <p:spPr bwMode="auto">
              <a:xfrm>
                <a:off x="7391519" y="4509121"/>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86" name="Rechteck 75"/>
              <p:cNvSpPr>
                <a:spLocks noChangeArrowheads="1"/>
              </p:cNvSpPr>
              <p:nvPr/>
            </p:nvSpPr>
            <p:spPr bwMode="auto">
              <a:xfrm>
                <a:off x="7173071" y="4506697"/>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87" name="Rechteck 75"/>
              <p:cNvSpPr>
                <a:spLocks noChangeArrowheads="1"/>
              </p:cNvSpPr>
              <p:nvPr/>
            </p:nvSpPr>
            <p:spPr bwMode="auto">
              <a:xfrm>
                <a:off x="6927571" y="451975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grpSp>
        <p:nvGrpSpPr>
          <p:cNvPr id="12" name="Gruppieren 147"/>
          <p:cNvGrpSpPr>
            <a:grpSpLocks/>
          </p:cNvGrpSpPr>
          <p:nvPr/>
        </p:nvGrpSpPr>
        <p:grpSpPr bwMode="auto">
          <a:xfrm>
            <a:off x="6770688" y="4724400"/>
            <a:ext cx="1800225" cy="1152525"/>
            <a:chOff x="6552696" y="980728"/>
            <a:chExt cx="2058756" cy="1440160"/>
          </a:xfrm>
        </p:grpSpPr>
        <p:sp>
          <p:nvSpPr>
            <p:cNvPr id="149" name="Ellipse 148"/>
            <p:cNvSpPr/>
            <p:nvPr/>
          </p:nvSpPr>
          <p:spPr bwMode="auto">
            <a:xfrm>
              <a:off x="6552696" y="980728"/>
              <a:ext cx="2058756" cy="1440160"/>
            </a:xfrm>
            <a:prstGeom prst="ellipse">
              <a:avLst/>
            </a:prstGeom>
            <a:solidFill>
              <a:schemeClr val="accent1">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grpSp>
          <p:nvGrpSpPr>
            <p:cNvPr id="13" name="Gruppieren 61"/>
            <p:cNvGrpSpPr>
              <a:grpSpLocks/>
            </p:cNvGrpSpPr>
            <p:nvPr/>
          </p:nvGrpSpPr>
          <p:grpSpPr bwMode="auto">
            <a:xfrm>
              <a:off x="6660230" y="1052724"/>
              <a:ext cx="1852265" cy="1170828"/>
              <a:chOff x="6735602" y="3920425"/>
              <a:chExt cx="1852265" cy="1170828"/>
            </a:xfrm>
          </p:grpSpPr>
          <p:sp>
            <p:nvSpPr>
              <p:cNvPr id="69668" name="Textfeld 150"/>
              <p:cNvSpPr txBox="1">
                <a:spLocks noChangeArrowheads="1"/>
              </p:cNvSpPr>
              <p:nvPr/>
            </p:nvSpPr>
            <p:spPr bwMode="auto">
              <a:xfrm>
                <a:off x="7031479" y="3933056"/>
                <a:ext cx="211263" cy="269304"/>
              </a:xfrm>
              <a:prstGeom prst="rect">
                <a:avLst/>
              </a:prstGeom>
              <a:noFill/>
              <a:ln w="9525">
                <a:noFill/>
                <a:miter lim="800000"/>
                <a:headEnd/>
                <a:tailEnd/>
              </a:ln>
            </p:spPr>
            <p:txBody>
              <a:bodyPr wrap="none">
                <a:spAutoFit/>
              </a:bodyPr>
              <a:lstStyle/>
              <a:p>
                <a:endParaRPr lang="de-DE" sz="800">
                  <a:solidFill>
                    <a:srgbClr val="000000"/>
                  </a:solidFill>
                  <a:latin typeface="Arial" charset="0"/>
                </a:endParaRPr>
              </a:p>
            </p:txBody>
          </p:sp>
          <p:grpSp>
            <p:nvGrpSpPr>
              <p:cNvPr id="14" name="Gruppieren 35"/>
              <p:cNvGrpSpPr>
                <a:grpSpLocks/>
              </p:cNvGrpSpPr>
              <p:nvPr/>
            </p:nvGrpSpPr>
            <p:grpSpPr bwMode="auto">
              <a:xfrm>
                <a:off x="6735602" y="3920425"/>
                <a:ext cx="1852265" cy="1034045"/>
                <a:chOff x="5997872" y="3920437"/>
                <a:chExt cx="2514018" cy="1325838"/>
              </a:xfrm>
            </p:grpSpPr>
            <p:sp>
              <p:nvSpPr>
                <p:cNvPr id="156" name="Eingekerbter Richtungspfeil 155"/>
                <p:cNvSpPr/>
                <p:nvPr/>
              </p:nvSpPr>
              <p:spPr bwMode="auto">
                <a:xfrm>
                  <a:off x="5997301" y="4466534"/>
                  <a:ext cx="500212"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674" name="Rechteck 25"/>
                <p:cNvSpPr>
                  <a:spLocks noChangeArrowheads="1"/>
                </p:cNvSpPr>
                <p:nvPr/>
              </p:nvSpPr>
              <p:spPr bwMode="auto">
                <a:xfrm>
                  <a:off x="6411204" y="3920437"/>
                  <a:ext cx="384666" cy="357190"/>
                </a:xfrm>
                <a:prstGeom prst="rect">
                  <a:avLst/>
                </a:prstGeom>
                <a:noFill/>
                <a:ln w="9525">
                  <a:noFill/>
                  <a:miter lim="800000"/>
                  <a:headEnd/>
                  <a:tailEnd/>
                </a:ln>
              </p:spPr>
              <p:txBody>
                <a:bodyPr/>
                <a:lstStyle/>
                <a:p>
                  <a:pPr eaLnBrk="0" hangingPunct="0"/>
                  <a:endParaRPr lang="de-DE" sz="3200">
                    <a:solidFill>
                      <a:srgbClr val="00B050"/>
                    </a:solidFill>
                    <a:latin typeface="Webdings" pitchFamily="18" charset="2"/>
                  </a:endParaRPr>
                </a:p>
              </p:txBody>
            </p:sp>
            <p:sp>
              <p:nvSpPr>
                <p:cNvPr id="158" name="Eingekerbter Richtungspfeil 157"/>
                <p:cNvSpPr/>
                <p:nvPr/>
              </p:nvSpPr>
              <p:spPr bwMode="auto">
                <a:xfrm>
                  <a:off x="6497513"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59" name="Eingekerbter Richtungspfeil 158"/>
                <p:cNvSpPr/>
                <p:nvPr/>
              </p:nvSpPr>
              <p:spPr bwMode="auto">
                <a:xfrm>
                  <a:off x="6982938" y="4466534"/>
                  <a:ext cx="500212" cy="284868"/>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0" name="Eingekerbter Richtungspfeil 159"/>
                <p:cNvSpPr/>
                <p:nvPr/>
              </p:nvSpPr>
              <p:spPr bwMode="auto">
                <a:xfrm>
                  <a:off x="7497935"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61" name="Eingekerbter Richtungspfeil 160"/>
                <p:cNvSpPr/>
                <p:nvPr/>
              </p:nvSpPr>
              <p:spPr bwMode="auto">
                <a:xfrm>
                  <a:off x="8010466" y="4466534"/>
                  <a:ext cx="500210" cy="284868"/>
                </a:xfrm>
                <a:prstGeom prst="chevron">
                  <a:avLst/>
                </a:prstGeom>
                <a:solidFill>
                  <a:schemeClr val="bg1"/>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69679" name="Rechteck 75"/>
                <p:cNvSpPr>
                  <a:spLocks noChangeArrowheads="1"/>
                </p:cNvSpPr>
                <p:nvPr/>
              </p:nvSpPr>
              <p:spPr bwMode="auto">
                <a:xfrm>
                  <a:off x="7220627" y="4674772"/>
                  <a:ext cx="428625" cy="571503"/>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80" name="Rechteck 75"/>
                <p:cNvSpPr>
                  <a:spLocks noChangeArrowheads="1"/>
                </p:cNvSpPr>
                <p:nvPr/>
              </p:nvSpPr>
              <p:spPr bwMode="auto">
                <a:xfrm>
                  <a:off x="7550215" y="4662311"/>
                  <a:ext cx="564464" cy="503501"/>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sp>
            <p:nvSpPr>
              <p:cNvPr id="69670" name="Rechteck 75"/>
              <p:cNvSpPr>
                <a:spLocks noChangeArrowheads="1"/>
              </p:cNvSpPr>
              <p:nvPr/>
            </p:nvSpPr>
            <p:spPr bwMode="auto">
              <a:xfrm>
                <a:off x="7391519" y="4509121"/>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71" name="Rechteck 75"/>
              <p:cNvSpPr>
                <a:spLocks noChangeArrowheads="1"/>
              </p:cNvSpPr>
              <p:nvPr/>
            </p:nvSpPr>
            <p:spPr bwMode="auto">
              <a:xfrm>
                <a:off x="7173071" y="4506697"/>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sp>
            <p:nvSpPr>
              <p:cNvPr id="69672" name="Rechteck 75"/>
              <p:cNvSpPr>
                <a:spLocks noChangeArrowheads="1"/>
              </p:cNvSpPr>
              <p:nvPr/>
            </p:nvSpPr>
            <p:spPr bwMode="auto">
              <a:xfrm>
                <a:off x="6927571" y="4519753"/>
                <a:ext cx="428625" cy="571500"/>
              </a:xfrm>
              <a:prstGeom prst="rect">
                <a:avLst/>
              </a:prstGeom>
              <a:noFill/>
              <a:ln w="9525">
                <a:noFill/>
                <a:miter lim="800000"/>
                <a:headEnd/>
                <a:tailEnd/>
              </a:ln>
            </p:spPr>
            <p:txBody>
              <a:bodyPr wrap="none"/>
              <a:lstStyle/>
              <a:p>
                <a:pPr eaLnBrk="0" hangingPunct="0">
                  <a:spcBef>
                    <a:spcPct val="50000"/>
                  </a:spcBef>
                </a:pPr>
                <a:r>
                  <a:rPr lang="de-DE" sz="3200">
                    <a:solidFill>
                      <a:srgbClr val="0DB335"/>
                    </a:solidFill>
                    <a:latin typeface="Webdings" pitchFamily="18" charset="2"/>
                    <a:sym typeface="Webdings" pitchFamily="18" charset="2"/>
                  </a:rPr>
                  <a:t></a:t>
                </a:r>
                <a:endParaRPr lang="de-DE" sz="3200">
                  <a:solidFill>
                    <a:srgbClr val="0DB335"/>
                  </a:solidFill>
                  <a:latin typeface="Arial" charset="0"/>
                </a:endParaRPr>
              </a:p>
            </p:txBody>
          </p:sp>
        </p:grpSp>
      </p:grpSp>
      <p:sp>
        <p:nvSpPr>
          <p:cNvPr id="69644" name="Textfeld 165"/>
          <p:cNvSpPr txBox="1">
            <a:spLocks noChangeArrowheads="1"/>
          </p:cNvSpPr>
          <p:nvPr/>
        </p:nvSpPr>
        <p:spPr bwMode="auto">
          <a:xfrm>
            <a:off x="3055938" y="4797425"/>
            <a:ext cx="814387" cy="276225"/>
          </a:xfrm>
          <a:prstGeom prst="rect">
            <a:avLst/>
          </a:prstGeom>
          <a:noFill/>
          <a:ln w="9525">
            <a:noFill/>
            <a:miter lim="800000"/>
            <a:headEnd/>
            <a:tailEnd/>
          </a:ln>
        </p:spPr>
        <p:txBody>
          <a:bodyPr wrap="none">
            <a:spAutoFit/>
          </a:bodyPr>
          <a:lstStyle/>
          <a:p>
            <a:r>
              <a:rPr lang="de-DE" sz="1200">
                <a:solidFill>
                  <a:srgbClr val="000000"/>
                </a:solidFill>
                <a:latin typeface="Arial" charset="0"/>
              </a:rPr>
              <a:t>Baustelle</a:t>
            </a:r>
            <a:endParaRPr lang="de-DE" sz="800">
              <a:solidFill>
                <a:srgbClr val="000000"/>
              </a:solidFill>
              <a:latin typeface="Arial" charset="0"/>
            </a:endParaRPr>
          </a:p>
        </p:txBody>
      </p:sp>
      <p:sp>
        <p:nvSpPr>
          <p:cNvPr id="69645" name="Textfeld 166"/>
          <p:cNvSpPr txBox="1">
            <a:spLocks noChangeArrowheads="1"/>
          </p:cNvSpPr>
          <p:nvPr/>
        </p:nvSpPr>
        <p:spPr bwMode="auto">
          <a:xfrm>
            <a:off x="5157788" y="4797425"/>
            <a:ext cx="814387" cy="276225"/>
          </a:xfrm>
          <a:prstGeom prst="rect">
            <a:avLst/>
          </a:prstGeom>
          <a:noFill/>
          <a:ln w="9525">
            <a:noFill/>
            <a:miter lim="800000"/>
            <a:headEnd/>
            <a:tailEnd/>
          </a:ln>
        </p:spPr>
        <p:txBody>
          <a:bodyPr wrap="none">
            <a:spAutoFit/>
          </a:bodyPr>
          <a:lstStyle/>
          <a:p>
            <a:r>
              <a:rPr lang="de-DE" sz="1200">
                <a:solidFill>
                  <a:srgbClr val="000000"/>
                </a:solidFill>
                <a:latin typeface="Arial" charset="0"/>
              </a:rPr>
              <a:t>Baustelle</a:t>
            </a:r>
            <a:endParaRPr lang="de-DE" sz="800">
              <a:solidFill>
                <a:srgbClr val="000000"/>
              </a:solidFill>
              <a:latin typeface="Arial" charset="0"/>
            </a:endParaRPr>
          </a:p>
        </p:txBody>
      </p:sp>
      <p:sp>
        <p:nvSpPr>
          <p:cNvPr id="69646" name="Textfeld 167"/>
          <p:cNvSpPr txBox="1">
            <a:spLocks noChangeArrowheads="1"/>
          </p:cNvSpPr>
          <p:nvPr/>
        </p:nvSpPr>
        <p:spPr bwMode="auto">
          <a:xfrm>
            <a:off x="7292975" y="4797425"/>
            <a:ext cx="814388" cy="276225"/>
          </a:xfrm>
          <a:prstGeom prst="rect">
            <a:avLst/>
          </a:prstGeom>
          <a:noFill/>
          <a:ln w="9525">
            <a:noFill/>
            <a:miter lim="800000"/>
            <a:headEnd/>
            <a:tailEnd/>
          </a:ln>
        </p:spPr>
        <p:txBody>
          <a:bodyPr wrap="none">
            <a:spAutoFit/>
          </a:bodyPr>
          <a:lstStyle/>
          <a:p>
            <a:r>
              <a:rPr lang="de-DE" sz="1200">
                <a:solidFill>
                  <a:srgbClr val="000000"/>
                </a:solidFill>
                <a:latin typeface="Arial" charset="0"/>
              </a:rPr>
              <a:t>Baustelle</a:t>
            </a:r>
            <a:endParaRPr lang="de-DE" sz="800">
              <a:solidFill>
                <a:srgbClr val="000000"/>
              </a:solidFill>
              <a:latin typeface="Arial" charset="0"/>
            </a:endParaRPr>
          </a:p>
        </p:txBody>
      </p:sp>
      <p:sp>
        <p:nvSpPr>
          <p:cNvPr id="69647" name="Textfeld 47"/>
          <p:cNvSpPr txBox="1">
            <a:spLocks noChangeArrowheads="1"/>
          </p:cNvSpPr>
          <p:nvPr/>
        </p:nvSpPr>
        <p:spPr bwMode="auto">
          <a:xfrm>
            <a:off x="7524750" y="2559050"/>
            <a:ext cx="1447800" cy="368300"/>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nebenberuflich </a:t>
            </a:r>
            <a:br>
              <a:rPr lang="de-DE" sz="900" dirty="0">
                <a:solidFill>
                  <a:srgbClr val="000000"/>
                </a:solidFill>
                <a:latin typeface="Arial" charset="0"/>
              </a:rPr>
            </a:br>
            <a:r>
              <a:rPr lang="de-DE" sz="900" dirty="0">
                <a:solidFill>
                  <a:srgbClr val="000000"/>
                </a:solidFill>
                <a:latin typeface="Arial" charset="0"/>
              </a:rPr>
              <a:t>   ausbildende Fachkraft </a:t>
            </a:r>
          </a:p>
        </p:txBody>
      </p:sp>
      <p:sp>
        <p:nvSpPr>
          <p:cNvPr id="69648" name="Rechteck 75"/>
          <p:cNvSpPr>
            <a:spLocks noChangeArrowheads="1"/>
          </p:cNvSpPr>
          <p:nvPr/>
        </p:nvSpPr>
        <p:spPr bwMode="auto">
          <a:xfrm>
            <a:off x="7054850" y="2387600"/>
            <a:ext cx="428625" cy="571500"/>
          </a:xfrm>
          <a:prstGeom prst="rect">
            <a:avLst/>
          </a:prstGeom>
          <a:noFill/>
          <a:ln w="9525">
            <a:noFill/>
            <a:miter lim="800000"/>
            <a:headEnd/>
            <a:tailEnd/>
          </a:ln>
        </p:spPr>
        <p:txBody>
          <a:bodyPr wrap="none"/>
          <a:lstStyle/>
          <a:p>
            <a:pPr eaLnBrk="0" hangingPunct="0">
              <a:spcBef>
                <a:spcPct val="50000"/>
              </a:spcBef>
            </a:pPr>
            <a:r>
              <a:rPr lang="de-DE" sz="4000" dirty="0">
                <a:solidFill>
                  <a:srgbClr val="0DB335"/>
                </a:solidFill>
                <a:latin typeface="Webdings" pitchFamily="18" charset="2"/>
                <a:sym typeface="Webdings" pitchFamily="18" charset="2"/>
              </a:rPr>
              <a:t></a:t>
            </a:r>
            <a:endParaRPr lang="de-DE" sz="4000" dirty="0">
              <a:solidFill>
                <a:srgbClr val="0DB335"/>
              </a:solidFill>
              <a:latin typeface="Arial" charset="0"/>
            </a:endParaRPr>
          </a:p>
        </p:txBody>
      </p:sp>
      <p:sp>
        <p:nvSpPr>
          <p:cNvPr id="69649" name="Textfeld 34"/>
          <p:cNvSpPr txBox="1">
            <a:spLocks noChangeArrowheads="1"/>
          </p:cNvSpPr>
          <p:nvPr/>
        </p:nvSpPr>
        <p:spPr bwMode="auto">
          <a:xfrm>
            <a:off x="7519988" y="2092325"/>
            <a:ext cx="1617662" cy="231775"/>
          </a:xfrm>
          <a:prstGeom prst="rect">
            <a:avLst/>
          </a:prstGeom>
          <a:noFill/>
          <a:ln w="9525">
            <a:noFill/>
            <a:miter lim="800000"/>
            <a:headEnd/>
            <a:tailEnd/>
          </a:ln>
        </p:spPr>
        <p:txBody>
          <a:bodyPr wrap="none">
            <a:spAutoFit/>
          </a:bodyPr>
          <a:lstStyle/>
          <a:p>
            <a:pPr eaLnBrk="0" hangingPunct="0">
              <a:spcBef>
                <a:spcPct val="50000"/>
              </a:spcBef>
            </a:pPr>
            <a:r>
              <a:rPr lang="de-DE" sz="900" dirty="0">
                <a:solidFill>
                  <a:srgbClr val="000000"/>
                </a:solidFill>
                <a:latin typeface="Arial" charset="0"/>
              </a:rPr>
              <a:t>= hauptberufliches</a:t>
            </a:r>
            <a:r>
              <a:rPr lang="de-DE" sz="900" b="1" dirty="0">
                <a:solidFill>
                  <a:srgbClr val="000000"/>
                </a:solidFill>
                <a:latin typeface="Arial" charset="0"/>
              </a:rPr>
              <a:t> </a:t>
            </a:r>
            <a:r>
              <a:rPr lang="de-DE" sz="900" dirty="0">
                <a:solidFill>
                  <a:srgbClr val="000000"/>
                </a:solidFill>
                <a:latin typeface="Arial" charset="0"/>
              </a:rPr>
              <a:t>Personal</a:t>
            </a:r>
          </a:p>
        </p:txBody>
      </p:sp>
      <p:sp>
        <p:nvSpPr>
          <p:cNvPr id="69650" name="Rechteck 98"/>
          <p:cNvSpPr>
            <a:spLocks noChangeArrowheads="1"/>
          </p:cNvSpPr>
          <p:nvPr/>
        </p:nvSpPr>
        <p:spPr bwMode="auto">
          <a:xfrm>
            <a:off x="7034213" y="1854200"/>
            <a:ext cx="696912" cy="708025"/>
          </a:xfrm>
          <a:prstGeom prst="rect">
            <a:avLst/>
          </a:prstGeom>
          <a:noFill/>
          <a:ln w="9525">
            <a:noFill/>
            <a:miter lim="800000"/>
            <a:headEnd/>
            <a:tailEnd/>
          </a:ln>
        </p:spPr>
        <p:txBody>
          <a:bodyPr wrap="none">
            <a:spAutoFit/>
          </a:bodyPr>
          <a:lstStyle/>
          <a:p>
            <a:pPr eaLnBrk="0" hangingPunct="0"/>
            <a:r>
              <a:rPr lang="de-DE" sz="4000">
                <a:solidFill>
                  <a:srgbClr val="3333CC"/>
                </a:solidFill>
                <a:latin typeface="Webdings" pitchFamily="18" charset="2"/>
                <a:sym typeface="Webdings" pitchFamily="18" charset="2"/>
              </a:rPr>
              <a:t></a:t>
            </a:r>
            <a:endParaRPr lang="de-DE" sz="4000">
              <a:solidFill>
                <a:srgbClr val="3333CC"/>
              </a:solidFill>
              <a:latin typeface="Webdings" pitchFamily="18" charset="2"/>
            </a:endParaRPr>
          </a:p>
        </p:txBody>
      </p:sp>
      <p:sp>
        <p:nvSpPr>
          <p:cNvPr id="69651" name="Textfeld 50"/>
          <p:cNvSpPr txBox="1">
            <a:spLocks noChangeArrowheads="1"/>
          </p:cNvSpPr>
          <p:nvPr/>
        </p:nvSpPr>
        <p:spPr bwMode="auto">
          <a:xfrm>
            <a:off x="7504113" y="3201988"/>
            <a:ext cx="1406525" cy="368300"/>
          </a:xfrm>
          <a:prstGeom prst="rect">
            <a:avLst/>
          </a:prstGeom>
          <a:noFill/>
          <a:ln w="9525">
            <a:noFill/>
            <a:miter lim="800000"/>
            <a:headEnd/>
            <a:tailEnd/>
          </a:ln>
        </p:spPr>
        <p:txBody>
          <a:bodyPr wrap="none">
            <a:spAutoFit/>
          </a:bodyPr>
          <a:lstStyle/>
          <a:p>
            <a:pPr marL="85725" indent="-85725" eaLnBrk="0" hangingPunct="0">
              <a:spcBef>
                <a:spcPct val="50000"/>
              </a:spcBef>
            </a:pPr>
            <a:r>
              <a:rPr lang="de-DE" sz="900" dirty="0">
                <a:solidFill>
                  <a:srgbClr val="000000"/>
                </a:solidFill>
                <a:latin typeface="Arial" charset="0"/>
              </a:rPr>
              <a:t>=	Ausbildungsleiterin/ </a:t>
            </a:r>
            <a:br>
              <a:rPr lang="de-DE" sz="900" dirty="0">
                <a:solidFill>
                  <a:srgbClr val="000000"/>
                </a:solidFill>
                <a:latin typeface="Arial" charset="0"/>
              </a:rPr>
            </a:br>
            <a:r>
              <a:rPr lang="de-DE" sz="900" dirty="0">
                <a:solidFill>
                  <a:srgbClr val="000000"/>
                </a:solidFill>
                <a:latin typeface="Arial" charset="0"/>
              </a:rPr>
              <a:t>Ehefrau des Inhabers</a:t>
            </a:r>
          </a:p>
        </p:txBody>
      </p:sp>
      <p:sp>
        <p:nvSpPr>
          <p:cNvPr id="69652" name="Rechteck 25"/>
          <p:cNvSpPr>
            <a:spLocks noChangeArrowheads="1"/>
          </p:cNvSpPr>
          <p:nvPr/>
        </p:nvSpPr>
        <p:spPr bwMode="auto">
          <a:xfrm>
            <a:off x="7056438" y="2987675"/>
            <a:ext cx="760412" cy="787400"/>
          </a:xfrm>
          <a:prstGeom prst="rect">
            <a:avLst/>
          </a:prstGeom>
          <a:noFill/>
          <a:ln w="9525">
            <a:noFill/>
            <a:miter lim="800000"/>
            <a:headEnd/>
            <a:tailEnd/>
          </a:ln>
        </p:spPr>
        <p:txBody>
          <a:bodyPr/>
          <a:lstStyle/>
          <a:p>
            <a:pPr eaLnBrk="0" hangingPunct="0"/>
            <a:r>
              <a:rPr lang="de-DE" sz="4000" dirty="0">
                <a:solidFill>
                  <a:srgbClr val="EC8F14"/>
                </a:solidFill>
                <a:latin typeface="Webdings" pitchFamily="18" charset="2"/>
                <a:sym typeface="Webdings" pitchFamily="18" charset="2"/>
              </a:rPr>
              <a:t></a:t>
            </a:r>
            <a:endParaRPr lang="de-DE" sz="4000" dirty="0">
              <a:solidFill>
                <a:srgbClr val="EC8F14"/>
              </a:solidFill>
              <a:latin typeface="Webdings" pitchFamily="18" charset="2"/>
            </a:endParaRPr>
          </a:p>
        </p:txBody>
      </p:sp>
      <p:grpSp>
        <p:nvGrpSpPr>
          <p:cNvPr id="15" name="Gruppieren 108"/>
          <p:cNvGrpSpPr>
            <a:grpSpLocks/>
          </p:cNvGrpSpPr>
          <p:nvPr/>
        </p:nvGrpSpPr>
        <p:grpSpPr bwMode="auto">
          <a:xfrm>
            <a:off x="395288" y="1125538"/>
            <a:ext cx="2979737" cy="2689225"/>
            <a:chOff x="389149" y="1006742"/>
            <a:chExt cx="2286000" cy="1886288"/>
          </a:xfrm>
        </p:grpSpPr>
        <p:sp>
          <p:nvSpPr>
            <p:cNvPr id="102" name="Rechteck 101"/>
            <p:cNvSpPr/>
            <p:nvPr/>
          </p:nvSpPr>
          <p:spPr bwMode="auto">
            <a:xfrm>
              <a:off x="480491" y="1731637"/>
              <a:ext cx="2032677" cy="1145803"/>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03" name="Gleichschenkliges Dreieck 102"/>
            <p:cNvSpPr/>
            <p:nvPr/>
          </p:nvSpPr>
          <p:spPr bwMode="auto">
            <a:xfrm>
              <a:off x="462223" y="1408719"/>
              <a:ext cx="2033895" cy="324032"/>
            </a:xfrm>
            <a:prstGeom prst="triangle">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9661" name="Rechteck 36"/>
            <p:cNvSpPr>
              <a:spLocks noChangeArrowheads="1"/>
            </p:cNvSpPr>
            <p:nvPr/>
          </p:nvSpPr>
          <p:spPr bwMode="auto">
            <a:xfrm>
              <a:off x="858609" y="1862509"/>
              <a:ext cx="954107" cy="1015663"/>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sp>
          <p:nvSpPr>
            <p:cNvPr id="69662" name="Rechteck 36"/>
            <p:cNvSpPr>
              <a:spLocks noChangeArrowheads="1"/>
            </p:cNvSpPr>
            <p:nvPr/>
          </p:nvSpPr>
          <p:spPr bwMode="auto">
            <a:xfrm>
              <a:off x="1290656" y="1862509"/>
              <a:ext cx="954107" cy="1015663"/>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3333CC"/>
                </a:solidFill>
                <a:latin typeface="Webdings" pitchFamily="18" charset="2"/>
              </a:endParaRPr>
            </a:p>
          </p:txBody>
        </p:sp>
        <p:sp>
          <p:nvSpPr>
            <p:cNvPr id="69663" name="Rechteck 36"/>
            <p:cNvSpPr>
              <a:spLocks noChangeArrowheads="1"/>
            </p:cNvSpPr>
            <p:nvPr/>
          </p:nvSpPr>
          <p:spPr bwMode="auto">
            <a:xfrm>
              <a:off x="498569" y="1862509"/>
              <a:ext cx="954107" cy="1015663"/>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sp>
          <p:nvSpPr>
            <p:cNvPr id="69664" name="Rechteck 106"/>
            <p:cNvSpPr>
              <a:spLocks noChangeArrowheads="1"/>
            </p:cNvSpPr>
            <p:nvPr/>
          </p:nvSpPr>
          <p:spPr bwMode="auto">
            <a:xfrm>
              <a:off x="389149" y="1006742"/>
              <a:ext cx="2286000" cy="584775"/>
            </a:xfrm>
            <a:prstGeom prst="rect">
              <a:avLst/>
            </a:prstGeom>
            <a:noFill/>
            <a:ln w="9525">
              <a:noFill/>
              <a:miter lim="800000"/>
              <a:headEnd/>
              <a:tailEnd/>
            </a:ln>
          </p:spPr>
          <p:txBody>
            <a:bodyPr>
              <a:spAutoFit/>
            </a:bodyPr>
            <a:lstStyle/>
            <a:p>
              <a:pPr algn="ctr"/>
              <a:r>
                <a:rPr lang="de-DE" sz="1600">
                  <a:solidFill>
                    <a:srgbClr val="000000"/>
                  </a:solidFill>
                  <a:latin typeface="Arial" charset="0"/>
                </a:rPr>
                <a:t>Überbetriebliches Bildungszentrum</a:t>
              </a:r>
            </a:p>
          </p:txBody>
        </p:sp>
        <p:sp>
          <p:nvSpPr>
            <p:cNvPr id="69665" name="Rechteck 36"/>
            <p:cNvSpPr>
              <a:spLocks noChangeArrowheads="1"/>
            </p:cNvSpPr>
            <p:nvPr/>
          </p:nvSpPr>
          <p:spPr bwMode="auto">
            <a:xfrm>
              <a:off x="1698322" y="1877367"/>
              <a:ext cx="954107" cy="1015663"/>
            </a:xfrm>
            <a:prstGeom prst="rect">
              <a:avLst/>
            </a:prstGeom>
            <a:noFill/>
            <a:ln w="9525">
              <a:noFill/>
              <a:miter lim="800000"/>
              <a:headEnd/>
              <a:tailEnd/>
            </a:ln>
          </p:spPr>
          <p:txBody>
            <a:bodyPr wrap="none">
              <a:spAutoFit/>
            </a:bodyPr>
            <a:lstStyle/>
            <a:p>
              <a:pPr eaLnBrk="0" hangingPunct="0"/>
              <a:r>
                <a:rPr lang="de-DE" sz="6000">
                  <a:solidFill>
                    <a:srgbClr val="262699"/>
                  </a:solidFill>
                  <a:latin typeface="Webdings" pitchFamily="18" charset="2"/>
                  <a:sym typeface="Webdings" pitchFamily="18" charset="2"/>
                </a:rPr>
                <a:t></a:t>
              </a:r>
              <a:endParaRPr lang="de-DE" sz="6000">
                <a:solidFill>
                  <a:srgbClr val="262699"/>
                </a:solidFill>
                <a:latin typeface="Webdings" pitchFamily="18" charset="2"/>
              </a:endParaRPr>
            </a:p>
          </p:txBody>
        </p:sp>
      </p:grpSp>
      <p:cxnSp>
        <p:nvCxnSpPr>
          <p:cNvPr id="109" name="Gerade Verbindung 108"/>
          <p:cNvCxnSpPr/>
          <p:nvPr/>
        </p:nvCxnSpPr>
        <p:spPr bwMode="auto">
          <a:xfrm rot="10800000" flipV="1">
            <a:off x="1187450" y="3789363"/>
            <a:ext cx="3384550" cy="935037"/>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2" name="Gerade Verbindung 111"/>
          <p:cNvCxnSpPr>
            <a:endCxn id="115" idx="0"/>
          </p:cNvCxnSpPr>
          <p:nvPr/>
        </p:nvCxnSpPr>
        <p:spPr bwMode="auto">
          <a:xfrm rot="10800000" flipV="1">
            <a:off x="3455988" y="3789363"/>
            <a:ext cx="1763712" cy="925512"/>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34" name="Gerade Verbindung 133"/>
          <p:cNvCxnSpPr>
            <a:endCxn id="133" idx="0"/>
          </p:cNvCxnSpPr>
          <p:nvPr/>
        </p:nvCxnSpPr>
        <p:spPr bwMode="auto">
          <a:xfrm rot="5400000">
            <a:off x="5099050" y="4243388"/>
            <a:ext cx="935037" cy="26988"/>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48" name="Gerade Verbindung 147"/>
          <p:cNvCxnSpPr>
            <a:endCxn id="149" idx="0"/>
          </p:cNvCxnSpPr>
          <p:nvPr/>
        </p:nvCxnSpPr>
        <p:spPr bwMode="auto">
          <a:xfrm>
            <a:off x="5867400" y="3789363"/>
            <a:ext cx="1803400" cy="935037"/>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675552141"/>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92"/>
          <p:cNvGrpSpPr>
            <a:grpSpLocks/>
          </p:cNvGrpSpPr>
          <p:nvPr/>
        </p:nvGrpSpPr>
        <p:grpSpPr bwMode="auto">
          <a:xfrm>
            <a:off x="234950" y="908050"/>
            <a:ext cx="3832225" cy="2736850"/>
            <a:chOff x="235004" y="908720"/>
            <a:chExt cx="6929284" cy="3814133"/>
          </a:xfrm>
        </p:grpSpPr>
        <p:sp>
          <p:nvSpPr>
            <p:cNvPr id="59" name="Rechteck 58"/>
            <p:cNvSpPr/>
            <p:nvPr/>
          </p:nvSpPr>
          <p:spPr bwMode="auto">
            <a:xfrm>
              <a:off x="467512" y="1556946"/>
              <a:ext cx="6696776" cy="3095111"/>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2000" dirty="0">
                  <a:solidFill>
                    <a:srgbClr val="000000"/>
                  </a:solidFill>
                </a:rPr>
                <a:t/>
              </a:r>
              <a:br>
                <a:rPr lang="de-DE" sz="2000" dirty="0">
                  <a:solidFill>
                    <a:srgbClr val="000000"/>
                  </a:solidFill>
                </a:rPr>
              </a:br>
              <a:r>
                <a:rPr lang="de-DE" sz="2000" dirty="0">
                  <a:solidFill>
                    <a:srgbClr val="000000"/>
                  </a:solidFill>
                </a:rPr>
                <a:t>GmbH</a:t>
              </a:r>
              <a:endParaRPr lang="de-DE" dirty="0">
                <a:solidFill>
                  <a:srgbClr val="000000"/>
                </a:solidFill>
              </a:endParaRPr>
            </a:p>
          </p:txBody>
        </p:sp>
        <p:sp>
          <p:nvSpPr>
            <p:cNvPr id="65616" name="Textfeld 36"/>
            <p:cNvSpPr txBox="1">
              <a:spLocks noChangeArrowheads="1"/>
            </p:cNvSpPr>
            <p:nvPr/>
          </p:nvSpPr>
          <p:spPr bwMode="auto">
            <a:xfrm>
              <a:off x="235004" y="2766691"/>
              <a:ext cx="286172" cy="229049"/>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a:t>
              </a:r>
            </a:p>
          </p:txBody>
        </p:sp>
        <p:sp>
          <p:nvSpPr>
            <p:cNvPr id="65617" name="Textfeld 39"/>
            <p:cNvSpPr txBox="1">
              <a:spLocks noChangeArrowheads="1"/>
            </p:cNvSpPr>
            <p:nvPr/>
          </p:nvSpPr>
          <p:spPr bwMode="auto">
            <a:xfrm>
              <a:off x="235004" y="2412261"/>
              <a:ext cx="286172" cy="229049"/>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a:t>
              </a:r>
            </a:p>
          </p:txBody>
        </p:sp>
        <p:cxnSp>
          <p:nvCxnSpPr>
            <p:cNvPr id="65618" name="Gerade Verbindung 179"/>
            <p:cNvCxnSpPr>
              <a:cxnSpLocks noChangeShapeType="1"/>
            </p:cNvCxnSpPr>
            <p:nvPr/>
          </p:nvCxnSpPr>
          <p:spPr bwMode="auto">
            <a:xfrm rot="5400000" flipH="1" flipV="1">
              <a:off x="6328793" y="4644288"/>
              <a:ext cx="157131" cy="0"/>
            </a:xfrm>
            <a:prstGeom prst="line">
              <a:avLst/>
            </a:prstGeom>
            <a:noFill/>
            <a:ln w="9525" algn="ctr">
              <a:noFill/>
              <a:round/>
              <a:headEnd/>
              <a:tailEnd/>
            </a:ln>
          </p:spPr>
        </p:cxnSp>
        <p:sp>
          <p:nvSpPr>
            <p:cNvPr id="62" name="Gleichschenkliges Dreieck 61"/>
            <p:cNvSpPr/>
            <p:nvPr/>
          </p:nvSpPr>
          <p:spPr bwMode="auto">
            <a:xfrm>
              <a:off x="467512" y="908720"/>
              <a:ext cx="6696776" cy="648226"/>
            </a:xfrm>
            <a:prstGeom prst="triangl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lIns="90000" tIns="46800" rIns="90000" bIns="46800"/>
            <a:lstStyle/>
            <a:p>
              <a:pPr eaLnBrk="0" hangingPunct="0">
                <a:spcBef>
                  <a:spcPct val="50000"/>
                </a:spcBef>
                <a:defRPr/>
              </a:pPr>
              <a:endParaRPr lang="de-DE" sz="900">
                <a:solidFill>
                  <a:srgbClr val="000000"/>
                </a:solidFill>
                <a:latin typeface="Arial" charset="0"/>
              </a:endParaRPr>
            </a:p>
          </p:txBody>
        </p:sp>
        <p:cxnSp>
          <p:nvCxnSpPr>
            <p:cNvPr id="65620" name="Gerade Verbindung 62"/>
            <p:cNvCxnSpPr>
              <a:cxnSpLocks noChangeShapeType="1"/>
            </p:cNvCxnSpPr>
            <p:nvPr/>
          </p:nvCxnSpPr>
          <p:spPr bwMode="auto">
            <a:xfrm rot="5400000" flipH="1" flipV="1">
              <a:off x="1969401" y="1177003"/>
              <a:ext cx="244331" cy="0"/>
            </a:xfrm>
            <a:prstGeom prst="line">
              <a:avLst/>
            </a:prstGeom>
            <a:noFill/>
            <a:ln w="9525" algn="ctr">
              <a:noFill/>
              <a:round/>
              <a:headEnd/>
              <a:tailEnd/>
            </a:ln>
          </p:spPr>
        </p:cxnSp>
        <p:cxnSp>
          <p:nvCxnSpPr>
            <p:cNvPr id="65621" name="Gerade Verbindung mit Pfeil 91"/>
            <p:cNvCxnSpPr>
              <a:cxnSpLocks noChangeShapeType="1"/>
            </p:cNvCxnSpPr>
            <p:nvPr/>
          </p:nvCxnSpPr>
          <p:spPr bwMode="auto">
            <a:xfrm>
              <a:off x="4376100" y="2550593"/>
              <a:ext cx="2258190" cy="1811"/>
            </a:xfrm>
            <a:prstGeom prst="straightConnector1">
              <a:avLst/>
            </a:prstGeom>
            <a:noFill/>
            <a:ln w="9525" algn="ctr">
              <a:noFill/>
              <a:round/>
              <a:headEnd/>
              <a:tailEnd type="arrow" w="med" len="med"/>
            </a:ln>
          </p:spPr>
        </p:cxnSp>
        <p:cxnSp>
          <p:nvCxnSpPr>
            <p:cNvPr id="65622" name="Gerade Verbindung 118"/>
            <p:cNvCxnSpPr>
              <a:cxnSpLocks noChangeShapeType="1"/>
            </p:cNvCxnSpPr>
            <p:nvPr/>
          </p:nvCxnSpPr>
          <p:spPr bwMode="auto">
            <a:xfrm>
              <a:off x="2949875" y="3125248"/>
              <a:ext cx="1509254" cy="1042473"/>
            </a:xfrm>
            <a:prstGeom prst="line">
              <a:avLst/>
            </a:prstGeom>
            <a:noFill/>
            <a:ln w="9525" algn="ctr">
              <a:noFill/>
              <a:round/>
              <a:headEnd/>
              <a:tailEnd/>
            </a:ln>
          </p:spPr>
        </p:cxnSp>
      </p:grpSp>
      <p:sp>
        <p:nvSpPr>
          <p:cNvPr id="65539" name="Textfeld 13"/>
          <p:cNvSpPr txBox="1">
            <a:spLocks noChangeArrowheads="1"/>
          </p:cNvSpPr>
          <p:nvPr/>
        </p:nvSpPr>
        <p:spPr bwMode="auto">
          <a:xfrm>
            <a:off x="1187450" y="31750"/>
            <a:ext cx="6807200" cy="584200"/>
          </a:xfrm>
          <a:prstGeom prst="rect">
            <a:avLst/>
          </a:prstGeom>
          <a:noFill/>
          <a:ln w="9525">
            <a:noFill/>
            <a:miter lim="800000"/>
            <a:headEnd/>
            <a:tailEnd/>
          </a:ln>
        </p:spPr>
        <p:txBody>
          <a:bodyPr wrap="none"/>
          <a:lstStyle/>
          <a:p>
            <a:pPr algn="ctr" eaLnBrk="0" hangingPunct="0">
              <a:spcBef>
                <a:spcPct val="50000"/>
              </a:spcBef>
            </a:pPr>
            <a:r>
              <a:rPr lang="de-DE" b="1" dirty="0">
                <a:solidFill>
                  <a:srgbClr val="16165D"/>
                </a:solidFill>
                <a:latin typeface="Arial" charset="0"/>
              </a:rPr>
              <a:t>   Industrie-Bildungsdienstleister / </a:t>
            </a:r>
            <a:r>
              <a:rPr lang="de-DE" b="1" dirty="0" err="1">
                <a:solidFill>
                  <a:srgbClr val="16165D"/>
                </a:solidFill>
                <a:latin typeface="Arial" charset="0"/>
              </a:rPr>
              <a:t>Outgesourcte</a:t>
            </a:r>
            <a:r>
              <a:rPr lang="de-DE" b="1" dirty="0">
                <a:solidFill>
                  <a:srgbClr val="16165D"/>
                </a:solidFill>
                <a:latin typeface="Arial" charset="0"/>
              </a:rPr>
              <a:t> Ausbildung </a:t>
            </a:r>
            <a:br>
              <a:rPr lang="de-DE" b="1" dirty="0">
                <a:solidFill>
                  <a:srgbClr val="16165D"/>
                </a:solidFill>
                <a:latin typeface="Arial" charset="0"/>
              </a:rPr>
            </a:br>
            <a:r>
              <a:rPr lang="de-DE" sz="1200" b="1" dirty="0">
                <a:solidFill>
                  <a:srgbClr val="16165D"/>
                </a:solidFill>
                <a:latin typeface="Arial" charset="0"/>
              </a:rPr>
              <a:t>Dienstleister Chemiepark (230/850 MA)</a:t>
            </a:r>
          </a:p>
          <a:p>
            <a:pPr algn="ctr" eaLnBrk="0" hangingPunct="0">
              <a:spcBef>
                <a:spcPct val="50000"/>
              </a:spcBef>
            </a:pPr>
            <a:endParaRPr lang="de-DE" b="1" dirty="0">
              <a:solidFill>
                <a:srgbClr val="262699"/>
              </a:solidFill>
              <a:latin typeface="Arial" charset="0"/>
            </a:endParaRPr>
          </a:p>
          <a:p>
            <a:pPr algn="ctr" eaLnBrk="0" hangingPunct="0">
              <a:spcBef>
                <a:spcPct val="50000"/>
              </a:spcBef>
            </a:pPr>
            <a:endParaRPr lang="de-DE" b="1" dirty="0">
              <a:solidFill>
                <a:srgbClr val="262699"/>
              </a:solidFill>
              <a:latin typeface="Arial" charset="0"/>
            </a:endParaRPr>
          </a:p>
        </p:txBody>
      </p:sp>
      <p:cxnSp>
        <p:nvCxnSpPr>
          <p:cNvPr id="65540" name="Gerade Verbindung 120"/>
          <p:cNvCxnSpPr>
            <a:cxnSpLocks noChangeShapeType="1"/>
          </p:cNvCxnSpPr>
          <p:nvPr/>
        </p:nvCxnSpPr>
        <p:spPr bwMode="auto">
          <a:xfrm rot="5400000" flipH="1" flipV="1">
            <a:off x="611982" y="4725194"/>
            <a:ext cx="5040312" cy="0"/>
          </a:xfrm>
          <a:prstGeom prst="line">
            <a:avLst/>
          </a:prstGeom>
          <a:noFill/>
          <a:ln w="9525" algn="ctr">
            <a:noFill/>
            <a:round/>
            <a:headEnd/>
            <a:tailEnd/>
          </a:ln>
        </p:spPr>
      </p:cxnSp>
      <p:cxnSp>
        <p:nvCxnSpPr>
          <p:cNvPr id="65541" name="Gerade Verbindung mit Pfeil 127"/>
          <p:cNvCxnSpPr>
            <a:cxnSpLocks noChangeShapeType="1"/>
            <a:stCxn id="65575" idx="0"/>
          </p:cNvCxnSpPr>
          <p:nvPr/>
        </p:nvCxnSpPr>
        <p:spPr bwMode="auto">
          <a:xfrm>
            <a:off x="-61913" y="6142038"/>
            <a:ext cx="914401" cy="914400"/>
          </a:xfrm>
          <a:prstGeom prst="straightConnector1">
            <a:avLst/>
          </a:prstGeom>
          <a:noFill/>
          <a:ln w="9525" algn="ctr">
            <a:noFill/>
            <a:round/>
            <a:headEnd type="arrow" w="med" len="med"/>
            <a:tailEnd type="arrow" w="med" len="med"/>
          </a:ln>
        </p:spPr>
      </p:cxnSp>
      <p:grpSp>
        <p:nvGrpSpPr>
          <p:cNvPr id="3" name="Gruppieren 94"/>
          <p:cNvGrpSpPr>
            <a:grpSpLocks/>
          </p:cNvGrpSpPr>
          <p:nvPr/>
        </p:nvGrpSpPr>
        <p:grpSpPr bwMode="auto">
          <a:xfrm>
            <a:off x="230188" y="4746625"/>
            <a:ext cx="1489075" cy="1374775"/>
            <a:chOff x="2088582" y="1337613"/>
            <a:chExt cx="3985018" cy="2660263"/>
          </a:xfrm>
        </p:grpSpPr>
        <p:sp>
          <p:nvSpPr>
            <p:cNvPr id="130" name="Rechteck 129"/>
            <p:cNvSpPr/>
            <p:nvPr/>
          </p:nvSpPr>
          <p:spPr bwMode="auto">
            <a:xfrm>
              <a:off x="2088582" y="1810685"/>
              <a:ext cx="3764100" cy="2187191"/>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31" name="Eingekerbter Richtungspfeil 130"/>
            <p:cNvSpPr/>
            <p:nvPr/>
          </p:nvSpPr>
          <p:spPr bwMode="auto">
            <a:xfrm>
              <a:off x="2237275" y="3435720"/>
              <a:ext cx="641513" cy="35634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2" name="Gleichschenkliges Dreieck 131"/>
            <p:cNvSpPr/>
            <p:nvPr/>
          </p:nvSpPr>
          <p:spPr bwMode="auto">
            <a:xfrm>
              <a:off x="2105576" y="1337613"/>
              <a:ext cx="3717366" cy="460785"/>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65609" name="Rechteck 34"/>
            <p:cNvSpPr>
              <a:spLocks noChangeArrowheads="1"/>
            </p:cNvSpPr>
            <p:nvPr/>
          </p:nvSpPr>
          <p:spPr bwMode="auto">
            <a:xfrm>
              <a:off x="3321720" y="2076046"/>
              <a:ext cx="1457330" cy="880697"/>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134" name="Eingekerbter Richtungspfeil 133"/>
            <p:cNvSpPr/>
            <p:nvPr/>
          </p:nvSpPr>
          <p:spPr bwMode="auto">
            <a:xfrm>
              <a:off x="2980750" y="3420359"/>
              <a:ext cx="641510" cy="35634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5" name="Eingekerbter Richtungspfeil 134"/>
            <p:cNvSpPr/>
            <p:nvPr/>
          </p:nvSpPr>
          <p:spPr bwMode="auto">
            <a:xfrm>
              <a:off x="3724222" y="3420359"/>
              <a:ext cx="641513" cy="35634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8" name="Eingekerbter Richtungspfeil 137"/>
            <p:cNvSpPr/>
            <p:nvPr/>
          </p:nvSpPr>
          <p:spPr bwMode="auto">
            <a:xfrm>
              <a:off x="4454951" y="3420359"/>
              <a:ext cx="641513" cy="35634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39" name="Eingekerbter Richtungspfeil 138"/>
            <p:cNvSpPr/>
            <p:nvPr/>
          </p:nvSpPr>
          <p:spPr bwMode="auto">
            <a:xfrm>
              <a:off x="5181432" y="3420359"/>
              <a:ext cx="645760" cy="356340"/>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5614" name="Textfeld 14"/>
            <p:cNvSpPr txBox="1">
              <a:spLocks noChangeArrowheads="1"/>
            </p:cNvSpPr>
            <p:nvPr/>
          </p:nvSpPr>
          <p:spPr bwMode="auto">
            <a:xfrm>
              <a:off x="2441775" y="1832360"/>
              <a:ext cx="3631825" cy="522184"/>
            </a:xfrm>
            <a:prstGeom prst="rect">
              <a:avLst/>
            </a:prstGeom>
            <a:noFill/>
            <a:ln w="9525">
              <a:noFill/>
              <a:miter lim="800000"/>
              <a:headEnd/>
              <a:tailEnd/>
            </a:ln>
          </p:spPr>
          <p:txBody>
            <a:bodyPr>
              <a:spAutoFit/>
            </a:bodyPr>
            <a:lstStyle/>
            <a:p>
              <a:pPr algn="ctr" defTabSz="981075" eaLnBrk="0" hangingPunct="0">
                <a:spcBef>
                  <a:spcPct val="50000"/>
                </a:spcBef>
              </a:pPr>
              <a:endParaRPr lang="de-DE" sz="800">
                <a:solidFill>
                  <a:srgbClr val="000000"/>
                </a:solidFill>
                <a:latin typeface="Arial" charset="0"/>
              </a:endParaRPr>
            </a:p>
          </p:txBody>
        </p:sp>
      </p:grpSp>
      <p:grpSp>
        <p:nvGrpSpPr>
          <p:cNvPr id="4" name="Gruppieren 94"/>
          <p:cNvGrpSpPr>
            <a:grpSpLocks/>
          </p:cNvGrpSpPr>
          <p:nvPr/>
        </p:nvGrpSpPr>
        <p:grpSpPr bwMode="auto">
          <a:xfrm>
            <a:off x="2297113" y="4752975"/>
            <a:ext cx="1463675" cy="1382713"/>
            <a:chOff x="2153785" y="1329436"/>
            <a:chExt cx="3919815" cy="2675061"/>
          </a:xfrm>
        </p:grpSpPr>
        <p:sp>
          <p:nvSpPr>
            <p:cNvPr id="142" name="Rechteck 141"/>
            <p:cNvSpPr/>
            <p:nvPr/>
          </p:nvSpPr>
          <p:spPr bwMode="auto">
            <a:xfrm>
              <a:off x="2158035" y="1814694"/>
              <a:ext cx="3758261" cy="2189803"/>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43" name="Eingekerbter Richtungspfeil 142"/>
            <p:cNvSpPr/>
            <p:nvPr/>
          </p:nvSpPr>
          <p:spPr bwMode="auto">
            <a:xfrm>
              <a:off x="2234561" y="3436315"/>
              <a:ext cx="646217" cy="356265"/>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44" name="Gleichschenkliges Dreieck 143"/>
            <p:cNvSpPr/>
            <p:nvPr/>
          </p:nvSpPr>
          <p:spPr bwMode="auto">
            <a:xfrm>
              <a:off x="2153785" y="1329436"/>
              <a:ext cx="3715747" cy="460688"/>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146" name="Eingekerbter Richtungspfeil 145"/>
            <p:cNvSpPr/>
            <p:nvPr/>
          </p:nvSpPr>
          <p:spPr bwMode="auto">
            <a:xfrm>
              <a:off x="2982812" y="3420959"/>
              <a:ext cx="641967" cy="356265"/>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51" name="Eingekerbter Richtungspfeil 150"/>
            <p:cNvSpPr/>
            <p:nvPr/>
          </p:nvSpPr>
          <p:spPr bwMode="auto">
            <a:xfrm>
              <a:off x="3722560" y="3420959"/>
              <a:ext cx="646217" cy="356265"/>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52" name="Eingekerbter Richtungspfeil 151"/>
            <p:cNvSpPr/>
            <p:nvPr/>
          </p:nvSpPr>
          <p:spPr bwMode="auto">
            <a:xfrm>
              <a:off x="4453805" y="3420959"/>
              <a:ext cx="641967" cy="356265"/>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53" name="Eingekerbter Richtungspfeil 152"/>
            <p:cNvSpPr/>
            <p:nvPr/>
          </p:nvSpPr>
          <p:spPr bwMode="auto">
            <a:xfrm>
              <a:off x="5180800" y="3420959"/>
              <a:ext cx="646217" cy="356265"/>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5605" name="Textfeld 14"/>
            <p:cNvSpPr txBox="1">
              <a:spLocks noChangeArrowheads="1"/>
            </p:cNvSpPr>
            <p:nvPr/>
          </p:nvSpPr>
          <p:spPr bwMode="auto">
            <a:xfrm>
              <a:off x="2441775" y="1832360"/>
              <a:ext cx="3631825" cy="522184"/>
            </a:xfrm>
            <a:prstGeom prst="rect">
              <a:avLst/>
            </a:prstGeom>
            <a:noFill/>
            <a:ln w="9525">
              <a:noFill/>
              <a:miter lim="800000"/>
              <a:headEnd/>
              <a:tailEnd/>
            </a:ln>
          </p:spPr>
          <p:txBody>
            <a:bodyPr>
              <a:spAutoFit/>
            </a:bodyPr>
            <a:lstStyle/>
            <a:p>
              <a:pPr algn="ctr" defTabSz="981075" eaLnBrk="0" hangingPunct="0">
                <a:spcBef>
                  <a:spcPct val="50000"/>
                </a:spcBef>
              </a:pPr>
              <a:endParaRPr lang="de-DE" sz="800">
                <a:solidFill>
                  <a:srgbClr val="000000"/>
                </a:solidFill>
                <a:latin typeface="Arial" charset="0"/>
              </a:endParaRPr>
            </a:p>
          </p:txBody>
        </p:sp>
      </p:grpSp>
      <p:grpSp>
        <p:nvGrpSpPr>
          <p:cNvPr id="5" name="Gruppieren 94"/>
          <p:cNvGrpSpPr>
            <a:grpSpLocks/>
          </p:cNvGrpSpPr>
          <p:nvPr/>
        </p:nvGrpSpPr>
        <p:grpSpPr bwMode="auto">
          <a:xfrm>
            <a:off x="4906963" y="4741863"/>
            <a:ext cx="1470025" cy="1379537"/>
            <a:chOff x="2141637" y="1329441"/>
            <a:chExt cx="3931963" cy="2668435"/>
          </a:xfrm>
        </p:grpSpPr>
        <p:sp>
          <p:nvSpPr>
            <p:cNvPr id="156" name="Rechteck 155"/>
            <p:cNvSpPr/>
            <p:nvPr/>
          </p:nvSpPr>
          <p:spPr bwMode="auto">
            <a:xfrm>
              <a:off x="2141637" y="1808470"/>
              <a:ext cx="3711162" cy="2189406"/>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57" name="Eingekerbter Richtungspfeil 156"/>
            <p:cNvSpPr/>
            <p:nvPr/>
          </p:nvSpPr>
          <p:spPr bwMode="auto">
            <a:xfrm>
              <a:off x="2235053" y="3435939"/>
              <a:ext cx="645419" cy="35620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58" name="Gleichschenkliges Dreieck 157"/>
            <p:cNvSpPr/>
            <p:nvPr/>
          </p:nvSpPr>
          <p:spPr bwMode="auto">
            <a:xfrm>
              <a:off x="2154374" y="1329441"/>
              <a:ext cx="3715409" cy="460605"/>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spAutoFit/>
            </a:bodyPr>
            <a:lstStyle/>
            <a:p>
              <a:pPr eaLnBrk="0" hangingPunct="0">
                <a:spcBef>
                  <a:spcPct val="50000"/>
                </a:spcBef>
                <a:defRPr/>
              </a:pPr>
              <a:endParaRPr lang="de-DE" sz="900">
                <a:solidFill>
                  <a:srgbClr val="000000"/>
                </a:solidFill>
              </a:endParaRPr>
            </a:p>
          </p:txBody>
        </p:sp>
        <p:sp>
          <p:nvSpPr>
            <p:cNvPr id="160" name="Eingekerbter Richtungspfeil 159"/>
            <p:cNvSpPr/>
            <p:nvPr/>
          </p:nvSpPr>
          <p:spPr bwMode="auto">
            <a:xfrm>
              <a:off x="2982381" y="3420585"/>
              <a:ext cx="641172" cy="35620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61" name="Eingekerbter Richtungspfeil 160"/>
            <p:cNvSpPr/>
            <p:nvPr/>
          </p:nvSpPr>
          <p:spPr bwMode="auto">
            <a:xfrm>
              <a:off x="3725461" y="3420585"/>
              <a:ext cx="641175" cy="35620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62" name="Eingekerbter Richtungspfeil 161"/>
            <p:cNvSpPr/>
            <p:nvPr/>
          </p:nvSpPr>
          <p:spPr bwMode="auto">
            <a:xfrm>
              <a:off x="4455804" y="3420585"/>
              <a:ext cx="641175" cy="35620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163" name="Eingekerbter Richtungspfeil 162"/>
            <p:cNvSpPr/>
            <p:nvPr/>
          </p:nvSpPr>
          <p:spPr bwMode="auto">
            <a:xfrm>
              <a:off x="5181902" y="3420585"/>
              <a:ext cx="645419" cy="356201"/>
            </a:xfrm>
            <a:prstGeom prst="chevr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a:p>
              <a:pPr eaLnBrk="0" hangingPunct="0">
                <a:spcBef>
                  <a:spcPct val="50000"/>
                </a:spcBef>
                <a:defRPr/>
              </a:pPr>
              <a:endParaRPr lang="de-DE" sz="900" dirty="0">
                <a:solidFill>
                  <a:srgbClr val="000000"/>
                </a:solidFill>
              </a:endParaRPr>
            </a:p>
          </p:txBody>
        </p:sp>
        <p:sp>
          <p:nvSpPr>
            <p:cNvPr id="65597" name="Textfeld 14"/>
            <p:cNvSpPr txBox="1">
              <a:spLocks noChangeArrowheads="1"/>
            </p:cNvSpPr>
            <p:nvPr/>
          </p:nvSpPr>
          <p:spPr bwMode="auto">
            <a:xfrm>
              <a:off x="2441775" y="1832360"/>
              <a:ext cx="3631825" cy="522184"/>
            </a:xfrm>
            <a:prstGeom prst="rect">
              <a:avLst/>
            </a:prstGeom>
            <a:noFill/>
            <a:ln w="9525">
              <a:noFill/>
              <a:miter lim="800000"/>
              <a:headEnd/>
              <a:tailEnd/>
            </a:ln>
          </p:spPr>
          <p:txBody>
            <a:bodyPr>
              <a:spAutoFit/>
            </a:bodyPr>
            <a:lstStyle/>
            <a:p>
              <a:pPr algn="ctr" defTabSz="981075" eaLnBrk="0" hangingPunct="0">
                <a:spcBef>
                  <a:spcPct val="50000"/>
                </a:spcBef>
              </a:pPr>
              <a:endParaRPr lang="de-DE" sz="800">
                <a:solidFill>
                  <a:srgbClr val="000000"/>
                </a:solidFill>
                <a:latin typeface="Arial" charset="0"/>
              </a:endParaRPr>
            </a:p>
          </p:txBody>
        </p:sp>
      </p:grpSp>
      <p:sp>
        <p:nvSpPr>
          <p:cNvPr id="65545" name="Textfeld 34"/>
          <p:cNvSpPr txBox="1">
            <a:spLocks noChangeArrowheads="1"/>
          </p:cNvSpPr>
          <p:nvPr/>
        </p:nvSpPr>
        <p:spPr bwMode="auto">
          <a:xfrm>
            <a:off x="7502525" y="5229225"/>
            <a:ext cx="1676400" cy="230188"/>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hauptberufliches</a:t>
            </a:r>
            <a:r>
              <a:rPr lang="de-DE" sz="900" b="1">
                <a:solidFill>
                  <a:srgbClr val="000000"/>
                </a:solidFill>
                <a:latin typeface="Arial" charset="0"/>
              </a:rPr>
              <a:t> </a:t>
            </a:r>
            <a:r>
              <a:rPr lang="de-DE" sz="900">
                <a:solidFill>
                  <a:srgbClr val="000000"/>
                </a:solidFill>
                <a:latin typeface="Arial" charset="0"/>
              </a:rPr>
              <a:t>Personal</a:t>
            </a:r>
          </a:p>
        </p:txBody>
      </p:sp>
      <p:sp>
        <p:nvSpPr>
          <p:cNvPr id="65546" name="Rechteck 167"/>
          <p:cNvSpPr>
            <a:spLocks noChangeArrowheads="1"/>
          </p:cNvSpPr>
          <p:nvPr/>
        </p:nvSpPr>
        <p:spPr bwMode="auto">
          <a:xfrm>
            <a:off x="7164388" y="5072063"/>
            <a:ext cx="428625" cy="387350"/>
          </a:xfrm>
          <a:prstGeom prst="rect">
            <a:avLst/>
          </a:prstGeom>
          <a:noFill/>
          <a:ln w="9525">
            <a:noFill/>
            <a:miter lim="800000"/>
            <a:headEnd/>
            <a:tailEnd/>
          </a:ln>
        </p:spPr>
        <p:txBody>
          <a:bodyPr wrap="none">
            <a:spAutoFit/>
          </a:bodyPr>
          <a:lstStyle/>
          <a:p>
            <a:pPr eaLnBrk="0" hangingPunct="0"/>
            <a:r>
              <a:rPr lang="de-DE" sz="2800">
                <a:solidFill>
                  <a:srgbClr val="3333CC"/>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47" name="Textfeld 21"/>
          <p:cNvSpPr txBox="1">
            <a:spLocks noChangeArrowheads="1"/>
          </p:cNvSpPr>
          <p:nvPr/>
        </p:nvSpPr>
        <p:spPr bwMode="auto">
          <a:xfrm>
            <a:off x="7489825" y="5661025"/>
            <a:ext cx="1649413" cy="231775"/>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nebenberufliches Personal</a:t>
            </a:r>
          </a:p>
        </p:txBody>
      </p:sp>
      <p:grpSp>
        <p:nvGrpSpPr>
          <p:cNvPr id="6" name="Gruppieren 170"/>
          <p:cNvGrpSpPr>
            <a:grpSpLocks/>
          </p:cNvGrpSpPr>
          <p:nvPr/>
        </p:nvGrpSpPr>
        <p:grpSpPr bwMode="auto">
          <a:xfrm>
            <a:off x="4986338" y="1341438"/>
            <a:ext cx="3481387" cy="3290887"/>
            <a:chOff x="285750" y="3257474"/>
            <a:chExt cx="2601883" cy="2218167"/>
          </a:xfrm>
        </p:grpSpPr>
        <p:sp>
          <p:nvSpPr>
            <p:cNvPr id="65586" name="Eingekerbter Richtungspfeil 30"/>
            <p:cNvSpPr>
              <a:spLocks noChangeArrowheads="1"/>
            </p:cNvSpPr>
            <p:nvPr/>
          </p:nvSpPr>
          <p:spPr bwMode="auto">
            <a:xfrm>
              <a:off x="285750" y="4618391"/>
              <a:ext cx="857250" cy="857250"/>
            </a:xfrm>
            <a:prstGeom prst="chevron">
              <a:avLst>
                <a:gd name="adj" fmla="val 50000"/>
              </a:avLst>
            </a:prstGeom>
            <a:noFill/>
            <a:ln w="9525" algn="ctr">
              <a:noFill/>
              <a:round/>
              <a:headEnd/>
              <a:tailEnd/>
            </a:ln>
          </p:spPr>
          <p:txBody>
            <a:bodyPr lIns="90000" tIns="46800" rIns="90000" bIns="46800"/>
            <a:lstStyle/>
            <a:p>
              <a:pPr eaLnBrk="0" hangingPunct="0">
                <a:spcBef>
                  <a:spcPct val="50000"/>
                </a:spcBef>
              </a:pPr>
              <a:endParaRPr lang="de-DE" sz="900">
                <a:solidFill>
                  <a:srgbClr val="000000"/>
                </a:solidFill>
                <a:latin typeface="Arial" charset="0"/>
              </a:endParaRPr>
            </a:p>
          </p:txBody>
        </p:sp>
        <p:sp>
          <p:nvSpPr>
            <p:cNvPr id="173" name="Rechteck 172"/>
            <p:cNvSpPr/>
            <p:nvPr/>
          </p:nvSpPr>
          <p:spPr bwMode="auto">
            <a:xfrm>
              <a:off x="723549" y="3835289"/>
              <a:ext cx="2032388" cy="1144930"/>
            </a:xfrm>
            <a:prstGeom prst="rect">
              <a:avLst/>
            </a:prstGeom>
            <a:solidFill>
              <a:schemeClr val="bg1">
                <a:lumMod val="9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dirty="0">
                <a:solidFill>
                  <a:srgbClr val="000000"/>
                </a:solidFill>
              </a:endParaRPr>
            </a:p>
          </p:txBody>
        </p:sp>
        <p:sp>
          <p:nvSpPr>
            <p:cNvPr id="174" name="Gleichschenkliges Dreieck 173"/>
            <p:cNvSpPr/>
            <p:nvPr/>
          </p:nvSpPr>
          <p:spPr bwMode="auto">
            <a:xfrm>
              <a:off x="716431" y="3533541"/>
              <a:ext cx="2031201" cy="293188"/>
            </a:xfrm>
            <a:prstGeom prst="triangle">
              <a:avLst/>
            </a:prstGeom>
            <a:solidFill>
              <a:schemeClr val="bg1">
                <a:lumMod val="75000"/>
              </a:schemeClr>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eaLnBrk="0" hangingPunct="0">
                <a:spcBef>
                  <a:spcPct val="50000"/>
                </a:spcBef>
                <a:defRPr/>
              </a:pPr>
              <a:endParaRPr lang="de-DE" sz="900">
                <a:solidFill>
                  <a:srgbClr val="000000"/>
                </a:solidFill>
              </a:endParaRPr>
            </a:p>
          </p:txBody>
        </p:sp>
        <p:sp>
          <p:nvSpPr>
            <p:cNvPr id="65589" name="Rechteck 180"/>
            <p:cNvSpPr>
              <a:spLocks noChangeArrowheads="1"/>
            </p:cNvSpPr>
            <p:nvPr/>
          </p:nvSpPr>
          <p:spPr bwMode="auto">
            <a:xfrm>
              <a:off x="601632" y="3257474"/>
              <a:ext cx="2286001" cy="384742"/>
            </a:xfrm>
            <a:prstGeom prst="rect">
              <a:avLst/>
            </a:prstGeom>
            <a:noFill/>
            <a:ln w="9525">
              <a:noFill/>
              <a:miter lim="800000"/>
              <a:headEnd/>
              <a:tailEnd/>
            </a:ln>
          </p:spPr>
          <p:txBody>
            <a:bodyPr>
              <a:spAutoFit/>
            </a:bodyPr>
            <a:lstStyle/>
            <a:p>
              <a:pPr algn="ctr"/>
              <a:r>
                <a:rPr lang="de-DE" sz="1600">
                  <a:solidFill>
                    <a:srgbClr val="000000"/>
                  </a:solidFill>
                  <a:latin typeface="Arial" charset="0"/>
                </a:rPr>
                <a:t>Bildungszentrum</a:t>
              </a:r>
            </a:p>
          </p:txBody>
        </p:sp>
      </p:grpSp>
      <p:sp>
        <p:nvSpPr>
          <p:cNvPr id="75" name="Rechteck 74"/>
          <p:cNvSpPr/>
          <p:nvPr/>
        </p:nvSpPr>
        <p:spPr bwMode="auto">
          <a:xfrm>
            <a:off x="684213" y="2205038"/>
            <a:ext cx="1439862" cy="989012"/>
          </a:xfrm>
          <a:prstGeom prst="rect">
            <a:avLst/>
          </a:prstGeom>
          <a:solidFill>
            <a:schemeClr val="accent6">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900" dirty="0">
                <a:solidFill>
                  <a:srgbClr val="000000"/>
                </a:solidFill>
              </a:rPr>
              <a:t/>
            </a:r>
            <a:br>
              <a:rPr lang="de-DE" sz="900" dirty="0">
                <a:solidFill>
                  <a:srgbClr val="000000"/>
                </a:solidFill>
              </a:rPr>
            </a:br>
            <a:endParaRPr lang="de-DE" sz="900" dirty="0">
              <a:solidFill>
                <a:srgbClr val="000000"/>
              </a:solidFill>
            </a:endParaRPr>
          </a:p>
        </p:txBody>
      </p:sp>
      <p:sp>
        <p:nvSpPr>
          <p:cNvPr id="65550" name="Rechteck 75"/>
          <p:cNvSpPr>
            <a:spLocks noChangeArrowheads="1"/>
          </p:cNvSpPr>
          <p:nvPr/>
        </p:nvSpPr>
        <p:spPr bwMode="auto">
          <a:xfrm>
            <a:off x="7159625" y="4667250"/>
            <a:ext cx="544513" cy="523875"/>
          </a:xfrm>
          <a:prstGeom prst="rect">
            <a:avLst/>
          </a:prstGeom>
          <a:noFill/>
          <a:ln w="9525">
            <a:noFill/>
            <a:miter lim="800000"/>
            <a:headEnd/>
            <a:tailEnd/>
          </a:ln>
        </p:spPr>
        <p:txBody>
          <a:bodyPr wrap="none">
            <a:spAutoFit/>
          </a:bodyPr>
          <a:lstStyle/>
          <a:p>
            <a:pPr eaLnBrk="0" hangingPunct="0"/>
            <a:r>
              <a:rPr lang="de-DE" sz="2800">
                <a:solidFill>
                  <a:srgbClr val="EC8F14"/>
                </a:solidFill>
                <a:latin typeface="Webdings" pitchFamily="18" charset="2"/>
                <a:sym typeface="Webdings" pitchFamily="18" charset="2"/>
              </a:rPr>
              <a:t></a:t>
            </a:r>
            <a:endParaRPr lang="de-DE" sz="2800">
              <a:solidFill>
                <a:srgbClr val="EC8F14"/>
              </a:solidFill>
              <a:latin typeface="Webdings" pitchFamily="18" charset="2"/>
            </a:endParaRPr>
          </a:p>
        </p:txBody>
      </p:sp>
      <p:sp>
        <p:nvSpPr>
          <p:cNvPr id="65551" name="Textfeld 34"/>
          <p:cNvSpPr txBox="1">
            <a:spLocks noChangeArrowheads="1"/>
          </p:cNvSpPr>
          <p:nvPr/>
        </p:nvSpPr>
        <p:spPr bwMode="auto">
          <a:xfrm>
            <a:off x="7510463" y="4840288"/>
            <a:ext cx="1252537" cy="231775"/>
          </a:xfrm>
          <a:prstGeom prst="rect">
            <a:avLst/>
          </a:prstGeom>
          <a:noFill/>
          <a:ln w="9525">
            <a:noFill/>
            <a:miter lim="800000"/>
            <a:headEnd/>
            <a:tailEnd/>
          </a:ln>
        </p:spPr>
        <p:txBody>
          <a:bodyPr wrap="none">
            <a:spAutoFit/>
          </a:bodyPr>
          <a:lstStyle/>
          <a:p>
            <a:pPr eaLnBrk="0" hangingPunct="0">
              <a:spcBef>
                <a:spcPct val="50000"/>
              </a:spcBef>
            </a:pPr>
            <a:r>
              <a:rPr lang="de-DE" sz="900">
                <a:solidFill>
                  <a:srgbClr val="000000"/>
                </a:solidFill>
                <a:latin typeface="Arial" charset="0"/>
              </a:rPr>
              <a:t>= Ausbildungsleitung</a:t>
            </a:r>
          </a:p>
        </p:txBody>
      </p:sp>
      <p:sp>
        <p:nvSpPr>
          <p:cNvPr id="65552" name="Rechteck 34"/>
          <p:cNvSpPr>
            <a:spLocks noChangeArrowheads="1"/>
          </p:cNvSpPr>
          <p:nvPr/>
        </p:nvSpPr>
        <p:spPr bwMode="auto">
          <a:xfrm>
            <a:off x="955675" y="5126038"/>
            <a:ext cx="544513" cy="455612"/>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3" name="Rechteck 34"/>
          <p:cNvSpPr>
            <a:spLocks noChangeArrowheads="1"/>
          </p:cNvSpPr>
          <p:nvPr/>
        </p:nvSpPr>
        <p:spPr bwMode="auto">
          <a:xfrm>
            <a:off x="436563" y="5135563"/>
            <a:ext cx="544512" cy="455612"/>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4" name="Rechteck 34"/>
          <p:cNvSpPr>
            <a:spLocks noChangeArrowheads="1"/>
          </p:cNvSpPr>
          <p:nvPr/>
        </p:nvSpPr>
        <p:spPr bwMode="auto">
          <a:xfrm>
            <a:off x="2978150" y="5153025"/>
            <a:ext cx="544513" cy="455613"/>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5" name="Rechteck 34"/>
          <p:cNvSpPr>
            <a:spLocks noChangeArrowheads="1"/>
          </p:cNvSpPr>
          <p:nvPr/>
        </p:nvSpPr>
        <p:spPr bwMode="auto">
          <a:xfrm>
            <a:off x="2459038" y="5157788"/>
            <a:ext cx="542925" cy="454025"/>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6" name="Rechteck 34"/>
          <p:cNvSpPr>
            <a:spLocks noChangeArrowheads="1"/>
          </p:cNvSpPr>
          <p:nvPr/>
        </p:nvSpPr>
        <p:spPr bwMode="auto">
          <a:xfrm>
            <a:off x="5622925" y="5148263"/>
            <a:ext cx="544513" cy="454025"/>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7" name="Rechteck 34"/>
          <p:cNvSpPr>
            <a:spLocks noChangeArrowheads="1"/>
          </p:cNvSpPr>
          <p:nvPr/>
        </p:nvSpPr>
        <p:spPr bwMode="auto">
          <a:xfrm>
            <a:off x="5102225" y="5145088"/>
            <a:ext cx="544513" cy="455612"/>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8" name="Rechteck 34"/>
          <p:cNvSpPr>
            <a:spLocks noChangeArrowheads="1"/>
          </p:cNvSpPr>
          <p:nvPr/>
        </p:nvSpPr>
        <p:spPr bwMode="auto">
          <a:xfrm>
            <a:off x="2719388" y="5170488"/>
            <a:ext cx="544512" cy="454025"/>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59" name="Rechteck 34"/>
          <p:cNvSpPr>
            <a:spLocks noChangeArrowheads="1"/>
          </p:cNvSpPr>
          <p:nvPr/>
        </p:nvSpPr>
        <p:spPr bwMode="auto">
          <a:xfrm>
            <a:off x="5364163" y="5146675"/>
            <a:ext cx="544512" cy="455613"/>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60" name="Textfeld 80"/>
          <p:cNvSpPr txBox="1">
            <a:spLocks noChangeArrowheads="1"/>
          </p:cNvSpPr>
          <p:nvPr/>
        </p:nvSpPr>
        <p:spPr bwMode="auto">
          <a:xfrm>
            <a:off x="130175" y="4521200"/>
            <a:ext cx="1597025" cy="261938"/>
          </a:xfrm>
          <a:prstGeom prst="rect">
            <a:avLst/>
          </a:prstGeom>
          <a:noFill/>
          <a:ln w="9525">
            <a:noFill/>
            <a:miter lim="800000"/>
            <a:headEnd/>
            <a:tailEnd/>
          </a:ln>
        </p:spPr>
        <p:txBody>
          <a:bodyPr wrap="none">
            <a:spAutoFit/>
          </a:bodyPr>
          <a:lstStyle/>
          <a:p>
            <a:r>
              <a:rPr lang="de-DE" sz="1100" b="1">
                <a:solidFill>
                  <a:srgbClr val="000000"/>
                </a:solidFill>
                <a:latin typeface="Arial" charset="0"/>
              </a:rPr>
              <a:t>Tochterunternehmen</a:t>
            </a:r>
          </a:p>
        </p:txBody>
      </p:sp>
      <p:sp>
        <p:nvSpPr>
          <p:cNvPr id="65561" name="Textfeld 83"/>
          <p:cNvSpPr txBox="1">
            <a:spLocks noChangeArrowheads="1"/>
          </p:cNvSpPr>
          <p:nvPr/>
        </p:nvSpPr>
        <p:spPr bwMode="auto">
          <a:xfrm>
            <a:off x="2509838" y="4537075"/>
            <a:ext cx="1065212" cy="261938"/>
          </a:xfrm>
          <a:prstGeom prst="rect">
            <a:avLst/>
          </a:prstGeom>
          <a:noFill/>
          <a:ln w="9525">
            <a:noFill/>
            <a:miter lim="800000"/>
            <a:headEnd/>
            <a:tailEnd/>
          </a:ln>
        </p:spPr>
        <p:txBody>
          <a:bodyPr>
            <a:spAutoFit/>
          </a:bodyPr>
          <a:lstStyle/>
          <a:p>
            <a:r>
              <a:rPr lang="de-DE" sz="1100" b="1">
                <a:solidFill>
                  <a:srgbClr val="000000"/>
                </a:solidFill>
                <a:latin typeface="Arial" charset="0"/>
              </a:rPr>
              <a:t>Partner-UN</a:t>
            </a:r>
          </a:p>
        </p:txBody>
      </p:sp>
      <p:sp>
        <p:nvSpPr>
          <p:cNvPr id="65562" name="Textfeld 84"/>
          <p:cNvSpPr txBox="1">
            <a:spLocks noChangeArrowheads="1"/>
          </p:cNvSpPr>
          <p:nvPr/>
        </p:nvSpPr>
        <p:spPr bwMode="auto">
          <a:xfrm>
            <a:off x="4767263" y="4552950"/>
            <a:ext cx="1651000" cy="261938"/>
          </a:xfrm>
          <a:prstGeom prst="rect">
            <a:avLst/>
          </a:prstGeom>
          <a:noFill/>
          <a:ln w="9525">
            <a:noFill/>
            <a:miter lim="800000"/>
            <a:headEnd/>
            <a:tailEnd/>
          </a:ln>
        </p:spPr>
        <p:txBody>
          <a:bodyPr wrap="none">
            <a:spAutoFit/>
          </a:bodyPr>
          <a:lstStyle/>
          <a:p>
            <a:r>
              <a:rPr lang="de-DE" sz="1100" b="1">
                <a:solidFill>
                  <a:srgbClr val="000000"/>
                </a:solidFill>
                <a:latin typeface="Arial" charset="0"/>
              </a:rPr>
              <a:t>Externe Unternehmen</a:t>
            </a:r>
          </a:p>
        </p:txBody>
      </p:sp>
      <p:sp>
        <p:nvSpPr>
          <p:cNvPr id="97" name="Rechteck 96"/>
          <p:cNvSpPr/>
          <p:nvPr/>
        </p:nvSpPr>
        <p:spPr bwMode="auto">
          <a:xfrm>
            <a:off x="2484438" y="2205038"/>
            <a:ext cx="1439862" cy="989012"/>
          </a:xfrm>
          <a:prstGeom prst="rect">
            <a:avLst/>
          </a:prstGeom>
          <a:solidFill>
            <a:schemeClr val="accent6">
              <a:lumMod val="20000"/>
              <a:lumOff val="80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lIns="90000" tIns="46800" rIns="90000" bIns="46800"/>
          <a:lstStyle/>
          <a:p>
            <a:pPr algn="ctr" eaLnBrk="0" hangingPunct="0">
              <a:spcBef>
                <a:spcPct val="50000"/>
              </a:spcBef>
              <a:defRPr/>
            </a:pPr>
            <a:r>
              <a:rPr lang="de-DE" sz="900" dirty="0">
                <a:solidFill>
                  <a:srgbClr val="000000"/>
                </a:solidFill>
              </a:rPr>
              <a:t>Bereich </a:t>
            </a:r>
            <a:br>
              <a:rPr lang="de-DE" sz="900" dirty="0">
                <a:solidFill>
                  <a:srgbClr val="000000"/>
                </a:solidFill>
              </a:rPr>
            </a:br>
            <a:r>
              <a:rPr lang="de-DE" sz="900" dirty="0">
                <a:solidFill>
                  <a:srgbClr val="000000"/>
                </a:solidFill>
              </a:rPr>
              <a:t>Personal</a:t>
            </a:r>
          </a:p>
        </p:txBody>
      </p:sp>
      <p:sp>
        <p:nvSpPr>
          <p:cNvPr id="65565" name="Rechteck 34"/>
          <p:cNvSpPr>
            <a:spLocks noChangeArrowheads="1"/>
          </p:cNvSpPr>
          <p:nvPr/>
        </p:nvSpPr>
        <p:spPr bwMode="auto">
          <a:xfrm>
            <a:off x="7181850" y="5473700"/>
            <a:ext cx="544513" cy="455613"/>
          </a:xfrm>
          <a:prstGeom prst="rect">
            <a:avLst/>
          </a:prstGeom>
          <a:noFill/>
          <a:ln w="9525">
            <a:noFill/>
            <a:miter lim="800000"/>
            <a:headEnd/>
            <a:tailEnd/>
          </a:ln>
        </p:spPr>
        <p:txBody>
          <a:bodyPr wrap="none"/>
          <a:lstStyle/>
          <a:p>
            <a:pPr eaLnBrk="0" hangingPunct="0">
              <a:spcBef>
                <a:spcPct val="50000"/>
              </a:spcBef>
            </a:pPr>
            <a:r>
              <a:rPr lang="de-DE" sz="2800">
                <a:solidFill>
                  <a:srgbClr val="0DB335"/>
                </a:solidFill>
                <a:latin typeface="Webdings" pitchFamily="18" charset="2"/>
                <a:sym typeface="Webdings" pitchFamily="18" charset="2"/>
              </a:rPr>
              <a:t></a:t>
            </a:r>
            <a:endParaRPr lang="de-DE" sz="2800">
              <a:solidFill>
                <a:srgbClr val="0DB335"/>
              </a:solidFill>
              <a:latin typeface="Arial" charset="0"/>
            </a:endParaRPr>
          </a:p>
        </p:txBody>
      </p:sp>
      <p:sp>
        <p:nvSpPr>
          <p:cNvPr id="65566" name="Rechteck 36"/>
          <p:cNvSpPr>
            <a:spLocks noChangeArrowheads="1"/>
          </p:cNvSpPr>
          <p:nvPr/>
        </p:nvSpPr>
        <p:spPr bwMode="auto">
          <a:xfrm>
            <a:off x="6232525" y="2698750"/>
            <a:ext cx="544513" cy="523875"/>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67" name="Rechteck 36"/>
          <p:cNvSpPr>
            <a:spLocks noChangeArrowheads="1"/>
          </p:cNvSpPr>
          <p:nvPr/>
        </p:nvSpPr>
        <p:spPr bwMode="auto">
          <a:xfrm>
            <a:off x="5927725" y="2693988"/>
            <a:ext cx="544513" cy="522287"/>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262699"/>
              </a:solidFill>
              <a:latin typeface="Webdings" pitchFamily="18" charset="2"/>
            </a:endParaRPr>
          </a:p>
        </p:txBody>
      </p:sp>
      <p:sp>
        <p:nvSpPr>
          <p:cNvPr id="65568" name="Rechteck 36"/>
          <p:cNvSpPr>
            <a:spLocks noChangeArrowheads="1"/>
          </p:cNvSpPr>
          <p:nvPr/>
        </p:nvSpPr>
        <p:spPr bwMode="auto">
          <a:xfrm>
            <a:off x="6532563" y="2693988"/>
            <a:ext cx="542925" cy="522287"/>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69" name="Rechteck 36"/>
          <p:cNvSpPr>
            <a:spLocks noChangeArrowheads="1"/>
          </p:cNvSpPr>
          <p:nvPr/>
        </p:nvSpPr>
        <p:spPr bwMode="auto">
          <a:xfrm>
            <a:off x="6826250" y="2698750"/>
            <a:ext cx="544513" cy="523875"/>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70" name="Rechteck 92"/>
          <p:cNvSpPr>
            <a:spLocks noChangeArrowheads="1"/>
          </p:cNvSpPr>
          <p:nvPr/>
        </p:nvSpPr>
        <p:spPr bwMode="auto">
          <a:xfrm>
            <a:off x="900113" y="2498725"/>
            <a:ext cx="393700" cy="581025"/>
          </a:xfrm>
          <a:prstGeom prst="rect">
            <a:avLst/>
          </a:prstGeom>
          <a:noFill/>
          <a:ln w="9525">
            <a:noFill/>
            <a:miter lim="800000"/>
            <a:headEnd/>
            <a:tailEnd/>
          </a:ln>
        </p:spPr>
        <p:txBody>
          <a:bodyPr/>
          <a:lstStyle/>
          <a:p>
            <a:pPr eaLnBrk="0" hangingPunct="0"/>
            <a:r>
              <a:rPr lang="de-DE" sz="2800">
                <a:solidFill>
                  <a:srgbClr val="0A9A4B"/>
                </a:solidFill>
                <a:latin typeface="Webdings" pitchFamily="18" charset="2"/>
                <a:sym typeface="Webdings" pitchFamily="18" charset="2"/>
              </a:rPr>
              <a:t></a:t>
            </a:r>
            <a:endParaRPr lang="de-DE" sz="2800">
              <a:solidFill>
                <a:srgbClr val="0A9A4B"/>
              </a:solidFill>
              <a:latin typeface="Webdings" pitchFamily="18" charset="2"/>
            </a:endParaRPr>
          </a:p>
        </p:txBody>
      </p:sp>
      <p:sp>
        <p:nvSpPr>
          <p:cNvPr id="65571" name="Rechteck 92"/>
          <p:cNvSpPr>
            <a:spLocks noChangeArrowheads="1"/>
          </p:cNvSpPr>
          <p:nvPr/>
        </p:nvSpPr>
        <p:spPr bwMode="auto">
          <a:xfrm>
            <a:off x="1116013" y="2509838"/>
            <a:ext cx="393700" cy="581025"/>
          </a:xfrm>
          <a:prstGeom prst="rect">
            <a:avLst/>
          </a:prstGeom>
          <a:noFill/>
          <a:ln w="9525">
            <a:noFill/>
            <a:miter lim="800000"/>
            <a:headEnd/>
            <a:tailEnd/>
          </a:ln>
        </p:spPr>
        <p:txBody>
          <a:bodyPr/>
          <a:lstStyle/>
          <a:p>
            <a:pPr eaLnBrk="0" hangingPunct="0"/>
            <a:r>
              <a:rPr lang="de-DE" sz="2800">
                <a:solidFill>
                  <a:srgbClr val="0A9A4B"/>
                </a:solidFill>
                <a:latin typeface="Webdings" pitchFamily="18" charset="2"/>
                <a:sym typeface="Webdings" pitchFamily="18" charset="2"/>
              </a:rPr>
              <a:t></a:t>
            </a:r>
            <a:endParaRPr lang="de-DE" sz="2800">
              <a:solidFill>
                <a:srgbClr val="0A9A4B"/>
              </a:solidFill>
              <a:latin typeface="Webdings" pitchFamily="18" charset="2"/>
            </a:endParaRPr>
          </a:p>
        </p:txBody>
      </p:sp>
      <p:sp>
        <p:nvSpPr>
          <p:cNvPr id="65572" name="Rechteck 92"/>
          <p:cNvSpPr>
            <a:spLocks noChangeArrowheads="1"/>
          </p:cNvSpPr>
          <p:nvPr/>
        </p:nvSpPr>
        <p:spPr bwMode="auto">
          <a:xfrm>
            <a:off x="1316038" y="2498725"/>
            <a:ext cx="393700" cy="581025"/>
          </a:xfrm>
          <a:prstGeom prst="rect">
            <a:avLst/>
          </a:prstGeom>
          <a:noFill/>
          <a:ln w="9525">
            <a:noFill/>
            <a:miter lim="800000"/>
            <a:headEnd/>
            <a:tailEnd/>
          </a:ln>
        </p:spPr>
        <p:txBody>
          <a:bodyPr/>
          <a:lstStyle/>
          <a:p>
            <a:pPr eaLnBrk="0" hangingPunct="0"/>
            <a:r>
              <a:rPr lang="de-DE" sz="2800">
                <a:solidFill>
                  <a:srgbClr val="0A9A4B"/>
                </a:solidFill>
                <a:latin typeface="Webdings" pitchFamily="18" charset="2"/>
                <a:sym typeface="Webdings" pitchFamily="18" charset="2"/>
              </a:rPr>
              <a:t></a:t>
            </a:r>
            <a:endParaRPr lang="de-DE" sz="2800">
              <a:solidFill>
                <a:srgbClr val="0A9A4B"/>
              </a:solidFill>
              <a:latin typeface="Webdings" pitchFamily="18" charset="2"/>
            </a:endParaRPr>
          </a:p>
        </p:txBody>
      </p:sp>
      <p:sp>
        <p:nvSpPr>
          <p:cNvPr id="65573" name="Textfeld 104"/>
          <p:cNvSpPr txBox="1">
            <a:spLocks noChangeArrowheads="1"/>
          </p:cNvSpPr>
          <p:nvPr/>
        </p:nvSpPr>
        <p:spPr bwMode="auto">
          <a:xfrm>
            <a:off x="1616075" y="5854700"/>
            <a:ext cx="504825" cy="369888"/>
          </a:xfrm>
          <a:prstGeom prst="rect">
            <a:avLst/>
          </a:prstGeom>
          <a:noFill/>
          <a:ln w="9525">
            <a:noFill/>
            <a:miter lim="800000"/>
            <a:headEnd/>
            <a:tailEnd/>
          </a:ln>
        </p:spPr>
        <p:txBody>
          <a:bodyPr wrap="none">
            <a:spAutoFit/>
          </a:bodyPr>
          <a:lstStyle/>
          <a:p>
            <a:r>
              <a:rPr lang="de-DE" sz="1800" b="1">
                <a:solidFill>
                  <a:srgbClr val="000000"/>
                </a:solidFill>
                <a:latin typeface="Arial" charset="0"/>
              </a:rPr>
              <a:t>. . .</a:t>
            </a:r>
          </a:p>
        </p:txBody>
      </p:sp>
      <p:sp>
        <p:nvSpPr>
          <p:cNvPr id="65574" name="Rechteck 36"/>
          <p:cNvSpPr>
            <a:spLocks noChangeArrowheads="1"/>
          </p:cNvSpPr>
          <p:nvPr/>
        </p:nvSpPr>
        <p:spPr bwMode="auto">
          <a:xfrm>
            <a:off x="7142163" y="2698750"/>
            <a:ext cx="542925" cy="523875"/>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75" name="Rechteck 36"/>
          <p:cNvSpPr>
            <a:spLocks noChangeArrowheads="1"/>
          </p:cNvSpPr>
          <p:nvPr/>
        </p:nvSpPr>
        <p:spPr bwMode="auto">
          <a:xfrm>
            <a:off x="7469188" y="2698750"/>
            <a:ext cx="542925" cy="523875"/>
          </a:xfrm>
          <a:prstGeom prst="rect">
            <a:avLst/>
          </a:prstGeom>
          <a:noFill/>
          <a:ln w="9525">
            <a:noFill/>
            <a:miter lim="800000"/>
            <a:headEnd/>
            <a:tailEnd/>
          </a:ln>
        </p:spPr>
        <p:txBody>
          <a:bodyPr wrap="none">
            <a:spAutoFit/>
          </a:bodyPr>
          <a:lstStyle/>
          <a:p>
            <a:pPr eaLnBrk="0" hangingPunct="0"/>
            <a:r>
              <a:rPr lang="de-DE" sz="2800">
                <a:solidFill>
                  <a:srgbClr val="262699"/>
                </a:solidFill>
                <a:latin typeface="Webdings" pitchFamily="18" charset="2"/>
                <a:sym typeface="Webdings" pitchFamily="18" charset="2"/>
              </a:rPr>
              <a:t></a:t>
            </a:r>
            <a:endParaRPr lang="de-DE" sz="2800">
              <a:solidFill>
                <a:srgbClr val="3333CC"/>
              </a:solidFill>
              <a:latin typeface="Webdings" pitchFamily="18" charset="2"/>
            </a:endParaRPr>
          </a:p>
        </p:txBody>
      </p:sp>
      <p:sp>
        <p:nvSpPr>
          <p:cNvPr id="65576" name="Textfeld 107"/>
          <p:cNvSpPr txBox="1">
            <a:spLocks noChangeArrowheads="1"/>
          </p:cNvSpPr>
          <p:nvPr/>
        </p:nvSpPr>
        <p:spPr bwMode="auto">
          <a:xfrm>
            <a:off x="6289675" y="5861050"/>
            <a:ext cx="504825" cy="368300"/>
          </a:xfrm>
          <a:prstGeom prst="rect">
            <a:avLst/>
          </a:prstGeom>
          <a:noFill/>
          <a:ln w="9525">
            <a:noFill/>
            <a:miter lim="800000"/>
            <a:headEnd/>
            <a:tailEnd/>
          </a:ln>
        </p:spPr>
        <p:txBody>
          <a:bodyPr wrap="none">
            <a:spAutoFit/>
          </a:bodyPr>
          <a:lstStyle/>
          <a:p>
            <a:r>
              <a:rPr lang="de-DE" sz="1800" b="1">
                <a:solidFill>
                  <a:srgbClr val="000000"/>
                </a:solidFill>
                <a:latin typeface="Arial" charset="0"/>
              </a:rPr>
              <a:t>. . .</a:t>
            </a:r>
          </a:p>
        </p:txBody>
      </p:sp>
      <p:cxnSp>
        <p:nvCxnSpPr>
          <p:cNvPr id="65577" name="Gerade Verbindung 109"/>
          <p:cNvCxnSpPr>
            <a:cxnSpLocks noChangeShapeType="1"/>
            <a:stCxn id="59" idx="2"/>
            <a:endCxn id="65560" idx="0"/>
          </p:cNvCxnSpPr>
          <p:nvPr/>
        </p:nvCxnSpPr>
        <p:spPr bwMode="auto">
          <a:xfrm rot="5400000">
            <a:off x="1109663" y="3414713"/>
            <a:ext cx="925512" cy="1287462"/>
          </a:xfrm>
          <a:prstGeom prst="line">
            <a:avLst/>
          </a:prstGeom>
          <a:noFill/>
          <a:ln w="9525" algn="ctr">
            <a:noFill/>
            <a:round/>
            <a:headEnd/>
            <a:tailEnd/>
          </a:ln>
        </p:spPr>
      </p:cxnSp>
      <p:cxnSp>
        <p:nvCxnSpPr>
          <p:cNvPr id="112" name="Gerade Verbindung 111"/>
          <p:cNvCxnSpPr/>
          <p:nvPr/>
        </p:nvCxnSpPr>
        <p:spPr bwMode="auto">
          <a:xfrm rot="10800000" flipV="1">
            <a:off x="1104900" y="3584575"/>
            <a:ext cx="2087563" cy="1008063"/>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7" name="Gerade Verbindung 116"/>
          <p:cNvCxnSpPr/>
          <p:nvPr/>
        </p:nvCxnSpPr>
        <p:spPr bwMode="auto">
          <a:xfrm rot="5400000">
            <a:off x="2653507" y="3958431"/>
            <a:ext cx="996950" cy="249237"/>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0" name="Gerade Verbindung 119"/>
          <p:cNvCxnSpPr/>
          <p:nvPr/>
        </p:nvCxnSpPr>
        <p:spPr bwMode="auto">
          <a:xfrm rot="5400000" flipH="1" flipV="1">
            <a:off x="6065838" y="3592512"/>
            <a:ext cx="655638" cy="1338263"/>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41" name="Gerade Verbindung 140"/>
          <p:cNvCxnSpPr/>
          <p:nvPr/>
        </p:nvCxnSpPr>
        <p:spPr bwMode="auto">
          <a:xfrm>
            <a:off x="4067175" y="2852738"/>
            <a:ext cx="1512888"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5582" name="Rechteck 93"/>
          <p:cNvSpPr>
            <a:spLocks noChangeArrowheads="1"/>
          </p:cNvSpPr>
          <p:nvPr/>
        </p:nvSpPr>
        <p:spPr bwMode="auto">
          <a:xfrm>
            <a:off x="2916238" y="2509838"/>
            <a:ext cx="542925" cy="523875"/>
          </a:xfrm>
          <a:prstGeom prst="rect">
            <a:avLst/>
          </a:prstGeom>
          <a:noFill/>
          <a:ln w="9525">
            <a:noFill/>
            <a:miter lim="800000"/>
            <a:headEnd/>
            <a:tailEnd/>
          </a:ln>
        </p:spPr>
        <p:txBody>
          <a:bodyPr wrap="none">
            <a:spAutoFit/>
          </a:bodyPr>
          <a:lstStyle/>
          <a:p>
            <a:pPr eaLnBrk="0" hangingPunct="0"/>
            <a:r>
              <a:rPr lang="de-DE" sz="2800">
                <a:solidFill>
                  <a:srgbClr val="EC8F14"/>
                </a:solidFill>
                <a:latin typeface="Webdings" pitchFamily="18" charset="2"/>
                <a:sym typeface="Webdings" pitchFamily="18" charset="2"/>
              </a:rPr>
              <a:t></a:t>
            </a:r>
            <a:endParaRPr lang="de-DE" sz="2800">
              <a:solidFill>
                <a:srgbClr val="EC8F14"/>
              </a:solidFill>
              <a:latin typeface="Webdings" pitchFamily="18" charset="2"/>
            </a:endParaRPr>
          </a:p>
        </p:txBody>
      </p:sp>
      <p:sp>
        <p:nvSpPr>
          <p:cNvPr id="65583" name="Textfeld 94"/>
          <p:cNvSpPr txBox="1">
            <a:spLocks noChangeArrowheads="1"/>
          </p:cNvSpPr>
          <p:nvPr/>
        </p:nvSpPr>
        <p:spPr bwMode="auto">
          <a:xfrm>
            <a:off x="938213" y="1984375"/>
            <a:ext cx="930275" cy="260350"/>
          </a:xfrm>
          <a:prstGeom prst="rect">
            <a:avLst/>
          </a:prstGeom>
          <a:noFill/>
          <a:ln w="9525">
            <a:noFill/>
            <a:miter lim="800000"/>
            <a:headEnd/>
            <a:tailEnd/>
          </a:ln>
        </p:spPr>
        <p:txBody>
          <a:bodyPr wrap="none">
            <a:spAutoFit/>
          </a:bodyPr>
          <a:lstStyle/>
          <a:p>
            <a:r>
              <a:rPr lang="de-DE" sz="1100" b="1">
                <a:solidFill>
                  <a:srgbClr val="000000"/>
                </a:solidFill>
                <a:latin typeface="Arial" charset="0"/>
              </a:rPr>
              <a:t>Produktion</a:t>
            </a:r>
            <a:endParaRPr lang="de-DE" sz="900" b="1">
              <a:solidFill>
                <a:srgbClr val="000000"/>
              </a:solidFill>
              <a:latin typeface="Arial" charset="0"/>
            </a:endParaRPr>
          </a:p>
        </p:txBody>
      </p:sp>
      <p:sp>
        <p:nvSpPr>
          <p:cNvPr id="65584" name="Textfeld 110"/>
          <p:cNvSpPr txBox="1">
            <a:spLocks noChangeArrowheads="1"/>
          </p:cNvSpPr>
          <p:nvPr/>
        </p:nvSpPr>
        <p:spPr bwMode="auto">
          <a:xfrm>
            <a:off x="2689225" y="1978025"/>
            <a:ext cx="1020763" cy="261938"/>
          </a:xfrm>
          <a:prstGeom prst="rect">
            <a:avLst/>
          </a:prstGeom>
          <a:noFill/>
          <a:ln w="9525">
            <a:noFill/>
            <a:miter lim="800000"/>
            <a:headEnd/>
            <a:tailEnd/>
          </a:ln>
        </p:spPr>
        <p:txBody>
          <a:bodyPr wrap="none">
            <a:spAutoFit/>
          </a:bodyPr>
          <a:lstStyle/>
          <a:p>
            <a:r>
              <a:rPr lang="de-DE" sz="1100" b="1">
                <a:solidFill>
                  <a:srgbClr val="000000"/>
                </a:solidFill>
                <a:latin typeface="Arial" charset="0"/>
              </a:rPr>
              <a:t>Infrastruktur</a:t>
            </a:r>
            <a:endParaRPr lang="de-DE" sz="900" b="1">
              <a:solidFill>
                <a:srgbClr val="000000"/>
              </a:solidFill>
              <a:latin typeface="Arial" charset="0"/>
            </a:endParaRPr>
          </a:p>
        </p:txBody>
      </p:sp>
      <p:sp>
        <p:nvSpPr>
          <p:cNvPr id="65585" name="Textfeld 112"/>
          <p:cNvSpPr txBox="1">
            <a:spLocks noChangeArrowheads="1"/>
          </p:cNvSpPr>
          <p:nvPr/>
        </p:nvSpPr>
        <p:spPr bwMode="auto">
          <a:xfrm>
            <a:off x="3692525" y="5881688"/>
            <a:ext cx="504825" cy="369887"/>
          </a:xfrm>
          <a:prstGeom prst="rect">
            <a:avLst/>
          </a:prstGeom>
          <a:noFill/>
          <a:ln w="9525">
            <a:noFill/>
            <a:miter lim="800000"/>
            <a:headEnd/>
            <a:tailEnd/>
          </a:ln>
        </p:spPr>
        <p:txBody>
          <a:bodyPr wrap="none">
            <a:spAutoFit/>
          </a:bodyPr>
          <a:lstStyle/>
          <a:p>
            <a:r>
              <a:rPr lang="de-DE" sz="1800" b="1">
                <a:solidFill>
                  <a:srgbClr val="000000"/>
                </a:solidFill>
                <a:latin typeface="Arial" charset="0"/>
              </a:rPr>
              <a:t>. . .</a:t>
            </a:r>
          </a:p>
        </p:txBody>
      </p:sp>
    </p:spTree>
    <p:extLst>
      <p:ext uri="{BB962C8B-B14F-4D97-AF65-F5344CB8AC3E}">
        <p14:creationId xmlns:p14="http://schemas.microsoft.com/office/powerpoint/2010/main" xmlns="" val="3960418412"/>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ibb-folie_quer">
  <a:themeElements>
    <a:clrScheme name="bibb-folie_qu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ibb-folie_qu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ibb-folie_qu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ibb-folie_qu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ibb-folie_qu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ibb-folie_qu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ibb-folie_qu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ibb-folie_qu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ibb-folie_qu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5D90074C35A74093EB923D7B61CC18" ma:contentTypeVersion="0" ma:contentTypeDescription="Create a new document." ma:contentTypeScope="" ma:versionID="d52d792d57929f895c5f8ba54032f78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549CB3-4DCF-40C6-9971-5426DA5EA9FC}"/>
</file>

<file path=customXml/itemProps2.xml><?xml version="1.0" encoding="utf-8"?>
<ds:datastoreItem xmlns:ds="http://schemas.openxmlformats.org/officeDocument/2006/customXml" ds:itemID="{552C17D1-F570-4840-856C-B8ACBCAF449C}"/>
</file>

<file path=customXml/itemProps3.xml><?xml version="1.0" encoding="utf-8"?>
<ds:datastoreItem xmlns:ds="http://schemas.openxmlformats.org/officeDocument/2006/customXml" ds:itemID="{F0B4FD3F-5A7E-434A-87B0-03E9B9E5424C}"/>
</file>

<file path=docProps/app.xml><?xml version="1.0" encoding="utf-8"?>
<Properties xmlns="http://schemas.openxmlformats.org/officeDocument/2006/extended-properties" xmlns:vt="http://schemas.openxmlformats.org/officeDocument/2006/docPropsVTypes">
  <TotalTime>0</TotalTime>
  <Words>1375</Words>
  <Application>Microsoft Office PowerPoint</Application>
  <PresentationFormat>On-screen Show (4:3)</PresentationFormat>
  <Paragraphs>646</Paragraphs>
  <Slides>26</Slides>
  <Notes>26</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Benutzerdefiniertes Design</vt:lpstr>
      <vt:lpstr>bibb-folie_quer</vt:lpstr>
      <vt:lpstr>Slide 1</vt:lpstr>
      <vt:lpstr>Slide 2</vt:lpstr>
      <vt:lpstr>research question and approach</vt:lpstr>
      <vt:lpstr>Sample of case studies in 14 companies    a total of 127 Interviews</vt:lpstr>
      <vt:lpstr>Slide 5</vt:lpstr>
      <vt:lpstr>Specific intermediary position of training staff</vt:lpstr>
      <vt:lpstr>Slide 7</vt:lpstr>
      <vt:lpstr>Aspect "Autonomy of part-time trainers at the workplace" - 1</vt:lpstr>
      <vt:lpstr>Aspect "Autonomy of part-time trainers at the workplace" - 2</vt:lpstr>
      <vt:lpstr>Slide 10</vt:lpstr>
      <vt:lpstr>Aspect "Defending the importance of the role in technical industry"</vt:lpstr>
      <vt:lpstr>Slide 12</vt:lpstr>
      <vt:lpstr>Example of an active strategy within the organisation as a whole</vt:lpstr>
      <vt:lpstr>Slide 14</vt:lpstr>
      <vt:lpstr>Aspect "Powerless training manager in a segmented structure"</vt:lpstr>
      <vt:lpstr>Aspect "Remuneration model"</vt:lpstr>
      <vt:lpstr>Delegation of training responsibility to employee level</vt:lpstr>
      <vt:lpstr>Slide 18</vt:lpstr>
      <vt:lpstr>Slide 19</vt:lpstr>
      <vt:lpstr>Slide 20</vt:lpstr>
      <vt:lpstr>Slide 21</vt:lpstr>
      <vt:lpstr>Slide 22</vt:lpstr>
      <vt:lpstr>Slide 23</vt:lpstr>
      <vt:lpstr>Slide 24</vt:lpstr>
      <vt:lpstr>Slide 25</vt:lpstr>
      <vt:lpstr>Slide 26</vt:lpstr>
    </vt:vector>
  </TitlesOfParts>
  <Company>BiBB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dietzen</dc:creator>
  <cp:lastModifiedBy> </cp:lastModifiedBy>
  <cp:revision>434</cp:revision>
  <cp:lastPrinted>2013-04-11T14:22:41Z</cp:lastPrinted>
  <dcterms:created xsi:type="dcterms:W3CDTF">2011-11-04T11:45:03Z</dcterms:created>
  <dcterms:modified xsi:type="dcterms:W3CDTF">2013-04-23T09:10:57Z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0x010100A15D90074C35A74093EB923D7B61CC18</vt:lpwstr>
  </property>
</Properties>
</file>