
<file path=[Content_Types].xml><?xml version="1.0" encoding="utf-8"?>
<Types xmlns="http://schemas.openxmlformats.org/package/2006/content-types">
  <Default Extension="bin" ContentType="application/vnd.openxmlformats-officedocument.presentationml.printerSettings"/>
  <Default Extension="png" ContentType="image/png"/>
  <Default Extension="jpeg" ContentType="image/jpeg"/>
  <Default Extension="rels" ContentType="application/vnd.openxmlformats-package.relationships+xml"/>
  <Default Extension="emf" ContentType="image/x-emf"/>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s/slide1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4.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18.xml" ContentType="application/vnd.openxmlformats-officedocument.presentationml.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Masters/slideMaster2.xml" ContentType="application/vnd.openxmlformats-officedocument.presentationml.slideMaster+xml"/>
  <Override PartName="/ppt/notesSlides/notesSlide4.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12.xml" ContentType="application/vnd.openxmlformats-officedocument.presentationml.slideLayout+xml"/>
  <Override PartName="/ppt/slideLayouts/slideLayout2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0.xml" ContentType="application/vnd.openxmlformats-officedocument.presentationml.slideLayout+xml"/>
  <Override PartName="/ppt/handoutMasters/handoutMaster1.xml" ContentType="application/vnd.openxmlformats-officedocument.presentationml.handoutMaster+xml"/>
  <Override PartName="/ppt/theme/theme3.xml" ContentType="application/vnd.openxmlformats-officedocument.theme+xml"/>
  <Override PartName="/ppt/theme/theme4.xml" ContentType="application/vnd.openxmlformats-officedocument.theme+xml"/>
  <Override PartName="/ppt/theme/theme2.xml" ContentType="application/vnd.openxmlformats-officedocument.theme+xml"/>
  <Override PartName="/ppt/embeddings/oleObject1.bin" ContentType="application/vnd.openxmlformats-officedocument.oleObject"/>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50" r:id="rId2"/>
  </p:sldMasterIdLst>
  <p:notesMasterIdLst>
    <p:notesMasterId r:id="rId21"/>
  </p:notesMasterIdLst>
  <p:handoutMasterIdLst>
    <p:handoutMasterId r:id="rId22"/>
  </p:handoutMasterIdLst>
  <p:sldIdLst>
    <p:sldId id="263" r:id="rId3"/>
    <p:sldId id="280" r:id="rId4"/>
    <p:sldId id="290" r:id="rId5"/>
    <p:sldId id="284" r:id="rId6"/>
    <p:sldId id="285" r:id="rId7"/>
    <p:sldId id="291" r:id="rId8"/>
    <p:sldId id="287" r:id="rId9"/>
    <p:sldId id="286" r:id="rId10"/>
    <p:sldId id="288" r:id="rId11"/>
    <p:sldId id="274" r:id="rId12"/>
    <p:sldId id="271" r:id="rId13"/>
    <p:sldId id="272" r:id="rId14"/>
    <p:sldId id="273" r:id="rId15"/>
    <p:sldId id="277" r:id="rId16"/>
    <p:sldId id="276" r:id="rId17"/>
    <p:sldId id="275" r:id="rId18"/>
    <p:sldId id="278" r:id="rId19"/>
    <p:sldId id="279" r:id="rId20"/>
  </p:sldIdLst>
  <p:sldSz cx="9906000" cy="6858000" type="A4"/>
  <p:notesSz cx="6811963" cy="9942513"/>
  <p:defaultTextStyle>
    <a:defPPr>
      <a:defRPr lang="de-CH"/>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0030"/>
    <a:srgbClr val="D07F66"/>
    <a:srgbClr val="FF9F8C"/>
    <a:srgbClr val="FF9FBA"/>
    <a:srgbClr val="DBC5ED"/>
    <a:srgbClr val="F3F5D4"/>
    <a:srgbClr val="EDF0C3"/>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6" autoAdjust="0"/>
    <p:restoredTop sz="70627" autoAdjust="0"/>
  </p:normalViewPr>
  <p:slideViewPr>
    <p:cSldViewPr>
      <p:cViewPr>
        <p:scale>
          <a:sx n="100" d="100"/>
          <a:sy n="100" d="100"/>
        </p:scale>
        <p:origin x="-648" y="1272"/>
      </p:cViewPr>
      <p:guideLst>
        <p:guide orient="horz" pos="2160"/>
        <p:guide pos="3120"/>
      </p:guideLst>
    </p:cSldViewPr>
  </p:slideViewPr>
  <p:outlineViewPr>
    <p:cViewPr>
      <p:scale>
        <a:sx n="33" d="100"/>
        <a:sy n="33" d="100"/>
      </p:scale>
      <p:origin x="48" y="3625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theme" Target="theme/theme1.xml"/><Relationship Id="rId13" Type="http://schemas.openxmlformats.org/officeDocument/2006/relationships/slide" Target="slides/slide11.xml"/><Relationship Id="rId18" Type="http://schemas.openxmlformats.org/officeDocument/2006/relationships/slide" Target="slides/slide16.xml"/><Relationship Id="rId8" Type="http://schemas.openxmlformats.org/officeDocument/2006/relationships/slide" Target="slides/slide6.xml"/><Relationship Id="rId21"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viewProps" Target="viewProps.xml"/><Relationship Id="rId12" Type="http://schemas.openxmlformats.org/officeDocument/2006/relationships/slide" Target="slides/slide10.xml"/><Relationship Id="rId17" Type="http://schemas.openxmlformats.org/officeDocument/2006/relationships/slide" Target="slides/slide15.xml"/><Relationship Id="rId7" Type="http://schemas.openxmlformats.org/officeDocument/2006/relationships/slide" Target="slides/slide5.xml"/><Relationship Id="rId20" Type="http://schemas.openxmlformats.org/officeDocument/2006/relationships/slide" Target="slides/slide18.xml"/><Relationship Id="rId16" Type="http://schemas.openxmlformats.org/officeDocument/2006/relationships/slide" Target="slides/slide14.xml"/><Relationship Id="rId2" Type="http://schemas.openxmlformats.org/officeDocument/2006/relationships/slideMaster" Target="slideMasters/slideMaster2.xml"/><Relationship Id="rId29" Type="http://schemas.openxmlformats.org/officeDocument/2006/relationships/customXml" Target="../customXml/item2.xml"/><Relationship Id="rId24" Type="http://schemas.openxmlformats.org/officeDocument/2006/relationships/presProps" Target="presProps.xml"/><Relationship Id="rId11" Type="http://schemas.openxmlformats.org/officeDocument/2006/relationships/slide" Target="slides/slide9.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printerSettings" Target="printerSettings/printerSettings1.bin"/><Relationship Id="rId15" Type="http://schemas.openxmlformats.org/officeDocument/2006/relationships/slide" Target="slides/slide13.xml"/><Relationship Id="rId5" Type="http://schemas.openxmlformats.org/officeDocument/2006/relationships/slide" Target="slides/slide3.xml"/><Relationship Id="rId28" Type="http://schemas.openxmlformats.org/officeDocument/2006/relationships/customXml" Target="../customXml/item1.xml"/><Relationship Id="rId10" Type="http://schemas.openxmlformats.org/officeDocument/2006/relationships/slide" Target="slides/slide8.xml"/><Relationship Id="rId19" Type="http://schemas.openxmlformats.org/officeDocument/2006/relationships/slide" Target="slides/slide17.xml"/><Relationship Id="rId9" Type="http://schemas.openxmlformats.org/officeDocument/2006/relationships/slide" Target="slides/slide7.xml"/><Relationship Id="rId22" Type="http://schemas.openxmlformats.org/officeDocument/2006/relationships/handoutMaster" Target="handoutMasters/handoutMaster1.xml"/><Relationship Id="rId27" Type="http://schemas.openxmlformats.org/officeDocument/2006/relationships/tableStyles" Target="tableStyles.xml"/><Relationship Id="rId14" Type="http://schemas.openxmlformats.org/officeDocument/2006/relationships/slide" Target="slides/slide12.xml"/><Relationship Id="rId4" Type="http://schemas.openxmlformats.org/officeDocument/2006/relationships/slide" Target="slides/slide2.xml"/><Relationship Id="rId30" Type="http://schemas.openxmlformats.org/officeDocument/2006/relationships/customXml" Target="../customXml/item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34435" cy="552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77" tIns="45889" rIns="91777" bIns="45889" numCol="1" anchor="t" anchorCtr="0" compatLnSpc="1">
            <a:prstTxWarp prst="textNoShape">
              <a:avLst/>
            </a:prstTxWarp>
          </a:bodyPr>
          <a:lstStyle>
            <a:lvl1pPr>
              <a:defRPr sz="1200">
                <a:latin typeface="Times" pitchFamily="30" charset="0"/>
                <a:ea typeface="+mn-ea"/>
              </a:defRPr>
            </a:lvl1pPr>
          </a:lstStyle>
          <a:p>
            <a:pPr>
              <a:defRPr/>
            </a:pPr>
            <a:endParaRPr lang="de-CH"/>
          </a:p>
        </p:txBody>
      </p:sp>
      <p:sp>
        <p:nvSpPr>
          <p:cNvPr id="20483" name="Rectangle 3"/>
          <p:cNvSpPr>
            <a:spLocks noGrp="1" noChangeArrowheads="1"/>
          </p:cNvSpPr>
          <p:nvPr>
            <p:ph type="dt" sz="quarter" idx="1"/>
          </p:nvPr>
        </p:nvSpPr>
        <p:spPr bwMode="auto">
          <a:xfrm>
            <a:off x="3877529" y="0"/>
            <a:ext cx="2934435" cy="552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77" tIns="45889" rIns="91777" bIns="45889" numCol="1" anchor="t" anchorCtr="0" compatLnSpc="1">
            <a:prstTxWarp prst="textNoShape">
              <a:avLst/>
            </a:prstTxWarp>
          </a:bodyPr>
          <a:lstStyle>
            <a:lvl1pPr algn="r">
              <a:defRPr sz="1200">
                <a:latin typeface="Times" pitchFamily="30" charset="0"/>
                <a:ea typeface="+mn-ea"/>
              </a:defRPr>
            </a:lvl1pPr>
          </a:lstStyle>
          <a:p>
            <a:pPr>
              <a:defRPr/>
            </a:pPr>
            <a:endParaRPr lang="de-CH"/>
          </a:p>
        </p:txBody>
      </p:sp>
      <p:sp>
        <p:nvSpPr>
          <p:cNvPr id="20484" name="Rectangle 4"/>
          <p:cNvSpPr>
            <a:spLocks noGrp="1" noChangeArrowheads="1"/>
          </p:cNvSpPr>
          <p:nvPr>
            <p:ph type="ftr" sz="quarter" idx="2"/>
          </p:nvPr>
        </p:nvSpPr>
        <p:spPr bwMode="auto">
          <a:xfrm>
            <a:off x="0" y="9390022"/>
            <a:ext cx="2934435" cy="552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77" tIns="45889" rIns="91777" bIns="45889" numCol="1" anchor="b" anchorCtr="0" compatLnSpc="1">
            <a:prstTxWarp prst="textNoShape">
              <a:avLst/>
            </a:prstTxWarp>
          </a:bodyPr>
          <a:lstStyle>
            <a:lvl1pPr>
              <a:defRPr sz="1200">
                <a:latin typeface="Times" pitchFamily="30" charset="0"/>
                <a:ea typeface="+mn-ea"/>
              </a:defRPr>
            </a:lvl1pPr>
          </a:lstStyle>
          <a:p>
            <a:pPr>
              <a:defRPr/>
            </a:pPr>
            <a:endParaRPr lang="de-CH"/>
          </a:p>
        </p:txBody>
      </p:sp>
      <p:sp>
        <p:nvSpPr>
          <p:cNvPr id="20485" name="Rectangle 5"/>
          <p:cNvSpPr>
            <a:spLocks noGrp="1" noChangeArrowheads="1"/>
          </p:cNvSpPr>
          <p:nvPr>
            <p:ph type="sldNum" sz="quarter" idx="3"/>
          </p:nvPr>
        </p:nvSpPr>
        <p:spPr bwMode="auto">
          <a:xfrm>
            <a:off x="3877529" y="9390022"/>
            <a:ext cx="2934435" cy="552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77" tIns="45889" rIns="91777" bIns="45889" numCol="1" anchor="b" anchorCtr="0" compatLnSpc="1">
            <a:prstTxWarp prst="textNoShape">
              <a:avLst/>
            </a:prstTxWarp>
          </a:bodyPr>
          <a:lstStyle>
            <a:lvl1pPr algn="r">
              <a:defRPr sz="1200"/>
            </a:lvl1pPr>
          </a:lstStyle>
          <a:p>
            <a:pPr>
              <a:defRPr/>
            </a:pPr>
            <a:fld id="{CE9C33D6-1894-4E5A-A656-B342A68D2A2D}" type="slidenum">
              <a:rPr lang="de-CH"/>
              <a:pPr>
                <a:defRPr/>
              </a:pPr>
              <a:t>‹Nr.›</a:t>
            </a:fld>
            <a:endParaRPr lang="de-CH"/>
          </a:p>
        </p:txBody>
      </p:sp>
    </p:spTree>
    <p:extLst>
      <p:ext uri="{BB962C8B-B14F-4D97-AF65-F5344CB8AC3E}">
        <p14:creationId xmlns:p14="http://schemas.microsoft.com/office/powerpoint/2010/main" val="18934761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51961" cy="496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77" tIns="45889" rIns="91777" bIns="45889" numCol="1" anchor="t" anchorCtr="0" compatLnSpc="1">
            <a:prstTxWarp prst="textNoShape">
              <a:avLst/>
            </a:prstTxWarp>
          </a:bodyPr>
          <a:lstStyle>
            <a:lvl1pPr>
              <a:defRPr sz="1200">
                <a:latin typeface="Times" pitchFamily="30" charset="0"/>
                <a:ea typeface="+mn-ea"/>
              </a:defRPr>
            </a:lvl1pPr>
          </a:lstStyle>
          <a:p>
            <a:pPr>
              <a:defRPr/>
            </a:pPr>
            <a:endParaRPr lang="de-CH"/>
          </a:p>
        </p:txBody>
      </p:sp>
      <p:sp>
        <p:nvSpPr>
          <p:cNvPr id="2051" name="Rectangle 3"/>
          <p:cNvSpPr>
            <a:spLocks noGrp="1" noChangeArrowheads="1"/>
          </p:cNvSpPr>
          <p:nvPr>
            <p:ph type="dt" idx="1"/>
          </p:nvPr>
        </p:nvSpPr>
        <p:spPr bwMode="auto">
          <a:xfrm>
            <a:off x="3860003" y="0"/>
            <a:ext cx="2951961" cy="496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77" tIns="45889" rIns="91777" bIns="45889" numCol="1" anchor="t" anchorCtr="0" compatLnSpc="1">
            <a:prstTxWarp prst="textNoShape">
              <a:avLst/>
            </a:prstTxWarp>
          </a:bodyPr>
          <a:lstStyle>
            <a:lvl1pPr algn="r">
              <a:defRPr sz="1200">
                <a:latin typeface="Times" pitchFamily="30" charset="0"/>
                <a:ea typeface="+mn-ea"/>
              </a:defRPr>
            </a:lvl1pPr>
          </a:lstStyle>
          <a:p>
            <a:pPr>
              <a:defRPr/>
            </a:pPr>
            <a:endParaRPr lang="de-CH"/>
          </a:p>
        </p:txBody>
      </p:sp>
      <p:sp>
        <p:nvSpPr>
          <p:cNvPr id="24580" name="Rectangle 4"/>
          <p:cNvSpPr>
            <a:spLocks noGrp="1" noRot="1" noChangeAspect="1" noChangeArrowheads="1" noTextEdit="1"/>
          </p:cNvSpPr>
          <p:nvPr>
            <p:ph type="sldImg" idx="2"/>
          </p:nvPr>
        </p:nvSpPr>
        <p:spPr bwMode="auto">
          <a:xfrm>
            <a:off x="714375" y="746125"/>
            <a:ext cx="5383213" cy="37274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2053" name="Rectangle 5"/>
          <p:cNvSpPr>
            <a:spLocks noGrp="1" noChangeArrowheads="1"/>
          </p:cNvSpPr>
          <p:nvPr>
            <p:ph type="body" sz="quarter" idx="3"/>
          </p:nvPr>
        </p:nvSpPr>
        <p:spPr bwMode="auto">
          <a:xfrm>
            <a:off x="908044" y="4721935"/>
            <a:ext cx="4995877" cy="4473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77" tIns="45889" rIns="91777" bIns="45889" numCol="1" anchor="t" anchorCtr="0" compatLnSpc="1">
            <a:prstTxWarp prst="textNoShape">
              <a:avLst/>
            </a:prstTxWarp>
          </a:bodyPr>
          <a:lstStyle/>
          <a:p>
            <a:pPr lvl="0"/>
            <a:r>
              <a:rPr lang="de-CH" noProof="0" smtClean="0"/>
              <a:t>Click to edit Master text styles</a:t>
            </a:r>
          </a:p>
          <a:p>
            <a:pPr lvl="1"/>
            <a:r>
              <a:rPr lang="de-CH" noProof="0" smtClean="0"/>
              <a:t>Second level</a:t>
            </a:r>
          </a:p>
          <a:p>
            <a:pPr lvl="2"/>
            <a:r>
              <a:rPr lang="de-CH" noProof="0" smtClean="0"/>
              <a:t>Third level</a:t>
            </a:r>
          </a:p>
          <a:p>
            <a:pPr lvl="3"/>
            <a:r>
              <a:rPr lang="de-CH" noProof="0" smtClean="0"/>
              <a:t>Fourth level</a:t>
            </a:r>
          </a:p>
          <a:p>
            <a:pPr lvl="4"/>
            <a:r>
              <a:rPr lang="de-CH" noProof="0" smtClean="0"/>
              <a:t>Fifth level</a:t>
            </a:r>
          </a:p>
        </p:txBody>
      </p:sp>
      <p:sp>
        <p:nvSpPr>
          <p:cNvPr id="2054" name="Rectangle 6"/>
          <p:cNvSpPr>
            <a:spLocks noGrp="1" noChangeArrowheads="1"/>
          </p:cNvSpPr>
          <p:nvPr>
            <p:ph type="ftr" sz="quarter" idx="4"/>
          </p:nvPr>
        </p:nvSpPr>
        <p:spPr bwMode="auto">
          <a:xfrm>
            <a:off x="0" y="9446209"/>
            <a:ext cx="2951961" cy="496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77" tIns="45889" rIns="91777" bIns="45889" numCol="1" anchor="b" anchorCtr="0" compatLnSpc="1">
            <a:prstTxWarp prst="textNoShape">
              <a:avLst/>
            </a:prstTxWarp>
          </a:bodyPr>
          <a:lstStyle>
            <a:lvl1pPr>
              <a:defRPr sz="1200">
                <a:latin typeface="Times" pitchFamily="30" charset="0"/>
                <a:ea typeface="+mn-ea"/>
              </a:defRPr>
            </a:lvl1pPr>
          </a:lstStyle>
          <a:p>
            <a:pPr>
              <a:defRPr/>
            </a:pPr>
            <a:endParaRPr lang="de-CH"/>
          </a:p>
        </p:txBody>
      </p:sp>
      <p:sp>
        <p:nvSpPr>
          <p:cNvPr id="2055" name="Rectangle 7"/>
          <p:cNvSpPr>
            <a:spLocks noGrp="1" noChangeArrowheads="1"/>
          </p:cNvSpPr>
          <p:nvPr>
            <p:ph type="sldNum" sz="quarter" idx="5"/>
          </p:nvPr>
        </p:nvSpPr>
        <p:spPr bwMode="auto">
          <a:xfrm>
            <a:off x="3860003" y="9446209"/>
            <a:ext cx="2951961" cy="496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77" tIns="45889" rIns="91777" bIns="45889" numCol="1" anchor="b" anchorCtr="0" compatLnSpc="1">
            <a:prstTxWarp prst="textNoShape">
              <a:avLst/>
            </a:prstTxWarp>
          </a:bodyPr>
          <a:lstStyle>
            <a:lvl1pPr algn="r">
              <a:defRPr sz="1200"/>
            </a:lvl1pPr>
          </a:lstStyle>
          <a:p>
            <a:pPr>
              <a:defRPr/>
            </a:pPr>
            <a:fld id="{CEB3309F-8AC4-45F0-BBF6-D5951EBD3630}" type="slidenum">
              <a:rPr lang="de-CH"/>
              <a:pPr>
                <a:defRPr/>
              </a:pPr>
              <a:t>‹Nr.›</a:t>
            </a:fld>
            <a:endParaRPr lang="de-CH"/>
          </a:p>
        </p:txBody>
      </p:sp>
    </p:spTree>
    <p:extLst>
      <p:ext uri="{BB962C8B-B14F-4D97-AF65-F5344CB8AC3E}">
        <p14:creationId xmlns:p14="http://schemas.microsoft.com/office/powerpoint/2010/main" val="22368730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30"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Times" pitchFamily="30"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pitchFamily="30"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pitchFamily="30"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pitchFamily="30"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fr-CH" sz="1200" b="0" i="0" u="none" strike="noStrike" kern="1200" baseline="0" dirty="0" smtClean="0">
              <a:solidFill>
                <a:schemeClr val="tx1"/>
              </a:solidFill>
              <a:latin typeface="Times" pitchFamily="30" charset="0"/>
              <a:ea typeface="MS PGothic" pitchFamily="34" charset="-128"/>
              <a:cs typeface="+mn-cs"/>
            </a:endParaRPr>
          </a:p>
          <a:p>
            <a:r>
              <a:rPr lang="fr-CH" sz="1200" b="0" i="0" u="none" strike="noStrike" kern="1200" baseline="0" dirty="0" smtClean="0">
                <a:solidFill>
                  <a:schemeClr val="tx1"/>
                </a:solidFill>
                <a:latin typeface="Times" pitchFamily="30" charset="0"/>
                <a:ea typeface="MS PGothic" pitchFamily="34" charset="-128"/>
                <a:cs typeface="+mn-cs"/>
              </a:rPr>
              <a:t> </a:t>
            </a:r>
            <a:r>
              <a:rPr lang="fr-CH" sz="1200" b="1" i="0" u="none" strike="noStrike" kern="1200" baseline="0" dirty="0" smtClean="0">
                <a:solidFill>
                  <a:schemeClr val="tx1"/>
                </a:solidFill>
                <a:latin typeface="Times" pitchFamily="30" charset="0"/>
                <a:ea typeface="MS PGothic" pitchFamily="34" charset="-128"/>
                <a:cs typeface="+mn-cs"/>
              </a:rPr>
              <a:t>Media Center, 2. OG </a:t>
            </a:r>
            <a:r>
              <a:rPr lang="fr-CH" sz="1200" b="0" i="0" u="none" strike="noStrike" kern="1200" baseline="0" dirty="0" smtClean="0">
                <a:solidFill>
                  <a:schemeClr val="tx1"/>
                </a:solidFill>
                <a:latin typeface="Times" pitchFamily="30" charset="0"/>
                <a:ea typeface="MS PGothic" pitchFamily="34" charset="-128"/>
                <a:cs typeface="+mn-cs"/>
              </a:rPr>
              <a:t>	</a:t>
            </a:r>
          </a:p>
          <a:p>
            <a:endParaRPr lang="de-CH" dirty="0"/>
          </a:p>
        </p:txBody>
      </p:sp>
      <p:sp>
        <p:nvSpPr>
          <p:cNvPr id="4" name="Foliennummernplatzhalter 3"/>
          <p:cNvSpPr>
            <a:spLocks noGrp="1"/>
          </p:cNvSpPr>
          <p:nvPr>
            <p:ph type="sldNum" sz="quarter" idx="10"/>
          </p:nvPr>
        </p:nvSpPr>
        <p:spPr/>
        <p:txBody>
          <a:bodyPr/>
          <a:lstStyle/>
          <a:p>
            <a:pPr>
              <a:defRPr/>
            </a:pPr>
            <a:fld id="{CEB3309F-8AC4-45F0-BBF6-D5951EBD3630}" type="slidenum">
              <a:rPr lang="de-CH" smtClean="0"/>
              <a:pPr>
                <a:defRPr/>
              </a:pPr>
              <a:t>1</a:t>
            </a:fld>
            <a:endParaRPr lang="de-CH"/>
          </a:p>
        </p:txBody>
      </p:sp>
    </p:spTree>
    <p:extLst>
      <p:ext uri="{BB962C8B-B14F-4D97-AF65-F5344CB8AC3E}">
        <p14:creationId xmlns:p14="http://schemas.microsoft.com/office/powerpoint/2010/main" val="10808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lienbildplatzhalter 1"/>
          <p:cNvSpPr>
            <a:spLocks noGrp="1" noRot="1" noChangeAspect="1" noTextEdit="1"/>
          </p:cNvSpPr>
          <p:nvPr>
            <p:ph type="sldImg"/>
          </p:nvPr>
        </p:nvSpPr>
        <p:spPr>
          <a:ln/>
        </p:spPr>
      </p:sp>
      <p:sp>
        <p:nvSpPr>
          <p:cNvPr id="348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t>Characteristics of the Swiss education system</a:t>
            </a:r>
            <a:r>
              <a:rPr lang="en-US"/>
              <a:t/>
            </a:r>
            <a:br>
              <a:rPr lang="en-US"/>
            </a:br>
            <a:r>
              <a:rPr lang="en-US"/>
              <a:t>As a whole, the characteristics for the educational and political system are:</a:t>
            </a:r>
            <a:endParaRPr lang="de-DE"/>
          </a:p>
          <a:p>
            <a:r>
              <a:rPr lang="en-US"/>
              <a:t> </a:t>
            </a:r>
            <a:endParaRPr lang="de-DE"/>
          </a:p>
          <a:p>
            <a:r>
              <a:rPr lang="en-US"/>
              <a:t>federalism (sovereignty of the cantons) </a:t>
            </a:r>
            <a:endParaRPr lang="de-DE"/>
          </a:p>
          <a:p>
            <a:r>
              <a:rPr lang="en-US"/>
              <a:t>decentralisation (importance of the responsibilities of the cantons and municipalities)</a:t>
            </a:r>
            <a:endParaRPr lang="de-DE"/>
          </a:p>
          <a:p>
            <a:r>
              <a:rPr lang="en-US"/>
              <a:t>the subsidiarity of the state measures (i.e. the principle is that superior levels such as the Confederation or cantons can only pass regulations or undertake tasks where the subordinate levels are not in a position to do so),</a:t>
            </a:r>
            <a:endParaRPr lang="de-DE"/>
          </a:p>
          <a:p>
            <a:r>
              <a:rPr lang="en-US"/>
              <a:t>and the semi-direct democracy (national referendum, ballot initiatives, referendums).</a:t>
            </a:r>
            <a:endParaRPr lang="de-DE"/>
          </a:p>
          <a:p>
            <a:endParaRPr lang="en-AU"/>
          </a:p>
        </p:txBody>
      </p:sp>
      <p:sp>
        <p:nvSpPr>
          <p:cNvPr id="34820" name="Foliennummernplatzhalter 3"/>
          <p:cNvSpPr txBox="1">
            <a:spLocks noGrp="1"/>
          </p:cNvSpPr>
          <p:nvPr/>
        </p:nvSpPr>
        <p:spPr bwMode="auto">
          <a:xfrm>
            <a:off x="3860112" y="9445387"/>
            <a:ext cx="2951851" cy="49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000">
                <a:solidFill>
                  <a:schemeClr val="tx1"/>
                </a:solidFill>
                <a:latin typeface="Verdana" charset="0"/>
                <a:ea typeface="ＭＳ Ｐゴシック" charset="0"/>
              </a:defRPr>
            </a:lvl1pPr>
            <a:lvl2pPr marL="742950" indent="-285750" eaLnBrk="0" hangingPunct="0">
              <a:defRPr sz="2000">
                <a:solidFill>
                  <a:schemeClr val="tx1"/>
                </a:solidFill>
                <a:latin typeface="Verdana" charset="0"/>
                <a:ea typeface="ＭＳ Ｐゴシック" charset="0"/>
              </a:defRPr>
            </a:lvl2pPr>
            <a:lvl3pPr marL="1143000" indent="-228600" eaLnBrk="0" hangingPunct="0">
              <a:defRPr sz="2000">
                <a:solidFill>
                  <a:schemeClr val="tx1"/>
                </a:solidFill>
                <a:latin typeface="Verdana" charset="0"/>
                <a:ea typeface="ＭＳ Ｐゴシック" charset="0"/>
              </a:defRPr>
            </a:lvl3pPr>
            <a:lvl4pPr marL="1600200" indent="-228600" eaLnBrk="0" hangingPunct="0">
              <a:defRPr sz="2000">
                <a:solidFill>
                  <a:schemeClr val="tx1"/>
                </a:solidFill>
                <a:latin typeface="Verdana" charset="0"/>
                <a:ea typeface="ＭＳ Ｐゴシック" charset="0"/>
              </a:defRPr>
            </a:lvl4pPr>
            <a:lvl5pPr marL="2057400" indent="-228600" eaLnBrk="0" hangingPunct="0">
              <a:defRPr sz="2000">
                <a:solidFill>
                  <a:schemeClr val="tx1"/>
                </a:solidFill>
                <a:latin typeface="Verdana" charset="0"/>
                <a:ea typeface="ＭＳ Ｐゴシック" charset="0"/>
              </a:defRPr>
            </a:lvl5pPr>
            <a:lvl6pPr marL="2514600" indent="-228600" eaLnBrk="0" fontAlgn="base" hangingPunct="0">
              <a:spcBef>
                <a:spcPct val="0"/>
              </a:spcBef>
              <a:spcAft>
                <a:spcPct val="0"/>
              </a:spcAft>
              <a:defRPr sz="2000">
                <a:solidFill>
                  <a:schemeClr val="tx1"/>
                </a:solidFill>
                <a:latin typeface="Verdana" charset="0"/>
                <a:ea typeface="ＭＳ Ｐゴシック" charset="0"/>
              </a:defRPr>
            </a:lvl6pPr>
            <a:lvl7pPr marL="2971800" indent="-228600" eaLnBrk="0" fontAlgn="base" hangingPunct="0">
              <a:spcBef>
                <a:spcPct val="0"/>
              </a:spcBef>
              <a:spcAft>
                <a:spcPct val="0"/>
              </a:spcAft>
              <a:defRPr sz="2000">
                <a:solidFill>
                  <a:schemeClr val="tx1"/>
                </a:solidFill>
                <a:latin typeface="Verdana" charset="0"/>
                <a:ea typeface="ＭＳ Ｐゴシック" charset="0"/>
              </a:defRPr>
            </a:lvl7pPr>
            <a:lvl8pPr marL="3429000" indent="-228600" eaLnBrk="0" fontAlgn="base" hangingPunct="0">
              <a:spcBef>
                <a:spcPct val="0"/>
              </a:spcBef>
              <a:spcAft>
                <a:spcPct val="0"/>
              </a:spcAft>
              <a:defRPr sz="2000">
                <a:solidFill>
                  <a:schemeClr val="tx1"/>
                </a:solidFill>
                <a:latin typeface="Verdana" charset="0"/>
                <a:ea typeface="ＭＳ Ｐゴシック" charset="0"/>
              </a:defRPr>
            </a:lvl8pPr>
            <a:lvl9pPr marL="3886200" indent="-228600" eaLnBrk="0" fontAlgn="base" hangingPunct="0">
              <a:spcBef>
                <a:spcPct val="0"/>
              </a:spcBef>
              <a:spcAft>
                <a:spcPct val="0"/>
              </a:spcAft>
              <a:defRPr sz="2000">
                <a:solidFill>
                  <a:schemeClr val="tx1"/>
                </a:solidFill>
                <a:latin typeface="Verdana" charset="0"/>
                <a:ea typeface="ＭＳ Ｐゴシック" charset="0"/>
              </a:defRPr>
            </a:lvl9pPr>
          </a:lstStyle>
          <a:p>
            <a:pPr algn="r" eaLnBrk="1" hangingPunct="1"/>
            <a:fld id="{64F4F25E-89E9-6A42-A62C-BB9BA8E2157A}" type="slidenum">
              <a:rPr lang="de-DE" sz="1200">
                <a:latin typeface="Times New Roman" charset="0"/>
              </a:rPr>
              <a:pPr algn="r" eaLnBrk="1" hangingPunct="1"/>
              <a:t>2</a:t>
            </a:fld>
            <a:endParaRPr lang="de-DE" sz="1200">
              <a:latin typeface="Times New Roman"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lienbildplatzhalter 1"/>
          <p:cNvSpPr>
            <a:spLocks noGrp="1" noRot="1" noChangeAspect="1" noTextEdit="1"/>
          </p:cNvSpPr>
          <p:nvPr>
            <p:ph type="sldImg"/>
          </p:nvPr>
        </p:nvSpPr>
        <p:spPr>
          <a:ln/>
        </p:spPr>
      </p:sp>
      <p:sp>
        <p:nvSpPr>
          <p:cNvPr id="348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t>Characteristics of the Swiss education system</a:t>
            </a:r>
            <a:r>
              <a:rPr lang="en-US"/>
              <a:t/>
            </a:r>
            <a:br>
              <a:rPr lang="en-US"/>
            </a:br>
            <a:r>
              <a:rPr lang="en-US"/>
              <a:t>As a whole, the characteristics for the educational and political system are:</a:t>
            </a:r>
            <a:endParaRPr lang="de-DE"/>
          </a:p>
          <a:p>
            <a:r>
              <a:rPr lang="en-US"/>
              <a:t> </a:t>
            </a:r>
            <a:endParaRPr lang="de-DE"/>
          </a:p>
          <a:p>
            <a:r>
              <a:rPr lang="en-US"/>
              <a:t>federalism (sovereignty of the cantons) </a:t>
            </a:r>
            <a:endParaRPr lang="de-DE"/>
          </a:p>
          <a:p>
            <a:r>
              <a:rPr lang="en-US"/>
              <a:t>decentralisation (importance of the responsibilities of the cantons and municipalities)</a:t>
            </a:r>
            <a:endParaRPr lang="de-DE"/>
          </a:p>
          <a:p>
            <a:r>
              <a:rPr lang="en-US"/>
              <a:t>the subsidiarity of the state measures (i.e. the principle is that superior levels such as the Confederation or cantons can only pass regulations or undertake tasks where the subordinate levels are not in a position to do so),</a:t>
            </a:r>
            <a:endParaRPr lang="de-DE"/>
          </a:p>
          <a:p>
            <a:r>
              <a:rPr lang="en-US"/>
              <a:t>and the semi-direct democracy (national referendum, ballot initiatives, referendums).</a:t>
            </a:r>
            <a:endParaRPr lang="de-DE"/>
          </a:p>
          <a:p>
            <a:endParaRPr lang="en-AU"/>
          </a:p>
        </p:txBody>
      </p:sp>
      <p:sp>
        <p:nvSpPr>
          <p:cNvPr id="34820" name="Foliennummernplatzhalter 3"/>
          <p:cNvSpPr txBox="1">
            <a:spLocks noGrp="1"/>
          </p:cNvSpPr>
          <p:nvPr/>
        </p:nvSpPr>
        <p:spPr bwMode="auto">
          <a:xfrm>
            <a:off x="3860112" y="9445387"/>
            <a:ext cx="2951851" cy="49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000">
                <a:solidFill>
                  <a:schemeClr val="tx1"/>
                </a:solidFill>
                <a:latin typeface="Verdana" charset="0"/>
                <a:ea typeface="ＭＳ Ｐゴシック" charset="0"/>
              </a:defRPr>
            </a:lvl1pPr>
            <a:lvl2pPr marL="742950" indent="-285750" eaLnBrk="0" hangingPunct="0">
              <a:defRPr sz="2000">
                <a:solidFill>
                  <a:schemeClr val="tx1"/>
                </a:solidFill>
                <a:latin typeface="Verdana" charset="0"/>
                <a:ea typeface="ＭＳ Ｐゴシック" charset="0"/>
              </a:defRPr>
            </a:lvl2pPr>
            <a:lvl3pPr marL="1143000" indent="-228600" eaLnBrk="0" hangingPunct="0">
              <a:defRPr sz="2000">
                <a:solidFill>
                  <a:schemeClr val="tx1"/>
                </a:solidFill>
                <a:latin typeface="Verdana" charset="0"/>
                <a:ea typeface="ＭＳ Ｐゴシック" charset="0"/>
              </a:defRPr>
            </a:lvl3pPr>
            <a:lvl4pPr marL="1600200" indent="-228600" eaLnBrk="0" hangingPunct="0">
              <a:defRPr sz="2000">
                <a:solidFill>
                  <a:schemeClr val="tx1"/>
                </a:solidFill>
                <a:latin typeface="Verdana" charset="0"/>
                <a:ea typeface="ＭＳ Ｐゴシック" charset="0"/>
              </a:defRPr>
            </a:lvl4pPr>
            <a:lvl5pPr marL="2057400" indent="-228600" eaLnBrk="0" hangingPunct="0">
              <a:defRPr sz="2000">
                <a:solidFill>
                  <a:schemeClr val="tx1"/>
                </a:solidFill>
                <a:latin typeface="Verdana" charset="0"/>
                <a:ea typeface="ＭＳ Ｐゴシック" charset="0"/>
              </a:defRPr>
            </a:lvl5pPr>
            <a:lvl6pPr marL="2514600" indent="-228600" eaLnBrk="0" fontAlgn="base" hangingPunct="0">
              <a:spcBef>
                <a:spcPct val="0"/>
              </a:spcBef>
              <a:spcAft>
                <a:spcPct val="0"/>
              </a:spcAft>
              <a:defRPr sz="2000">
                <a:solidFill>
                  <a:schemeClr val="tx1"/>
                </a:solidFill>
                <a:latin typeface="Verdana" charset="0"/>
                <a:ea typeface="ＭＳ Ｐゴシック" charset="0"/>
              </a:defRPr>
            </a:lvl6pPr>
            <a:lvl7pPr marL="2971800" indent="-228600" eaLnBrk="0" fontAlgn="base" hangingPunct="0">
              <a:spcBef>
                <a:spcPct val="0"/>
              </a:spcBef>
              <a:spcAft>
                <a:spcPct val="0"/>
              </a:spcAft>
              <a:defRPr sz="2000">
                <a:solidFill>
                  <a:schemeClr val="tx1"/>
                </a:solidFill>
                <a:latin typeface="Verdana" charset="0"/>
                <a:ea typeface="ＭＳ Ｐゴシック" charset="0"/>
              </a:defRPr>
            </a:lvl7pPr>
            <a:lvl8pPr marL="3429000" indent="-228600" eaLnBrk="0" fontAlgn="base" hangingPunct="0">
              <a:spcBef>
                <a:spcPct val="0"/>
              </a:spcBef>
              <a:spcAft>
                <a:spcPct val="0"/>
              </a:spcAft>
              <a:defRPr sz="2000">
                <a:solidFill>
                  <a:schemeClr val="tx1"/>
                </a:solidFill>
                <a:latin typeface="Verdana" charset="0"/>
                <a:ea typeface="ＭＳ Ｐゴシック" charset="0"/>
              </a:defRPr>
            </a:lvl8pPr>
            <a:lvl9pPr marL="3886200" indent="-228600" eaLnBrk="0" fontAlgn="base" hangingPunct="0">
              <a:spcBef>
                <a:spcPct val="0"/>
              </a:spcBef>
              <a:spcAft>
                <a:spcPct val="0"/>
              </a:spcAft>
              <a:defRPr sz="2000">
                <a:solidFill>
                  <a:schemeClr val="tx1"/>
                </a:solidFill>
                <a:latin typeface="Verdana" charset="0"/>
                <a:ea typeface="ＭＳ Ｐゴシック" charset="0"/>
              </a:defRPr>
            </a:lvl9pPr>
          </a:lstStyle>
          <a:p>
            <a:pPr algn="r" eaLnBrk="1" hangingPunct="1"/>
            <a:fld id="{64F4F25E-89E9-6A42-A62C-BB9BA8E2157A}" type="slidenum">
              <a:rPr lang="de-DE" sz="1200">
                <a:latin typeface="Times New Roman" charset="0"/>
              </a:rPr>
              <a:pPr algn="r" eaLnBrk="1" hangingPunct="1"/>
              <a:t>3</a:t>
            </a:fld>
            <a:endParaRPr lang="de-DE" sz="1200">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lienbildplatzhalter 1"/>
          <p:cNvSpPr>
            <a:spLocks noGrp="1" noRot="1" noChangeAspect="1" noTextEdit="1"/>
          </p:cNvSpPr>
          <p:nvPr>
            <p:ph type="sldImg"/>
          </p:nvPr>
        </p:nvSpPr>
        <p:spPr>
          <a:ln/>
        </p:spPr>
      </p:sp>
      <p:sp>
        <p:nvSpPr>
          <p:cNvPr id="3789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t>Abschlüsse 2006 (BFS, Website)</a:t>
            </a:r>
          </a:p>
          <a:p>
            <a:r>
              <a:rPr lang="de-DE"/>
              <a:t>Gymnasiale Maturitätszeugnisse 16'948 </a:t>
            </a:r>
          </a:p>
          <a:p>
            <a:r>
              <a:rPr lang="de-DE"/>
              <a:t>Berufsmaturitätszeugnisse 10'602 </a:t>
            </a:r>
          </a:p>
          <a:p>
            <a:r>
              <a:rPr lang="de-DE"/>
              <a:t>Lehrpatente 207 </a:t>
            </a:r>
          </a:p>
          <a:p>
            <a:r>
              <a:rPr lang="de-DE"/>
              <a:t>Eidg. Fähigkeitszeugnisse EFZ 51'860 </a:t>
            </a:r>
          </a:p>
          <a:p>
            <a:r>
              <a:rPr lang="de-DE"/>
              <a:t>Eidg. Berufsatteste EBA 99 </a:t>
            </a:r>
          </a:p>
          <a:p>
            <a:r>
              <a:rPr lang="de-DE"/>
              <a:t>Andere Fähigkeitszeugnisse 2'172 </a:t>
            </a:r>
          </a:p>
          <a:p>
            <a:r>
              <a:rPr lang="de-DE"/>
              <a:t>Handelsmittelschuldiplome 2'706 </a:t>
            </a:r>
          </a:p>
          <a:p>
            <a:r>
              <a:rPr lang="de-DE"/>
              <a:t>Fachmittelschulabschlüsse 2'933 </a:t>
            </a:r>
          </a:p>
          <a:p>
            <a:r>
              <a:rPr lang="de-DE"/>
              <a:t>Anlehrausweise 2'598 </a:t>
            </a:r>
            <a:endParaRPr lang="en-AU"/>
          </a:p>
        </p:txBody>
      </p:sp>
      <p:sp>
        <p:nvSpPr>
          <p:cNvPr id="3789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Verdana" charset="0"/>
                <a:ea typeface="ＭＳ Ｐゴシック" charset="0"/>
              </a:defRPr>
            </a:lvl1pPr>
            <a:lvl2pPr marL="742950" indent="-285750" eaLnBrk="0" hangingPunct="0">
              <a:defRPr sz="2000">
                <a:solidFill>
                  <a:schemeClr val="tx1"/>
                </a:solidFill>
                <a:latin typeface="Verdana" charset="0"/>
                <a:ea typeface="ＭＳ Ｐゴシック" charset="0"/>
              </a:defRPr>
            </a:lvl2pPr>
            <a:lvl3pPr marL="1143000" indent="-228600" eaLnBrk="0" hangingPunct="0">
              <a:defRPr sz="2000">
                <a:solidFill>
                  <a:schemeClr val="tx1"/>
                </a:solidFill>
                <a:latin typeface="Verdana" charset="0"/>
                <a:ea typeface="ＭＳ Ｐゴシック" charset="0"/>
              </a:defRPr>
            </a:lvl3pPr>
            <a:lvl4pPr marL="1600200" indent="-228600" eaLnBrk="0" hangingPunct="0">
              <a:defRPr sz="2000">
                <a:solidFill>
                  <a:schemeClr val="tx1"/>
                </a:solidFill>
                <a:latin typeface="Verdana" charset="0"/>
                <a:ea typeface="ＭＳ Ｐゴシック" charset="0"/>
              </a:defRPr>
            </a:lvl4pPr>
            <a:lvl5pPr marL="2057400" indent="-228600" eaLnBrk="0" hangingPunct="0">
              <a:defRPr sz="2000">
                <a:solidFill>
                  <a:schemeClr val="tx1"/>
                </a:solidFill>
                <a:latin typeface="Verdana" charset="0"/>
                <a:ea typeface="ＭＳ Ｐゴシック" charset="0"/>
              </a:defRPr>
            </a:lvl5pPr>
            <a:lvl6pPr marL="2514600" indent="-228600" eaLnBrk="0" fontAlgn="base" hangingPunct="0">
              <a:spcBef>
                <a:spcPct val="0"/>
              </a:spcBef>
              <a:spcAft>
                <a:spcPct val="0"/>
              </a:spcAft>
              <a:defRPr sz="2000">
                <a:solidFill>
                  <a:schemeClr val="tx1"/>
                </a:solidFill>
                <a:latin typeface="Verdana" charset="0"/>
                <a:ea typeface="ＭＳ Ｐゴシック" charset="0"/>
              </a:defRPr>
            </a:lvl6pPr>
            <a:lvl7pPr marL="2971800" indent="-228600" eaLnBrk="0" fontAlgn="base" hangingPunct="0">
              <a:spcBef>
                <a:spcPct val="0"/>
              </a:spcBef>
              <a:spcAft>
                <a:spcPct val="0"/>
              </a:spcAft>
              <a:defRPr sz="2000">
                <a:solidFill>
                  <a:schemeClr val="tx1"/>
                </a:solidFill>
                <a:latin typeface="Verdana" charset="0"/>
                <a:ea typeface="ＭＳ Ｐゴシック" charset="0"/>
              </a:defRPr>
            </a:lvl7pPr>
            <a:lvl8pPr marL="3429000" indent="-228600" eaLnBrk="0" fontAlgn="base" hangingPunct="0">
              <a:spcBef>
                <a:spcPct val="0"/>
              </a:spcBef>
              <a:spcAft>
                <a:spcPct val="0"/>
              </a:spcAft>
              <a:defRPr sz="2000">
                <a:solidFill>
                  <a:schemeClr val="tx1"/>
                </a:solidFill>
                <a:latin typeface="Verdana" charset="0"/>
                <a:ea typeface="ＭＳ Ｐゴシック" charset="0"/>
              </a:defRPr>
            </a:lvl8pPr>
            <a:lvl9pPr marL="3886200" indent="-228600" eaLnBrk="0" fontAlgn="base" hangingPunct="0">
              <a:spcBef>
                <a:spcPct val="0"/>
              </a:spcBef>
              <a:spcAft>
                <a:spcPct val="0"/>
              </a:spcAft>
              <a:defRPr sz="2000">
                <a:solidFill>
                  <a:schemeClr val="tx1"/>
                </a:solidFill>
                <a:latin typeface="Verdana" charset="0"/>
                <a:ea typeface="ＭＳ Ｐゴシック" charset="0"/>
              </a:defRPr>
            </a:lvl9pPr>
          </a:lstStyle>
          <a:p>
            <a:pPr eaLnBrk="1" hangingPunct="1"/>
            <a:fld id="{BB55DC85-2323-CE4B-8EB7-09F5C3700A2B}" type="slidenum">
              <a:rPr lang="de-DE" sz="1200">
                <a:latin typeface="Times New Roman" charset="0"/>
              </a:rPr>
              <a:pPr eaLnBrk="1" hangingPunct="1"/>
              <a:t>4</a:t>
            </a:fld>
            <a:endParaRPr lang="de-DE" sz="1200">
              <a:latin typeface="Times New Roman"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Outcome</a:t>
            </a:r>
            <a:r>
              <a:rPr lang="de-DE" dirty="0" smtClean="0"/>
              <a:t> </a:t>
            </a:r>
            <a:r>
              <a:rPr lang="de-DE" dirty="0" err="1" smtClean="0"/>
              <a:t>expectation</a:t>
            </a:r>
            <a:r>
              <a:rPr lang="de-DE" baseline="0" dirty="0" smtClean="0"/>
              <a:t> bei </a:t>
            </a:r>
            <a:r>
              <a:rPr lang="de-DE" baseline="0" dirty="0" err="1" smtClean="0"/>
              <a:t>Lent</a:t>
            </a:r>
            <a:r>
              <a:rPr lang="de-DE" baseline="0" dirty="0" smtClean="0"/>
              <a:t>: Das </a:t>
            </a:r>
            <a:r>
              <a:rPr lang="de-CH" baseline="0" dirty="0" smtClean="0"/>
              <a:t>Gefühl, dass eine bestimmte Ausbildung zu einem positiven Ergebnis führt (z.B. Zufriedenheit im Beruf)</a:t>
            </a:r>
            <a:endParaRPr lang="de-DE" dirty="0"/>
          </a:p>
        </p:txBody>
      </p:sp>
      <p:sp>
        <p:nvSpPr>
          <p:cNvPr id="4" name="Foliennummernplatzhalter 3"/>
          <p:cNvSpPr>
            <a:spLocks noGrp="1"/>
          </p:cNvSpPr>
          <p:nvPr>
            <p:ph type="sldNum" sz="quarter" idx="10"/>
          </p:nvPr>
        </p:nvSpPr>
        <p:spPr/>
        <p:txBody>
          <a:bodyPr/>
          <a:lstStyle/>
          <a:p>
            <a:pPr>
              <a:defRPr/>
            </a:pPr>
            <a:fld id="{CEB3309F-8AC4-45F0-BBF6-D5951EBD3630}" type="slidenum">
              <a:rPr lang="de-CH" smtClean="0"/>
              <a:pPr>
                <a:defRPr/>
              </a:pPr>
              <a:t>11</a:t>
            </a:fld>
            <a:endParaRPr lang="de-CH"/>
          </a:p>
        </p:txBody>
      </p:sp>
    </p:spTree>
    <p:extLst>
      <p:ext uri="{BB962C8B-B14F-4D97-AF65-F5344CB8AC3E}">
        <p14:creationId xmlns:p14="http://schemas.microsoft.com/office/powerpoint/2010/main" val="1202120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u="none" strike="noStrike" kern="1200" dirty="0" smtClean="0">
                <a:solidFill>
                  <a:schemeClr val="tx1"/>
                </a:solidFill>
                <a:effectLst/>
                <a:latin typeface="Times" pitchFamily="30" charset="0"/>
                <a:ea typeface="MS PGothic" pitchFamily="34" charset="-128"/>
                <a:cs typeface="+mn-cs"/>
              </a:rPr>
              <a:t>9.433962264</a:t>
            </a:r>
            <a:r>
              <a:rPr lang="de-DE" dirty="0" smtClean="0"/>
              <a:t> </a:t>
            </a:r>
          </a:p>
          <a:p>
            <a:r>
              <a:rPr lang="de-DE" sz="1200" b="0" i="0" u="none" strike="noStrike" kern="1200" dirty="0" smtClean="0">
                <a:solidFill>
                  <a:schemeClr val="tx1"/>
                </a:solidFill>
                <a:effectLst/>
                <a:latin typeface="Times" pitchFamily="30" charset="0"/>
                <a:ea typeface="MS PGothic" pitchFamily="34" charset="-128"/>
                <a:cs typeface="+mn-cs"/>
              </a:rPr>
              <a:t>28.57142857</a:t>
            </a:r>
            <a:r>
              <a:rPr lang="de-DE" dirty="0" smtClean="0"/>
              <a:t> </a:t>
            </a:r>
          </a:p>
          <a:p>
            <a:r>
              <a:rPr lang="de-DE" sz="1200" b="0" i="0" u="none" strike="noStrike" kern="1200" dirty="0" smtClean="0">
                <a:solidFill>
                  <a:schemeClr val="tx1"/>
                </a:solidFill>
                <a:effectLst/>
                <a:latin typeface="Times" pitchFamily="30" charset="0"/>
                <a:ea typeface="MS PGothic" pitchFamily="34" charset="-128"/>
                <a:cs typeface="+mn-cs"/>
              </a:rPr>
              <a:t>16.66666667</a:t>
            </a:r>
            <a:r>
              <a:rPr lang="de-DE" dirty="0" smtClean="0"/>
              <a:t> </a:t>
            </a:r>
            <a:endParaRPr lang="de-DE" dirty="0"/>
          </a:p>
        </p:txBody>
      </p:sp>
      <p:sp>
        <p:nvSpPr>
          <p:cNvPr id="4" name="Foliennummernplatzhalter 3"/>
          <p:cNvSpPr>
            <a:spLocks noGrp="1"/>
          </p:cNvSpPr>
          <p:nvPr>
            <p:ph type="sldNum" sz="quarter" idx="10"/>
          </p:nvPr>
        </p:nvSpPr>
        <p:spPr/>
        <p:txBody>
          <a:bodyPr/>
          <a:lstStyle/>
          <a:p>
            <a:pPr>
              <a:defRPr/>
            </a:pPr>
            <a:fld id="{CEB3309F-8AC4-45F0-BBF6-D5951EBD3630}" type="slidenum">
              <a:rPr lang="de-CH" smtClean="0"/>
              <a:pPr>
                <a:defRPr/>
              </a:pPr>
              <a:t>16</a:t>
            </a:fld>
            <a:endParaRPr lang="de-CH"/>
          </a:p>
        </p:txBody>
      </p:sp>
    </p:spTree>
    <p:extLst>
      <p:ext uri="{BB962C8B-B14F-4D97-AF65-F5344CB8AC3E}">
        <p14:creationId xmlns:p14="http://schemas.microsoft.com/office/powerpoint/2010/main" val="4128352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Ntiles</a:t>
            </a:r>
            <a:endParaRPr lang="de-DE" dirty="0" smtClean="0"/>
          </a:p>
          <a:p>
            <a:r>
              <a:rPr lang="de-DE" dirty="0" smtClean="0"/>
              <a:t>Schule Unterstes Quartil</a:t>
            </a:r>
            <a:r>
              <a:rPr lang="de-DE" baseline="0" dirty="0" smtClean="0"/>
              <a:t> 41% mit Abschluss oder noch drin, 13% </a:t>
            </a:r>
            <a:r>
              <a:rPr lang="de-DE" baseline="0" dirty="0" err="1" smtClean="0"/>
              <a:t>erwerb</a:t>
            </a:r>
            <a:r>
              <a:rPr lang="de-DE" baseline="0" dirty="0" smtClean="0"/>
              <a:t> ohne </a:t>
            </a:r>
            <a:r>
              <a:rPr lang="de-DE" baseline="0" dirty="0" err="1" smtClean="0"/>
              <a:t>abschluss</a:t>
            </a:r>
            <a:endParaRPr lang="de-DE" baseline="0" dirty="0" smtClean="0"/>
          </a:p>
          <a:p>
            <a:r>
              <a:rPr lang="de-DE" baseline="0" dirty="0" smtClean="0"/>
              <a:t>Schule Oberstes Quartil 66% ; 8%</a:t>
            </a:r>
          </a:p>
          <a:p>
            <a:r>
              <a:rPr lang="de-DE" baseline="0" dirty="0" smtClean="0"/>
              <a:t>Betrieb Unterstes Quartil 61%; 9%</a:t>
            </a:r>
          </a:p>
          <a:p>
            <a:r>
              <a:rPr lang="de-DE" baseline="0" dirty="0" smtClean="0"/>
              <a:t>Betrieb Oberstes Quartil 60%; 9%</a:t>
            </a:r>
          </a:p>
          <a:p>
            <a:endParaRPr lang="de-DE" baseline="0" dirty="0" smtClean="0"/>
          </a:p>
          <a:p>
            <a:r>
              <a:rPr lang="de-DE" baseline="0" dirty="0" err="1" smtClean="0"/>
              <a:t>Mulitnomial</a:t>
            </a:r>
            <a:r>
              <a:rPr lang="de-DE" baseline="0" dirty="0" smtClean="0"/>
              <a:t>: weder schule noch betrieb hat </a:t>
            </a:r>
            <a:r>
              <a:rPr lang="de-DE" baseline="0" dirty="0" err="1" smtClean="0"/>
              <a:t>einfluss</a:t>
            </a:r>
            <a:r>
              <a:rPr lang="de-DE" baseline="0" dirty="0" smtClean="0"/>
              <a:t> auf </a:t>
            </a:r>
            <a:r>
              <a:rPr lang="de-DE" baseline="0" dirty="0" err="1" smtClean="0"/>
              <a:t>erwerb</a:t>
            </a:r>
            <a:r>
              <a:rPr lang="de-DE" baseline="0" dirty="0" smtClean="0"/>
              <a:t> ohne </a:t>
            </a:r>
            <a:r>
              <a:rPr lang="de-DE" baseline="0" dirty="0" err="1" smtClean="0"/>
              <a:t>abschluss</a:t>
            </a:r>
            <a:r>
              <a:rPr lang="de-DE" baseline="0" dirty="0" smtClean="0"/>
              <a:t> im </a:t>
            </a:r>
            <a:r>
              <a:rPr lang="de-DE" baseline="0" dirty="0" err="1" smtClean="0"/>
              <a:t>vgl</a:t>
            </a:r>
            <a:r>
              <a:rPr lang="de-DE" baseline="0" dirty="0" smtClean="0"/>
              <a:t> zu anderem (</a:t>
            </a:r>
            <a:r>
              <a:rPr lang="de-DE" baseline="0" dirty="0" err="1" smtClean="0"/>
              <a:t>brüc</a:t>
            </a:r>
            <a:r>
              <a:rPr lang="de-DE" baseline="0" dirty="0" smtClean="0"/>
              <a:t>, </a:t>
            </a:r>
            <a:r>
              <a:rPr lang="de-DE" baseline="0" dirty="0" err="1" smtClean="0"/>
              <a:t>neet</a:t>
            </a:r>
            <a:r>
              <a:rPr lang="de-DE" baseline="0" dirty="0" smtClean="0"/>
              <a:t> etc.)</a:t>
            </a:r>
          </a:p>
          <a:p>
            <a:r>
              <a:rPr lang="de-DE" baseline="0" dirty="0" smtClean="0"/>
              <a:t>Was bleibt ist schule erhöht </a:t>
            </a:r>
            <a:r>
              <a:rPr lang="de-DE" baseline="0" dirty="0" err="1" smtClean="0"/>
              <a:t>chance</a:t>
            </a:r>
            <a:r>
              <a:rPr lang="de-DE" baseline="0" dirty="0" smtClean="0"/>
              <a:t> auf </a:t>
            </a:r>
            <a:r>
              <a:rPr lang="de-DE" baseline="0" dirty="0" err="1" smtClean="0"/>
              <a:t>abschluss</a:t>
            </a:r>
            <a:r>
              <a:rPr lang="de-DE" baseline="0" dirty="0" smtClean="0"/>
              <a:t> im </a:t>
            </a:r>
            <a:r>
              <a:rPr lang="de-DE" baseline="0" dirty="0" err="1" smtClean="0"/>
              <a:t>vgl</a:t>
            </a:r>
            <a:r>
              <a:rPr lang="de-DE" baseline="0" dirty="0" smtClean="0"/>
              <a:t> zu anderem</a:t>
            </a:r>
            <a:endParaRPr lang="de-DE" dirty="0"/>
          </a:p>
        </p:txBody>
      </p:sp>
      <p:sp>
        <p:nvSpPr>
          <p:cNvPr id="4" name="Foliennummernplatzhalter 3"/>
          <p:cNvSpPr>
            <a:spLocks noGrp="1"/>
          </p:cNvSpPr>
          <p:nvPr>
            <p:ph type="sldNum" sz="quarter" idx="10"/>
          </p:nvPr>
        </p:nvSpPr>
        <p:spPr/>
        <p:txBody>
          <a:bodyPr/>
          <a:lstStyle/>
          <a:p>
            <a:pPr>
              <a:defRPr/>
            </a:pPr>
            <a:fld id="{CEB3309F-8AC4-45F0-BBF6-D5951EBD3630}" type="slidenum">
              <a:rPr lang="de-CH" smtClean="0"/>
              <a:pPr>
                <a:defRPr/>
              </a:pPr>
              <a:t>18</a:t>
            </a:fld>
            <a:endParaRPr lang="de-CH"/>
          </a:p>
        </p:txBody>
      </p:sp>
    </p:spTree>
    <p:extLst>
      <p:ext uri="{BB962C8B-B14F-4D97-AF65-F5344CB8AC3E}">
        <p14:creationId xmlns:p14="http://schemas.microsoft.com/office/powerpoint/2010/main" val="21622599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png"/><Relationship Id="rId1" Type="http://schemas.openxmlformats.org/officeDocument/2006/relationships/vmlDrawing" Target="../drawings/vmlDrawing1.vml"/><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 Id="rId3" Type="http://schemas.openxmlformats.org/officeDocument/2006/relationships/image" Target="../media/image1.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aphicFrame>
        <p:nvGraphicFramePr>
          <p:cNvPr id="4" name="Object 41"/>
          <p:cNvGraphicFramePr>
            <a:graphicFrameLocks noChangeAspect="1"/>
          </p:cNvGraphicFramePr>
          <p:nvPr/>
        </p:nvGraphicFramePr>
        <p:xfrm>
          <a:off x="0" y="0"/>
          <a:ext cx="9906000" cy="6859588"/>
        </p:xfrm>
        <a:graphic>
          <a:graphicData uri="http://schemas.openxmlformats.org/presentationml/2006/ole">
            <mc:AlternateContent xmlns:mc="http://schemas.openxmlformats.org/markup-compatibility/2006">
              <mc:Choice xmlns:v="urn:schemas-microsoft-com:vml" Requires="v">
                <p:oleObj spid="_x0000_s81849" name="Image" r:id="rId3" imgW="20647619" imgH="14298413" progId="Photoshop.Image.11">
                  <p:embed/>
                </p:oleObj>
              </mc:Choice>
              <mc:Fallback>
                <p:oleObj name="Image" r:id="rId3" imgW="20647619" imgH="14298413" progId="Photoshop.Image.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906000" cy="685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4099" name="Rectangle 3"/>
          <p:cNvSpPr>
            <a:spLocks noGrp="1" noChangeArrowheads="1"/>
          </p:cNvSpPr>
          <p:nvPr>
            <p:ph type="subTitle" idx="1"/>
          </p:nvPr>
        </p:nvSpPr>
        <p:spPr>
          <a:xfrm>
            <a:off x="742950" y="2667000"/>
            <a:ext cx="8502650" cy="685800"/>
          </a:xfrm>
        </p:spPr>
        <p:txBody>
          <a:bodyPr/>
          <a:lstStyle>
            <a:lvl1pPr marL="0" indent="0">
              <a:buFontTx/>
              <a:buNone/>
              <a:defRPr>
                <a:solidFill>
                  <a:schemeClr val="bg1"/>
                </a:solidFill>
              </a:defRPr>
            </a:lvl1pPr>
          </a:lstStyle>
          <a:p>
            <a:pPr lvl="0"/>
            <a:r>
              <a:rPr lang="de-CH" noProof="0" smtClean="0"/>
              <a:t>Click to edit Master subtitle style</a:t>
            </a:r>
          </a:p>
        </p:txBody>
      </p:sp>
      <p:sp>
        <p:nvSpPr>
          <p:cNvPr id="4098" name="Rectangle 2"/>
          <p:cNvSpPr>
            <a:spLocks noGrp="1" noChangeArrowheads="1"/>
          </p:cNvSpPr>
          <p:nvPr>
            <p:ph type="ctrTitle"/>
          </p:nvPr>
        </p:nvSpPr>
        <p:spPr>
          <a:xfrm>
            <a:off x="742950" y="1981200"/>
            <a:ext cx="8502650" cy="609600"/>
          </a:xfrm>
        </p:spPr>
        <p:txBody>
          <a:bodyPr/>
          <a:lstStyle>
            <a:lvl1pPr>
              <a:defRPr sz="3400">
                <a:solidFill>
                  <a:schemeClr val="bg1"/>
                </a:solidFill>
              </a:defRPr>
            </a:lvl1pPr>
          </a:lstStyle>
          <a:p>
            <a:pPr lvl="0"/>
            <a:r>
              <a:rPr lang="de-CH" noProof="0" smtClean="0"/>
              <a:t>Click to edit Master title style</a:t>
            </a:r>
          </a:p>
        </p:txBody>
      </p:sp>
      <p:sp>
        <p:nvSpPr>
          <p:cNvPr id="5" name="Rectangle 5"/>
          <p:cNvSpPr>
            <a:spLocks noGrp="1" noChangeArrowheads="1"/>
          </p:cNvSpPr>
          <p:nvPr>
            <p:ph type="ftr" sz="quarter" idx="10"/>
          </p:nvPr>
        </p:nvSpPr>
        <p:spPr>
          <a:xfrm>
            <a:off x="742950" y="6553200"/>
            <a:ext cx="3136900" cy="457200"/>
          </a:xfrm>
        </p:spPr>
        <p:txBody>
          <a:bodyPr/>
          <a:lstStyle>
            <a:lvl1pPr>
              <a:defRPr b="0">
                <a:solidFill>
                  <a:schemeClr val="bg1"/>
                </a:solidFill>
              </a:defRPr>
            </a:lvl1pPr>
          </a:lstStyle>
          <a:p>
            <a:pPr>
              <a:defRPr/>
            </a:pPr>
            <a:r>
              <a:rPr lang="de-CH"/>
              <a:t>Vorname Name Autor/-in</a:t>
            </a:r>
          </a:p>
        </p:txBody>
      </p:sp>
      <p:sp>
        <p:nvSpPr>
          <p:cNvPr id="6" name="Rectangle 4"/>
          <p:cNvSpPr>
            <a:spLocks noGrp="1" noChangeArrowheads="1"/>
          </p:cNvSpPr>
          <p:nvPr>
            <p:ph type="dt" sz="half" idx="11"/>
          </p:nvPr>
        </p:nvSpPr>
        <p:spPr>
          <a:xfrm>
            <a:off x="6604000" y="6553200"/>
            <a:ext cx="2063750" cy="457200"/>
          </a:xfrm>
        </p:spPr>
        <p:txBody>
          <a:bodyPr/>
          <a:lstStyle>
            <a:lvl1pPr>
              <a:defRPr>
                <a:solidFill>
                  <a:schemeClr val="bg1"/>
                </a:solidFill>
              </a:defRPr>
            </a:lvl1pPr>
          </a:lstStyle>
          <a:p>
            <a:pPr>
              <a:defRPr/>
            </a:pPr>
            <a:fld id="{CB8850A3-6ECC-49DF-8910-C28A36CC5C8F}" type="datetime1">
              <a:rPr lang="de-CH"/>
              <a:pPr>
                <a:defRPr/>
              </a:pPr>
              <a:t>24.04.13</a:t>
            </a:fld>
            <a:endParaRPr lang="de-CH"/>
          </a:p>
        </p:txBody>
      </p:sp>
      <p:sp>
        <p:nvSpPr>
          <p:cNvPr id="7" name="Slide Number Placeholder 6"/>
          <p:cNvSpPr>
            <a:spLocks noGrp="1" noChangeArrowheads="1"/>
          </p:cNvSpPr>
          <p:nvPr>
            <p:ph type="sldNum" sz="quarter" idx="12"/>
          </p:nvPr>
        </p:nvSpPr>
        <p:spPr>
          <a:xfrm>
            <a:off x="8585200" y="6527800"/>
            <a:ext cx="742950" cy="457200"/>
          </a:xfrm>
          <a:prstGeom prst="rect">
            <a:avLst/>
          </a:prstGeom>
        </p:spPr>
        <p:txBody>
          <a:bodyPr/>
          <a:lstStyle>
            <a:lvl1pPr>
              <a:defRPr>
                <a:solidFill>
                  <a:schemeClr val="bg1"/>
                </a:solidFill>
              </a:defRPr>
            </a:lvl1pPr>
          </a:lstStyle>
          <a:p>
            <a:pPr>
              <a:defRPr/>
            </a:pPr>
            <a:fld id="{DDFE4050-E47D-4392-8A96-0CEACC658AEA}" type="slidenum">
              <a:rPr lang="de-CH"/>
              <a:pPr>
                <a:defRPr/>
              </a:pPr>
              <a:t>‹Nr.›</a:t>
            </a:fld>
            <a:endParaRPr lang="de-CH"/>
          </a:p>
        </p:txBody>
      </p:sp>
    </p:spTree>
    <p:extLst>
      <p:ext uri="{BB962C8B-B14F-4D97-AF65-F5344CB8AC3E}">
        <p14:creationId xmlns:p14="http://schemas.microsoft.com/office/powerpoint/2010/main" val="1744092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Rectangle 4"/>
          <p:cNvSpPr>
            <a:spLocks noGrp="1" noChangeArrowheads="1"/>
          </p:cNvSpPr>
          <p:nvPr>
            <p:ph type="dt" sz="half" idx="10"/>
          </p:nvPr>
        </p:nvSpPr>
        <p:spPr>
          <a:ln/>
        </p:spPr>
        <p:txBody>
          <a:bodyPr/>
          <a:lstStyle>
            <a:lvl1pPr>
              <a:defRPr/>
            </a:lvl1pPr>
          </a:lstStyle>
          <a:p>
            <a:pPr>
              <a:defRPr/>
            </a:pPr>
            <a:fld id="{B4E10216-B2DE-4178-8F0B-5996EA2CE1FA}" type="datetime1">
              <a:rPr lang="de-CH"/>
              <a:pPr>
                <a:defRPr/>
              </a:pPr>
              <a:t>24.04.13</a:t>
            </a:fld>
            <a:endParaRPr lang="de-CH"/>
          </a:p>
        </p:txBody>
      </p:sp>
      <p:sp>
        <p:nvSpPr>
          <p:cNvPr id="5" name="Rectangle 6"/>
          <p:cNvSpPr>
            <a:spLocks noGrp="1" noChangeArrowheads="1"/>
          </p:cNvSpPr>
          <p:nvPr>
            <p:ph type="sldNum" sz="quarter" idx="11"/>
          </p:nvPr>
        </p:nvSpPr>
        <p:spPr>
          <a:xfrm>
            <a:off x="8750300" y="6527800"/>
            <a:ext cx="577850" cy="457200"/>
          </a:xfrm>
          <a:prstGeom prst="rect">
            <a:avLst/>
          </a:prstGeom>
          <a:ln/>
        </p:spPr>
        <p:txBody>
          <a:bodyPr/>
          <a:lstStyle>
            <a:lvl1pPr>
              <a:defRPr/>
            </a:lvl1pPr>
          </a:lstStyle>
          <a:p>
            <a:pPr>
              <a:defRPr/>
            </a:pPr>
            <a:fld id="{09AE9606-06B5-472B-A44E-7B3691ADCC17}" type="slidenum">
              <a:rPr lang="de-CH"/>
              <a:pPr>
                <a:defRPr/>
              </a:pPr>
              <a:t>‹Nr.›</a:t>
            </a:fld>
            <a:endParaRPr lang="de-CH"/>
          </a:p>
        </p:txBody>
      </p:sp>
      <p:sp>
        <p:nvSpPr>
          <p:cNvPr id="6" name="Rectangle 20"/>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96395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82638" y="4406900"/>
            <a:ext cx="8420100" cy="1362075"/>
          </a:xfrm>
        </p:spPr>
        <p:txBody>
          <a:bodyPr/>
          <a:lstStyle>
            <a:lvl1pPr algn="l">
              <a:defRPr sz="4000" b="1" cap="all"/>
            </a:lvl1pPr>
          </a:lstStyle>
          <a:p>
            <a:r>
              <a:rPr lang="de-DE" smtClean="0"/>
              <a:t>Titelmasterformat durch Klicken bearbeiten</a:t>
            </a:r>
            <a:endParaRPr lang="de-CH"/>
          </a:p>
        </p:txBody>
      </p:sp>
      <p:sp>
        <p:nvSpPr>
          <p:cNvPr id="3" name="Textplatzhalt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Rectangle 4"/>
          <p:cNvSpPr>
            <a:spLocks noGrp="1" noChangeArrowheads="1"/>
          </p:cNvSpPr>
          <p:nvPr>
            <p:ph type="dt" sz="half" idx="10"/>
          </p:nvPr>
        </p:nvSpPr>
        <p:spPr>
          <a:ln/>
        </p:spPr>
        <p:txBody>
          <a:bodyPr/>
          <a:lstStyle>
            <a:lvl1pPr>
              <a:defRPr/>
            </a:lvl1pPr>
          </a:lstStyle>
          <a:p>
            <a:pPr>
              <a:defRPr/>
            </a:pPr>
            <a:fld id="{CC13CC2B-6039-48F6-A373-3DAB81E61096}" type="datetime1">
              <a:rPr lang="de-CH"/>
              <a:pPr>
                <a:defRPr/>
              </a:pPr>
              <a:t>24.04.13</a:t>
            </a:fld>
            <a:endParaRPr lang="de-CH"/>
          </a:p>
        </p:txBody>
      </p:sp>
      <p:sp>
        <p:nvSpPr>
          <p:cNvPr id="5" name="Rectangle 6"/>
          <p:cNvSpPr>
            <a:spLocks noGrp="1" noChangeArrowheads="1"/>
          </p:cNvSpPr>
          <p:nvPr>
            <p:ph type="sldNum" sz="quarter" idx="11"/>
          </p:nvPr>
        </p:nvSpPr>
        <p:spPr>
          <a:xfrm>
            <a:off x="8750300" y="6527800"/>
            <a:ext cx="577850" cy="457200"/>
          </a:xfrm>
          <a:prstGeom prst="rect">
            <a:avLst/>
          </a:prstGeom>
          <a:ln/>
        </p:spPr>
        <p:txBody>
          <a:bodyPr/>
          <a:lstStyle>
            <a:lvl1pPr>
              <a:defRPr/>
            </a:lvl1pPr>
          </a:lstStyle>
          <a:p>
            <a:pPr>
              <a:defRPr/>
            </a:pPr>
            <a:fld id="{AE71433E-B68A-4E4C-B80E-AA421FC2F657}" type="slidenum">
              <a:rPr lang="de-CH"/>
              <a:pPr>
                <a:defRPr/>
              </a:pPr>
              <a:t>‹Nr.›</a:t>
            </a:fld>
            <a:endParaRPr lang="de-CH"/>
          </a:p>
        </p:txBody>
      </p:sp>
      <p:sp>
        <p:nvSpPr>
          <p:cNvPr id="6" name="Rectangle 20"/>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234252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sz="half" idx="1"/>
          </p:nvPr>
        </p:nvSpPr>
        <p:spPr>
          <a:xfrm>
            <a:off x="742950" y="2286000"/>
            <a:ext cx="417512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5070475" y="2286000"/>
            <a:ext cx="417512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Rectangle 4"/>
          <p:cNvSpPr>
            <a:spLocks noGrp="1" noChangeArrowheads="1"/>
          </p:cNvSpPr>
          <p:nvPr>
            <p:ph type="dt" sz="half" idx="10"/>
          </p:nvPr>
        </p:nvSpPr>
        <p:spPr>
          <a:ln/>
        </p:spPr>
        <p:txBody>
          <a:bodyPr/>
          <a:lstStyle>
            <a:lvl1pPr>
              <a:defRPr/>
            </a:lvl1pPr>
          </a:lstStyle>
          <a:p>
            <a:pPr>
              <a:defRPr/>
            </a:pPr>
            <a:fld id="{4640911A-B223-4DEC-90B8-3350DA839EC8}" type="datetime1">
              <a:rPr lang="de-CH"/>
              <a:pPr>
                <a:defRPr/>
              </a:pPr>
              <a:t>24.04.13</a:t>
            </a:fld>
            <a:endParaRPr lang="de-CH"/>
          </a:p>
        </p:txBody>
      </p:sp>
      <p:sp>
        <p:nvSpPr>
          <p:cNvPr id="6" name="Rectangle 6"/>
          <p:cNvSpPr>
            <a:spLocks noGrp="1" noChangeArrowheads="1"/>
          </p:cNvSpPr>
          <p:nvPr>
            <p:ph type="sldNum" sz="quarter" idx="11"/>
          </p:nvPr>
        </p:nvSpPr>
        <p:spPr>
          <a:xfrm>
            <a:off x="8750300" y="6527800"/>
            <a:ext cx="577850" cy="457200"/>
          </a:xfrm>
          <a:prstGeom prst="rect">
            <a:avLst/>
          </a:prstGeom>
          <a:ln/>
        </p:spPr>
        <p:txBody>
          <a:bodyPr/>
          <a:lstStyle>
            <a:lvl1pPr>
              <a:defRPr/>
            </a:lvl1pPr>
          </a:lstStyle>
          <a:p>
            <a:pPr>
              <a:defRPr/>
            </a:pPr>
            <a:fld id="{1A7BE77A-0EA0-4A84-8F68-2605C0A83514}" type="slidenum">
              <a:rPr lang="de-CH"/>
              <a:pPr>
                <a:defRPr/>
              </a:pPr>
              <a:t>‹Nr.›</a:t>
            </a:fld>
            <a:endParaRPr lang="de-CH"/>
          </a:p>
        </p:txBody>
      </p:sp>
      <p:sp>
        <p:nvSpPr>
          <p:cNvPr id="7" name="Rectangle 20"/>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3292187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95300" y="274638"/>
            <a:ext cx="8915400" cy="1143000"/>
          </a:xfrm>
        </p:spPr>
        <p:txBody>
          <a:bodyPr/>
          <a:lstStyle>
            <a:lvl1pPr>
              <a:defRPr/>
            </a:lvl1pPr>
          </a:lstStyle>
          <a:p>
            <a:r>
              <a:rPr lang="de-DE" smtClean="0"/>
              <a:t>Titelmasterformat durch Klicken bearbeiten</a:t>
            </a:r>
            <a:endParaRPr lang="de-CH"/>
          </a:p>
        </p:txBody>
      </p:sp>
      <p:sp>
        <p:nvSpPr>
          <p:cNvPr id="3" name="Textplatzhalt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Textplatzhalt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7" name="Rectangle 4"/>
          <p:cNvSpPr>
            <a:spLocks noGrp="1" noChangeArrowheads="1"/>
          </p:cNvSpPr>
          <p:nvPr>
            <p:ph type="dt" sz="half" idx="10"/>
          </p:nvPr>
        </p:nvSpPr>
        <p:spPr>
          <a:ln/>
        </p:spPr>
        <p:txBody>
          <a:bodyPr/>
          <a:lstStyle>
            <a:lvl1pPr>
              <a:defRPr/>
            </a:lvl1pPr>
          </a:lstStyle>
          <a:p>
            <a:pPr>
              <a:defRPr/>
            </a:pPr>
            <a:fld id="{1178F480-F7C5-4102-82BE-9C9C215BE619}" type="datetime1">
              <a:rPr lang="de-CH"/>
              <a:pPr>
                <a:defRPr/>
              </a:pPr>
              <a:t>24.04.13</a:t>
            </a:fld>
            <a:endParaRPr lang="de-CH"/>
          </a:p>
        </p:txBody>
      </p:sp>
      <p:sp>
        <p:nvSpPr>
          <p:cNvPr id="8" name="Rectangle 6"/>
          <p:cNvSpPr>
            <a:spLocks noGrp="1" noChangeArrowheads="1"/>
          </p:cNvSpPr>
          <p:nvPr>
            <p:ph type="sldNum" sz="quarter" idx="11"/>
          </p:nvPr>
        </p:nvSpPr>
        <p:spPr>
          <a:xfrm>
            <a:off x="8750300" y="6527800"/>
            <a:ext cx="577850" cy="457200"/>
          </a:xfrm>
          <a:prstGeom prst="rect">
            <a:avLst/>
          </a:prstGeom>
          <a:ln/>
        </p:spPr>
        <p:txBody>
          <a:bodyPr/>
          <a:lstStyle>
            <a:lvl1pPr>
              <a:defRPr/>
            </a:lvl1pPr>
          </a:lstStyle>
          <a:p>
            <a:pPr>
              <a:defRPr/>
            </a:pPr>
            <a:fld id="{CF859CE6-487E-469C-A5D1-D478D74DCAC5}" type="slidenum">
              <a:rPr lang="de-CH"/>
              <a:pPr>
                <a:defRPr/>
              </a:pPr>
              <a:t>‹Nr.›</a:t>
            </a:fld>
            <a:endParaRPr lang="de-CH"/>
          </a:p>
        </p:txBody>
      </p:sp>
      <p:sp>
        <p:nvSpPr>
          <p:cNvPr id="9" name="Rectangle 20"/>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1901921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Rectangle 4"/>
          <p:cNvSpPr>
            <a:spLocks noGrp="1" noChangeArrowheads="1"/>
          </p:cNvSpPr>
          <p:nvPr>
            <p:ph type="dt" sz="half" idx="10"/>
          </p:nvPr>
        </p:nvSpPr>
        <p:spPr>
          <a:ln/>
        </p:spPr>
        <p:txBody>
          <a:bodyPr/>
          <a:lstStyle>
            <a:lvl1pPr>
              <a:defRPr/>
            </a:lvl1pPr>
          </a:lstStyle>
          <a:p>
            <a:pPr>
              <a:defRPr/>
            </a:pPr>
            <a:fld id="{56B89774-5A2C-4384-A7A3-8D67349174B8}" type="datetime1">
              <a:rPr lang="de-CH"/>
              <a:pPr>
                <a:defRPr/>
              </a:pPr>
              <a:t>24.04.13</a:t>
            </a:fld>
            <a:endParaRPr lang="de-CH"/>
          </a:p>
        </p:txBody>
      </p:sp>
      <p:sp>
        <p:nvSpPr>
          <p:cNvPr id="4" name="Rectangle 6"/>
          <p:cNvSpPr>
            <a:spLocks noGrp="1" noChangeArrowheads="1"/>
          </p:cNvSpPr>
          <p:nvPr>
            <p:ph type="sldNum" sz="quarter" idx="11"/>
          </p:nvPr>
        </p:nvSpPr>
        <p:spPr>
          <a:xfrm>
            <a:off x="8750300" y="6527800"/>
            <a:ext cx="577850" cy="457200"/>
          </a:xfrm>
          <a:prstGeom prst="rect">
            <a:avLst/>
          </a:prstGeom>
          <a:ln/>
        </p:spPr>
        <p:txBody>
          <a:bodyPr/>
          <a:lstStyle>
            <a:lvl1pPr>
              <a:defRPr/>
            </a:lvl1pPr>
          </a:lstStyle>
          <a:p>
            <a:pPr>
              <a:defRPr/>
            </a:pPr>
            <a:fld id="{391E3834-8CE5-474E-8BBF-437E656BBF99}" type="slidenum">
              <a:rPr lang="de-CH"/>
              <a:pPr>
                <a:defRPr/>
              </a:pPr>
              <a:t>‹Nr.›</a:t>
            </a:fld>
            <a:endParaRPr lang="de-CH"/>
          </a:p>
        </p:txBody>
      </p:sp>
      <p:sp>
        <p:nvSpPr>
          <p:cNvPr id="5" name="Rectangle 20"/>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4090321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FEDA6CCB-F162-47A5-A3EF-0109E3E52400}" type="datetime1">
              <a:rPr lang="de-CH"/>
              <a:pPr>
                <a:defRPr/>
              </a:pPr>
              <a:t>24.04.13</a:t>
            </a:fld>
            <a:endParaRPr lang="de-CH"/>
          </a:p>
        </p:txBody>
      </p:sp>
      <p:sp>
        <p:nvSpPr>
          <p:cNvPr id="3" name="Rectangle 6"/>
          <p:cNvSpPr>
            <a:spLocks noGrp="1" noChangeArrowheads="1"/>
          </p:cNvSpPr>
          <p:nvPr>
            <p:ph type="sldNum" sz="quarter" idx="11"/>
          </p:nvPr>
        </p:nvSpPr>
        <p:spPr>
          <a:xfrm>
            <a:off x="8750300" y="6527800"/>
            <a:ext cx="577850" cy="457200"/>
          </a:xfrm>
          <a:prstGeom prst="rect">
            <a:avLst/>
          </a:prstGeom>
          <a:ln/>
        </p:spPr>
        <p:txBody>
          <a:bodyPr/>
          <a:lstStyle>
            <a:lvl1pPr>
              <a:defRPr/>
            </a:lvl1pPr>
          </a:lstStyle>
          <a:p>
            <a:pPr>
              <a:defRPr/>
            </a:pPr>
            <a:fld id="{8E972A8E-E58C-437D-A69F-DD44AA3B738C}" type="slidenum">
              <a:rPr lang="de-CH"/>
              <a:pPr>
                <a:defRPr/>
              </a:pPr>
              <a:t>‹Nr.›</a:t>
            </a:fld>
            <a:endParaRPr lang="de-CH"/>
          </a:p>
        </p:txBody>
      </p:sp>
      <p:sp>
        <p:nvSpPr>
          <p:cNvPr id="4" name="Rectangle 20"/>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1117336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95300" y="273050"/>
            <a:ext cx="3259138" cy="1162050"/>
          </a:xfrm>
        </p:spPr>
        <p:txBody>
          <a:bodyPr anchor="b"/>
          <a:lstStyle>
            <a:lvl1pPr algn="l">
              <a:defRPr sz="2000" b="1"/>
            </a:lvl1pPr>
          </a:lstStyle>
          <a:p>
            <a:r>
              <a:rPr lang="de-DE" smtClean="0"/>
              <a:t>Titelmasterformat durch Klicken bearbeiten</a:t>
            </a:r>
            <a:endParaRPr lang="de-CH"/>
          </a:p>
        </p:txBody>
      </p:sp>
      <p:sp>
        <p:nvSpPr>
          <p:cNvPr id="3" name="Inhaltsplatzhalt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Textplatzhalt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4"/>
          <p:cNvSpPr>
            <a:spLocks noGrp="1" noChangeArrowheads="1"/>
          </p:cNvSpPr>
          <p:nvPr>
            <p:ph type="dt" sz="half" idx="10"/>
          </p:nvPr>
        </p:nvSpPr>
        <p:spPr>
          <a:ln/>
        </p:spPr>
        <p:txBody>
          <a:bodyPr/>
          <a:lstStyle>
            <a:lvl1pPr>
              <a:defRPr/>
            </a:lvl1pPr>
          </a:lstStyle>
          <a:p>
            <a:pPr>
              <a:defRPr/>
            </a:pPr>
            <a:fld id="{99EDB831-C574-44A9-9950-1E7822910368}" type="datetime1">
              <a:rPr lang="de-CH"/>
              <a:pPr>
                <a:defRPr/>
              </a:pPr>
              <a:t>24.04.13</a:t>
            </a:fld>
            <a:endParaRPr lang="de-CH"/>
          </a:p>
        </p:txBody>
      </p:sp>
      <p:sp>
        <p:nvSpPr>
          <p:cNvPr id="6" name="Rectangle 6"/>
          <p:cNvSpPr>
            <a:spLocks noGrp="1" noChangeArrowheads="1"/>
          </p:cNvSpPr>
          <p:nvPr>
            <p:ph type="sldNum" sz="quarter" idx="11"/>
          </p:nvPr>
        </p:nvSpPr>
        <p:spPr>
          <a:xfrm>
            <a:off x="8750300" y="6527800"/>
            <a:ext cx="577850" cy="457200"/>
          </a:xfrm>
          <a:prstGeom prst="rect">
            <a:avLst/>
          </a:prstGeom>
          <a:ln/>
        </p:spPr>
        <p:txBody>
          <a:bodyPr/>
          <a:lstStyle>
            <a:lvl1pPr>
              <a:defRPr/>
            </a:lvl1pPr>
          </a:lstStyle>
          <a:p>
            <a:pPr>
              <a:defRPr/>
            </a:pPr>
            <a:fld id="{1102DE7A-F4D8-4CB9-9068-7347F99D9421}" type="slidenum">
              <a:rPr lang="de-CH"/>
              <a:pPr>
                <a:defRPr/>
              </a:pPr>
              <a:t>‹Nr.›</a:t>
            </a:fld>
            <a:endParaRPr lang="de-CH"/>
          </a:p>
        </p:txBody>
      </p:sp>
      <p:sp>
        <p:nvSpPr>
          <p:cNvPr id="7" name="Rectangle 20"/>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3289524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941513" y="4800600"/>
            <a:ext cx="5943600" cy="566738"/>
          </a:xfrm>
        </p:spPr>
        <p:txBody>
          <a:bodyPr anchor="b"/>
          <a:lstStyle>
            <a:lvl1pPr algn="l">
              <a:defRPr sz="2000" b="1"/>
            </a:lvl1pPr>
          </a:lstStyle>
          <a:p>
            <a:r>
              <a:rPr lang="de-DE" smtClean="0"/>
              <a:t>Titelmasterformat durch Klicken bearbeiten</a:t>
            </a:r>
            <a:endParaRPr lang="de-CH"/>
          </a:p>
        </p:txBody>
      </p:sp>
      <p:sp>
        <p:nvSpPr>
          <p:cNvPr id="3" name="Bildplatzhalt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smtClean="0"/>
          </a:p>
        </p:txBody>
      </p:sp>
      <p:sp>
        <p:nvSpPr>
          <p:cNvPr id="4" name="Textplatzhalt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4"/>
          <p:cNvSpPr>
            <a:spLocks noGrp="1" noChangeArrowheads="1"/>
          </p:cNvSpPr>
          <p:nvPr>
            <p:ph type="dt" sz="half" idx="10"/>
          </p:nvPr>
        </p:nvSpPr>
        <p:spPr>
          <a:ln/>
        </p:spPr>
        <p:txBody>
          <a:bodyPr/>
          <a:lstStyle>
            <a:lvl1pPr>
              <a:defRPr/>
            </a:lvl1pPr>
          </a:lstStyle>
          <a:p>
            <a:pPr>
              <a:defRPr/>
            </a:pPr>
            <a:fld id="{57A87A24-FF8F-4FB9-A4CA-D7FE9D6E9032}" type="datetime1">
              <a:rPr lang="de-CH"/>
              <a:pPr>
                <a:defRPr/>
              </a:pPr>
              <a:t>24.04.13</a:t>
            </a:fld>
            <a:endParaRPr lang="de-CH"/>
          </a:p>
        </p:txBody>
      </p:sp>
      <p:sp>
        <p:nvSpPr>
          <p:cNvPr id="6" name="Rectangle 6"/>
          <p:cNvSpPr>
            <a:spLocks noGrp="1" noChangeArrowheads="1"/>
          </p:cNvSpPr>
          <p:nvPr>
            <p:ph type="sldNum" sz="quarter" idx="11"/>
          </p:nvPr>
        </p:nvSpPr>
        <p:spPr>
          <a:xfrm>
            <a:off x="8750300" y="6527800"/>
            <a:ext cx="577850" cy="457200"/>
          </a:xfrm>
          <a:prstGeom prst="rect">
            <a:avLst/>
          </a:prstGeom>
          <a:ln/>
        </p:spPr>
        <p:txBody>
          <a:bodyPr/>
          <a:lstStyle>
            <a:lvl1pPr>
              <a:defRPr/>
            </a:lvl1pPr>
          </a:lstStyle>
          <a:p>
            <a:pPr>
              <a:defRPr/>
            </a:pPr>
            <a:fld id="{B12576CA-D7AC-494D-9331-A964431CB1C9}" type="slidenum">
              <a:rPr lang="de-CH"/>
              <a:pPr>
                <a:defRPr/>
              </a:pPr>
              <a:t>‹Nr.›</a:t>
            </a:fld>
            <a:endParaRPr lang="de-CH"/>
          </a:p>
        </p:txBody>
      </p:sp>
      <p:sp>
        <p:nvSpPr>
          <p:cNvPr id="7" name="Rectangle 20"/>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2645408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Rectangle 4"/>
          <p:cNvSpPr>
            <a:spLocks noGrp="1" noChangeArrowheads="1"/>
          </p:cNvSpPr>
          <p:nvPr>
            <p:ph type="dt" sz="half" idx="10"/>
          </p:nvPr>
        </p:nvSpPr>
        <p:spPr>
          <a:ln/>
        </p:spPr>
        <p:txBody>
          <a:bodyPr/>
          <a:lstStyle>
            <a:lvl1pPr>
              <a:defRPr/>
            </a:lvl1pPr>
          </a:lstStyle>
          <a:p>
            <a:pPr>
              <a:defRPr/>
            </a:pPr>
            <a:fld id="{9E2D818C-98E8-4124-B717-1E47ECBC873A}" type="datetime1">
              <a:rPr lang="de-CH"/>
              <a:pPr>
                <a:defRPr/>
              </a:pPr>
              <a:t>24.04.13</a:t>
            </a:fld>
            <a:endParaRPr lang="de-CH"/>
          </a:p>
        </p:txBody>
      </p:sp>
      <p:sp>
        <p:nvSpPr>
          <p:cNvPr id="5" name="Rectangle 6"/>
          <p:cNvSpPr>
            <a:spLocks noGrp="1" noChangeArrowheads="1"/>
          </p:cNvSpPr>
          <p:nvPr>
            <p:ph type="sldNum" sz="quarter" idx="11"/>
          </p:nvPr>
        </p:nvSpPr>
        <p:spPr>
          <a:xfrm>
            <a:off x="8750300" y="6527800"/>
            <a:ext cx="577850" cy="457200"/>
          </a:xfrm>
          <a:prstGeom prst="rect">
            <a:avLst/>
          </a:prstGeom>
          <a:ln/>
        </p:spPr>
        <p:txBody>
          <a:bodyPr/>
          <a:lstStyle>
            <a:lvl1pPr>
              <a:defRPr/>
            </a:lvl1pPr>
          </a:lstStyle>
          <a:p>
            <a:pPr>
              <a:defRPr/>
            </a:pPr>
            <a:fld id="{EF5F28CA-4E3C-4FFE-97E1-929677129042}" type="slidenum">
              <a:rPr lang="de-CH"/>
              <a:pPr>
                <a:defRPr/>
              </a:pPr>
              <a:t>‹Nr.›</a:t>
            </a:fld>
            <a:endParaRPr lang="de-CH"/>
          </a:p>
        </p:txBody>
      </p:sp>
      <p:sp>
        <p:nvSpPr>
          <p:cNvPr id="6" name="Rectangle 20"/>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2584831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119938" y="990600"/>
            <a:ext cx="2125662" cy="5410200"/>
          </a:xfrm>
        </p:spPr>
        <p:txBody>
          <a:bodyPr vert="eaVert"/>
          <a:lstStyle/>
          <a:p>
            <a:r>
              <a:rPr lang="de-DE" smtClean="0"/>
              <a:t>Titelmasterformat durch Klicken bearbeiten</a:t>
            </a:r>
            <a:endParaRPr lang="de-CH"/>
          </a:p>
        </p:txBody>
      </p:sp>
      <p:sp>
        <p:nvSpPr>
          <p:cNvPr id="3" name="Vertikaler Textplatzhalter 2"/>
          <p:cNvSpPr>
            <a:spLocks noGrp="1"/>
          </p:cNvSpPr>
          <p:nvPr>
            <p:ph type="body" orient="vert" idx="1"/>
          </p:nvPr>
        </p:nvSpPr>
        <p:spPr>
          <a:xfrm>
            <a:off x="742950" y="990600"/>
            <a:ext cx="6224588" cy="541020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Rectangle 4"/>
          <p:cNvSpPr>
            <a:spLocks noGrp="1" noChangeArrowheads="1"/>
          </p:cNvSpPr>
          <p:nvPr>
            <p:ph type="dt" sz="half" idx="10"/>
          </p:nvPr>
        </p:nvSpPr>
        <p:spPr>
          <a:ln/>
        </p:spPr>
        <p:txBody>
          <a:bodyPr/>
          <a:lstStyle>
            <a:lvl1pPr>
              <a:defRPr/>
            </a:lvl1pPr>
          </a:lstStyle>
          <a:p>
            <a:pPr>
              <a:defRPr/>
            </a:pPr>
            <a:fld id="{BB8671F6-B49B-4D50-BCE0-0CED6EFF0728}" type="datetime1">
              <a:rPr lang="de-CH"/>
              <a:pPr>
                <a:defRPr/>
              </a:pPr>
              <a:t>24.04.13</a:t>
            </a:fld>
            <a:endParaRPr lang="de-CH"/>
          </a:p>
        </p:txBody>
      </p:sp>
      <p:sp>
        <p:nvSpPr>
          <p:cNvPr id="5" name="Rectangle 6"/>
          <p:cNvSpPr>
            <a:spLocks noGrp="1" noChangeArrowheads="1"/>
          </p:cNvSpPr>
          <p:nvPr>
            <p:ph type="sldNum" sz="quarter" idx="11"/>
          </p:nvPr>
        </p:nvSpPr>
        <p:spPr>
          <a:xfrm>
            <a:off x="8750300" y="6527800"/>
            <a:ext cx="577850" cy="457200"/>
          </a:xfrm>
          <a:prstGeom prst="rect">
            <a:avLst/>
          </a:prstGeom>
          <a:ln/>
        </p:spPr>
        <p:txBody>
          <a:bodyPr/>
          <a:lstStyle>
            <a:lvl1pPr>
              <a:defRPr/>
            </a:lvl1pPr>
          </a:lstStyle>
          <a:p>
            <a:pPr>
              <a:defRPr/>
            </a:pPr>
            <a:fld id="{B171B5BD-AD05-493B-855E-BBFC41CB2B48}" type="slidenum">
              <a:rPr lang="de-CH"/>
              <a:pPr>
                <a:defRPr/>
              </a:pPr>
              <a:t>‹Nr.›</a:t>
            </a:fld>
            <a:endParaRPr lang="de-CH"/>
          </a:p>
        </p:txBody>
      </p:sp>
      <p:sp>
        <p:nvSpPr>
          <p:cNvPr id="6" name="Rectangle 20"/>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28975297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8"/>
          <p:cNvSpPr>
            <a:spLocks noChangeArrowheads="1"/>
          </p:cNvSpPr>
          <p:nvPr/>
        </p:nvSpPr>
        <p:spPr bwMode="auto">
          <a:xfrm>
            <a:off x="742950" y="6553200"/>
            <a:ext cx="313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de-CH" sz="800">
                <a:solidFill>
                  <a:schemeClr val="bg1"/>
                </a:solidFill>
                <a:latin typeface="Arial" charset="0"/>
                <a:ea typeface="ＭＳ Ｐゴシック" charset="0"/>
              </a:rPr>
              <a:t>Vorname Name Autor/-in</a:t>
            </a:r>
          </a:p>
        </p:txBody>
      </p:sp>
      <p:sp>
        <p:nvSpPr>
          <p:cNvPr id="5" name="Rectangle 12"/>
          <p:cNvSpPr>
            <a:spLocks noChangeArrowheads="1"/>
          </p:cNvSpPr>
          <p:nvPr/>
        </p:nvSpPr>
        <p:spPr bwMode="auto">
          <a:xfrm>
            <a:off x="6604000" y="65532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defRPr/>
            </a:pPr>
            <a:fld id="{BA51FF53-205A-469B-BF7A-2C19776BDEF2}" type="datetime1">
              <a:rPr lang="de-CH" sz="800">
                <a:solidFill>
                  <a:schemeClr val="bg1"/>
                </a:solidFill>
                <a:latin typeface="Arial" pitchFamily="34" charset="0"/>
              </a:rPr>
              <a:pPr algn="r">
                <a:defRPr/>
              </a:pPr>
              <a:t>24.04.13</a:t>
            </a:fld>
            <a:endParaRPr lang="de-CH" sz="800">
              <a:solidFill>
                <a:schemeClr val="bg1"/>
              </a:solidFill>
              <a:latin typeface="Arial" pitchFamily="34" charset="0"/>
            </a:endParaRPr>
          </a:p>
        </p:txBody>
      </p:sp>
      <p:grpSp>
        <p:nvGrpSpPr>
          <p:cNvPr id="6" name="Group 13"/>
          <p:cNvGrpSpPr>
            <a:grpSpLocks/>
          </p:cNvGrpSpPr>
          <p:nvPr/>
        </p:nvGrpSpPr>
        <p:grpSpPr bwMode="auto">
          <a:xfrm>
            <a:off x="0" y="0"/>
            <a:ext cx="9906000" cy="6858000"/>
            <a:chOff x="0" y="0"/>
            <a:chExt cx="6240" cy="4320"/>
          </a:xfrm>
        </p:grpSpPr>
        <p:sp>
          <p:nvSpPr>
            <p:cNvPr id="7" name="Rectangle 14"/>
            <p:cNvSpPr>
              <a:spLocks noChangeArrowheads="1"/>
            </p:cNvSpPr>
            <p:nvPr userDrawn="1"/>
          </p:nvSpPr>
          <p:spPr bwMode="auto">
            <a:xfrm>
              <a:off x="0" y="0"/>
              <a:ext cx="6240" cy="432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de-DE">
                <a:ea typeface="ＭＳ Ｐゴシック" charset="0"/>
              </a:endParaRPr>
            </a:p>
          </p:txBody>
        </p:sp>
        <p:pic>
          <p:nvPicPr>
            <p:cNvPr id="8" name="Picture 15" descr="logo_big_bordeau"/>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861"/>
              <a:ext cx="6240" cy="2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5338" y="0"/>
            <a:ext cx="2487612"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6" name="Rectangle 16"/>
          <p:cNvSpPr>
            <a:spLocks noGrp="1" noChangeArrowheads="1"/>
          </p:cNvSpPr>
          <p:nvPr>
            <p:ph type="subTitle" idx="1"/>
          </p:nvPr>
        </p:nvSpPr>
        <p:spPr>
          <a:xfrm>
            <a:off x="742950" y="2667000"/>
            <a:ext cx="8502650" cy="685800"/>
          </a:xfrm>
        </p:spPr>
        <p:txBody>
          <a:bodyPr/>
          <a:lstStyle>
            <a:lvl1pPr marL="0" indent="0">
              <a:buFontTx/>
              <a:buNone/>
              <a:defRPr/>
            </a:lvl1pPr>
          </a:lstStyle>
          <a:p>
            <a:pPr lvl="0"/>
            <a:r>
              <a:rPr lang="de-CH" noProof="0" smtClean="0"/>
              <a:t>Master-Untertitelformat bearbeiten</a:t>
            </a:r>
          </a:p>
        </p:txBody>
      </p:sp>
      <p:sp>
        <p:nvSpPr>
          <p:cNvPr id="25617" name="Rectangle 17"/>
          <p:cNvSpPr>
            <a:spLocks noGrp="1" noChangeArrowheads="1"/>
          </p:cNvSpPr>
          <p:nvPr>
            <p:ph type="ctrTitle"/>
          </p:nvPr>
        </p:nvSpPr>
        <p:spPr>
          <a:xfrm>
            <a:off x="742950" y="1981200"/>
            <a:ext cx="8502650" cy="609600"/>
          </a:xfrm>
        </p:spPr>
        <p:txBody>
          <a:bodyPr/>
          <a:lstStyle>
            <a:lvl1pPr>
              <a:defRPr sz="3400">
                <a:solidFill>
                  <a:schemeClr val="tx1"/>
                </a:solidFill>
              </a:defRPr>
            </a:lvl1pPr>
          </a:lstStyle>
          <a:p>
            <a:pPr lvl="0"/>
            <a:r>
              <a:rPr lang="de-CH" noProof="0" smtClean="0"/>
              <a:t>Mastertitelformat bearbeiten</a:t>
            </a:r>
          </a:p>
        </p:txBody>
      </p:sp>
      <p:sp>
        <p:nvSpPr>
          <p:cNvPr id="10" name="Rectangle 9"/>
          <p:cNvSpPr>
            <a:spLocks noGrp="1" noChangeArrowheads="1"/>
          </p:cNvSpPr>
          <p:nvPr>
            <p:ph type="ftr" sz="quarter" idx="10"/>
          </p:nvPr>
        </p:nvSpPr>
        <p:spPr>
          <a:xfrm>
            <a:off x="742950" y="6553200"/>
            <a:ext cx="3136900" cy="457200"/>
          </a:xfrm>
        </p:spPr>
        <p:txBody>
          <a:bodyPr/>
          <a:lstStyle>
            <a:lvl1pPr>
              <a:defRPr b="0">
                <a:solidFill>
                  <a:schemeClr val="bg1"/>
                </a:solidFill>
              </a:defRPr>
            </a:lvl1pPr>
          </a:lstStyle>
          <a:p>
            <a:pPr>
              <a:defRPr/>
            </a:pPr>
            <a:r>
              <a:rPr lang="de-CH"/>
              <a:t>Vorname Name Autor/-in</a:t>
            </a:r>
          </a:p>
        </p:txBody>
      </p:sp>
      <p:sp>
        <p:nvSpPr>
          <p:cNvPr id="11" name="Rectangle 10"/>
          <p:cNvSpPr>
            <a:spLocks noGrp="1" noChangeArrowheads="1"/>
          </p:cNvSpPr>
          <p:nvPr>
            <p:ph type="dt" sz="half" idx="11"/>
          </p:nvPr>
        </p:nvSpPr>
        <p:spPr>
          <a:xfrm>
            <a:off x="6604000" y="6553200"/>
            <a:ext cx="2063750" cy="457200"/>
          </a:xfrm>
        </p:spPr>
        <p:txBody>
          <a:bodyPr/>
          <a:lstStyle>
            <a:lvl1pPr>
              <a:defRPr>
                <a:solidFill>
                  <a:schemeClr val="bg1"/>
                </a:solidFill>
              </a:defRPr>
            </a:lvl1pPr>
          </a:lstStyle>
          <a:p>
            <a:pPr>
              <a:defRPr/>
            </a:pPr>
            <a:fld id="{0CE7139C-2347-491C-8A68-E885A841FEE0}" type="datetime1">
              <a:rPr lang="de-CH"/>
              <a:pPr>
                <a:defRPr/>
              </a:pPr>
              <a:t>24.04.13</a:t>
            </a:fld>
            <a:endParaRPr lang="de-CH"/>
          </a:p>
        </p:txBody>
      </p:sp>
      <p:sp>
        <p:nvSpPr>
          <p:cNvPr id="12" name="Rectangle 11"/>
          <p:cNvSpPr>
            <a:spLocks noGrp="1" noChangeArrowheads="1"/>
          </p:cNvSpPr>
          <p:nvPr>
            <p:ph type="sldNum" sz="quarter" idx="12"/>
          </p:nvPr>
        </p:nvSpPr>
        <p:spPr>
          <a:xfrm>
            <a:off x="8585200" y="6527800"/>
            <a:ext cx="742950" cy="457200"/>
          </a:xfrm>
        </p:spPr>
        <p:txBody>
          <a:bodyPr/>
          <a:lstStyle>
            <a:lvl1pPr>
              <a:defRPr>
                <a:solidFill>
                  <a:schemeClr val="bg1"/>
                </a:solidFill>
              </a:defRPr>
            </a:lvl1pPr>
          </a:lstStyle>
          <a:p>
            <a:pPr>
              <a:defRPr/>
            </a:pPr>
            <a:fld id="{7B70712C-0347-4475-8F40-51F1D77362F6}" type="slidenum">
              <a:rPr lang="de-CH"/>
              <a:pPr>
                <a:defRPr/>
              </a:pPr>
              <a:t>‹Nr.›</a:t>
            </a:fld>
            <a:endParaRPr lang="de-CH"/>
          </a:p>
        </p:txBody>
      </p:sp>
    </p:spTree>
    <p:extLst>
      <p:ext uri="{BB962C8B-B14F-4D97-AF65-F5344CB8AC3E}">
        <p14:creationId xmlns:p14="http://schemas.microsoft.com/office/powerpoint/2010/main" val="37487347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Rectangle 5"/>
          <p:cNvSpPr>
            <a:spLocks noGrp="1" noChangeArrowheads="1"/>
          </p:cNvSpPr>
          <p:nvPr>
            <p:ph type="dt" sz="half" idx="10"/>
          </p:nvPr>
        </p:nvSpPr>
        <p:spPr>
          <a:ln/>
        </p:spPr>
        <p:txBody>
          <a:bodyPr/>
          <a:lstStyle>
            <a:lvl1pPr>
              <a:defRPr/>
            </a:lvl1pPr>
          </a:lstStyle>
          <a:p>
            <a:pPr>
              <a:defRPr/>
            </a:pPr>
            <a:fld id="{882604E8-2FE1-4E9D-9117-84BBBC4E32B1}" type="datetime1">
              <a:rPr lang="de-CH"/>
              <a:pPr>
                <a:defRPr/>
              </a:pPr>
              <a:t>24.04.13</a:t>
            </a:fld>
            <a:endParaRPr lang="de-CH"/>
          </a:p>
        </p:txBody>
      </p:sp>
      <p:sp>
        <p:nvSpPr>
          <p:cNvPr id="5" name="Rectangle 7"/>
          <p:cNvSpPr>
            <a:spLocks noGrp="1" noChangeArrowheads="1"/>
          </p:cNvSpPr>
          <p:nvPr>
            <p:ph type="sldNum" sz="quarter" idx="11"/>
          </p:nvPr>
        </p:nvSpPr>
        <p:spPr>
          <a:ln/>
        </p:spPr>
        <p:txBody>
          <a:bodyPr/>
          <a:lstStyle>
            <a:lvl1pPr>
              <a:defRPr/>
            </a:lvl1pPr>
          </a:lstStyle>
          <a:p>
            <a:pPr>
              <a:defRPr/>
            </a:pPr>
            <a:fld id="{6AD1A090-FC29-43C0-A612-C3B4EE7B9B31}" type="slidenum">
              <a:rPr lang="de-CH"/>
              <a:pPr>
                <a:defRPr/>
              </a:pPr>
              <a:t>‹Nr.›</a:t>
            </a:fld>
            <a:endParaRPr lang="de-CH"/>
          </a:p>
        </p:txBody>
      </p:sp>
      <p:sp>
        <p:nvSpPr>
          <p:cNvPr id="6" name="Rectangle 9"/>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3831429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82638" y="4406900"/>
            <a:ext cx="8420100" cy="1362075"/>
          </a:xfrm>
        </p:spPr>
        <p:txBody>
          <a:bodyPr/>
          <a:lstStyle>
            <a:lvl1pPr algn="l">
              <a:defRPr sz="4000" b="1" cap="all"/>
            </a:lvl1pPr>
          </a:lstStyle>
          <a:p>
            <a:r>
              <a:rPr lang="de-DE" smtClean="0"/>
              <a:t>Titelmasterformat durch Klicken bearbeiten</a:t>
            </a:r>
            <a:endParaRPr lang="de-CH"/>
          </a:p>
        </p:txBody>
      </p:sp>
      <p:sp>
        <p:nvSpPr>
          <p:cNvPr id="3" name="Textplatzhalt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Rectangle 5"/>
          <p:cNvSpPr>
            <a:spLocks noGrp="1" noChangeArrowheads="1"/>
          </p:cNvSpPr>
          <p:nvPr>
            <p:ph type="dt" sz="half" idx="10"/>
          </p:nvPr>
        </p:nvSpPr>
        <p:spPr>
          <a:ln/>
        </p:spPr>
        <p:txBody>
          <a:bodyPr/>
          <a:lstStyle>
            <a:lvl1pPr>
              <a:defRPr/>
            </a:lvl1pPr>
          </a:lstStyle>
          <a:p>
            <a:pPr>
              <a:defRPr/>
            </a:pPr>
            <a:fld id="{B3E6D525-FD73-4250-910E-15A39CA544F5}" type="datetime1">
              <a:rPr lang="de-CH"/>
              <a:pPr>
                <a:defRPr/>
              </a:pPr>
              <a:t>24.04.13</a:t>
            </a:fld>
            <a:endParaRPr lang="de-CH"/>
          </a:p>
        </p:txBody>
      </p:sp>
      <p:sp>
        <p:nvSpPr>
          <p:cNvPr id="5" name="Rectangle 7"/>
          <p:cNvSpPr>
            <a:spLocks noGrp="1" noChangeArrowheads="1"/>
          </p:cNvSpPr>
          <p:nvPr>
            <p:ph type="sldNum" sz="quarter" idx="11"/>
          </p:nvPr>
        </p:nvSpPr>
        <p:spPr>
          <a:ln/>
        </p:spPr>
        <p:txBody>
          <a:bodyPr/>
          <a:lstStyle>
            <a:lvl1pPr>
              <a:defRPr/>
            </a:lvl1pPr>
          </a:lstStyle>
          <a:p>
            <a:pPr>
              <a:defRPr/>
            </a:pPr>
            <a:fld id="{A11986DB-8C86-41B2-9CC8-0ABD128C7856}" type="slidenum">
              <a:rPr lang="de-CH"/>
              <a:pPr>
                <a:defRPr/>
              </a:pPr>
              <a:t>‹Nr.›</a:t>
            </a:fld>
            <a:endParaRPr lang="de-CH"/>
          </a:p>
        </p:txBody>
      </p:sp>
      <p:sp>
        <p:nvSpPr>
          <p:cNvPr id="6" name="Rectangle 9"/>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32570268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sz="half" idx="1"/>
          </p:nvPr>
        </p:nvSpPr>
        <p:spPr>
          <a:xfrm>
            <a:off x="742950" y="2286000"/>
            <a:ext cx="417512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5070475" y="2286000"/>
            <a:ext cx="417512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Rectangle 5"/>
          <p:cNvSpPr>
            <a:spLocks noGrp="1" noChangeArrowheads="1"/>
          </p:cNvSpPr>
          <p:nvPr>
            <p:ph type="dt" sz="half" idx="10"/>
          </p:nvPr>
        </p:nvSpPr>
        <p:spPr>
          <a:ln/>
        </p:spPr>
        <p:txBody>
          <a:bodyPr/>
          <a:lstStyle>
            <a:lvl1pPr>
              <a:defRPr/>
            </a:lvl1pPr>
          </a:lstStyle>
          <a:p>
            <a:pPr>
              <a:defRPr/>
            </a:pPr>
            <a:fld id="{BC73554F-1D8A-4238-903E-C5D42BD74691}" type="datetime1">
              <a:rPr lang="de-CH"/>
              <a:pPr>
                <a:defRPr/>
              </a:pPr>
              <a:t>24.04.13</a:t>
            </a:fld>
            <a:endParaRPr lang="de-CH"/>
          </a:p>
        </p:txBody>
      </p:sp>
      <p:sp>
        <p:nvSpPr>
          <p:cNvPr id="6" name="Rectangle 7"/>
          <p:cNvSpPr>
            <a:spLocks noGrp="1" noChangeArrowheads="1"/>
          </p:cNvSpPr>
          <p:nvPr>
            <p:ph type="sldNum" sz="quarter" idx="11"/>
          </p:nvPr>
        </p:nvSpPr>
        <p:spPr>
          <a:ln/>
        </p:spPr>
        <p:txBody>
          <a:bodyPr/>
          <a:lstStyle>
            <a:lvl1pPr>
              <a:defRPr/>
            </a:lvl1pPr>
          </a:lstStyle>
          <a:p>
            <a:pPr>
              <a:defRPr/>
            </a:pPr>
            <a:fld id="{3D5ACA1D-930B-4DC0-A06B-40A924C3F883}" type="slidenum">
              <a:rPr lang="de-CH"/>
              <a:pPr>
                <a:defRPr/>
              </a:pPr>
              <a:t>‹Nr.›</a:t>
            </a:fld>
            <a:endParaRPr lang="de-CH"/>
          </a:p>
        </p:txBody>
      </p:sp>
      <p:sp>
        <p:nvSpPr>
          <p:cNvPr id="7" name="Rectangle 9"/>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2129108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95300" y="274638"/>
            <a:ext cx="8915400" cy="1143000"/>
          </a:xfrm>
        </p:spPr>
        <p:txBody>
          <a:bodyPr/>
          <a:lstStyle>
            <a:lvl1pPr>
              <a:defRPr/>
            </a:lvl1pPr>
          </a:lstStyle>
          <a:p>
            <a:r>
              <a:rPr lang="de-DE" smtClean="0"/>
              <a:t>Titelmasterformat durch Klicken bearbeiten</a:t>
            </a:r>
            <a:endParaRPr lang="de-CH"/>
          </a:p>
        </p:txBody>
      </p:sp>
      <p:sp>
        <p:nvSpPr>
          <p:cNvPr id="3" name="Textplatzhalt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Textplatzhalt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7" name="Rectangle 5"/>
          <p:cNvSpPr>
            <a:spLocks noGrp="1" noChangeArrowheads="1"/>
          </p:cNvSpPr>
          <p:nvPr>
            <p:ph type="dt" sz="half" idx="10"/>
          </p:nvPr>
        </p:nvSpPr>
        <p:spPr>
          <a:ln/>
        </p:spPr>
        <p:txBody>
          <a:bodyPr/>
          <a:lstStyle>
            <a:lvl1pPr>
              <a:defRPr/>
            </a:lvl1pPr>
          </a:lstStyle>
          <a:p>
            <a:pPr>
              <a:defRPr/>
            </a:pPr>
            <a:fld id="{AF597865-4D9B-4E52-ABAB-86599FE75F57}" type="datetime1">
              <a:rPr lang="de-CH"/>
              <a:pPr>
                <a:defRPr/>
              </a:pPr>
              <a:t>24.04.13</a:t>
            </a:fld>
            <a:endParaRPr lang="de-CH"/>
          </a:p>
        </p:txBody>
      </p:sp>
      <p:sp>
        <p:nvSpPr>
          <p:cNvPr id="8" name="Rectangle 7"/>
          <p:cNvSpPr>
            <a:spLocks noGrp="1" noChangeArrowheads="1"/>
          </p:cNvSpPr>
          <p:nvPr>
            <p:ph type="sldNum" sz="quarter" idx="11"/>
          </p:nvPr>
        </p:nvSpPr>
        <p:spPr>
          <a:ln/>
        </p:spPr>
        <p:txBody>
          <a:bodyPr/>
          <a:lstStyle>
            <a:lvl1pPr>
              <a:defRPr/>
            </a:lvl1pPr>
          </a:lstStyle>
          <a:p>
            <a:pPr>
              <a:defRPr/>
            </a:pPr>
            <a:fld id="{10AEB63B-8568-4455-A81E-61BB6A2C20FB}" type="slidenum">
              <a:rPr lang="de-CH"/>
              <a:pPr>
                <a:defRPr/>
              </a:pPr>
              <a:t>‹Nr.›</a:t>
            </a:fld>
            <a:endParaRPr lang="de-CH"/>
          </a:p>
        </p:txBody>
      </p:sp>
      <p:sp>
        <p:nvSpPr>
          <p:cNvPr id="9" name="Rectangle 9"/>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32353015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Rectangle 5"/>
          <p:cNvSpPr>
            <a:spLocks noGrp="1" noChangeArrowheads="1"/>
          </p:cNvSpPr>
          <p:nvPr>
            <p:ph type="dt" sz="half" idx="10"/>
          </p:nvPr>
        </p:nvSpPr>
        <p:spPr>
          <a:ln/>
        </p:spPr>
        <p:txBody>
          <a:bodyPr/>
          <a:lstStyle>
            <a:lvl1pPr>
              <a:defRPr/>
            </a:lvl1pPr>
          </a:lstStyle>
          <a:p>
            <a:pPr>
              <a:defRPr/>
            </a:pPr>
            <a:fld id="{D55DB5A6-A560-4B56-AC3B-BBB609B52CC5}" type="datetime1">
              <a:rPr lang="de-CH"/>
              <a:pPr>
                <a:defRPr/>
              </a:pPr>
              <a:t>24.04.13</a:t>
            </a:fld>
            <a:endParaRPr lang="de-CH"/>
          </a:p>
        </p:txBody>
      </p:sp>
      <p:sp>
        <p:nvSpPr>
          <p:cNvPr id="4" name="Rectangle 7"/>
          <p:cNvSpPr>
            <a:spLocks noGrp="1" noChangeArrowheads="1"/>
          </p:cNvSpPr>
          <p:nvPr>
            <p:ph type="sldNum" sz="quarter" idx="11"/>
          </p:nvPr>
        </p:nvSpPr>
        <p:spPr>
          <a:ln/>
        </p:spPr>
        <p:txBody>
          <a:bodyPr/>
          <a:lstStyle>
            <a:lvl1pPr>
              <a:defRPr/>
            </a:lvl1pPr>
          </a:lstStyle>
          <a:p>
            <a:pPr>
              <a:defRPr/>
            </a:pPr>
            <a:fld id="{E354F111-B260-420E-88EC-8D181CA93C77}" type="slidenum">
              <a:rPr lang="de-CH"/>
              <a:pPr>
                <a:defRPr/>
              </a:pPr>
              <a:t>‹Nr.›</a:t>
            </a:fld>
            <a:endParaRPr lang="de-CH"/>
          </a:p>
        </p:txBody>
      </p:sp>
      <p:sp>
        <p:nvSpPr>
          <p:cNvPr id="5" name="Rectangle 9"/>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9181525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6529B03-D782-429A-A549-2F07984883AC}" type="datetime1">
              <a:rPr lang="de-CH"/>
              <a:pPr>
                <a:defRPr/>
              </a:pPr>
              <a:t>24.04.13</a:t>
            </a:fld>
            <a:endParaRPr lang="de-CH"/>
          </a:p>
        </p:txBody>
      </p:sp>
      <p:sp>
        <p:nvSpPr>
          <p:cNvPr id="3" name="Rectangle 7"/>
          <p:cNvSpPr>
            <a:spLocks noGrp="1" noChangeArrowheads="1"/>
          </p:cNvSpPr>
          <p:nvPr>
            <p:ph type="sldNum" sz="quarter" idx="11"/>
          </p:nvPr>
        </p:nvSpPr>
        <p:spPr>
          <a:ln/>
        </p:spPr>
        <p:txBody>
          <a:bodyPr/>
          <a:lstStyle>
            <a:lvl1pPr>
              <a:defRPr/>
            </a:lvl1pPr>
          </a:lstStyle>
          <a:p>
            <a:pPr>
              <a:defRPr/>
            </a:pPr>
            <a:fld id="{CCD72F6A-8F88-410B-B3BF-AFBDA72CDBB6}" type="slidenum">
              <a:rPr lang="de-CH"/>
              <a:pPr>
                <a:defRPr/>
              </a:pPr>
              <a:t>‹Nr.›</a:t>
            </a:fld>
            <a:endParaRPr lang="de-CH"/>
          </a:p>
        </p:txBody>
      </p:sp>
      <p:sp>
        <p:nvSpPr>
          <p:cNvPr id="4" name="Rectangle 9"/>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42035815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95300" y="273050"/>
            <a:ext cx="3259138" cy="1162050"/>
          </a:xfrm>
        </p:spPr>
        <p:txBody>
          <a:bodyPr anchor="b"/>
          <a:lstStyle>
            <a:lvl1pPr algn="l">
              <a:defRPr sz="2000" b="1"/>
            </a:lvl1pPr>
          </a:lstStyle>
          <a:p>
            <a:r>
              <a:rPr lang="de-DE" smtClean="0"/>
              <a:t>Titelmasterformat durch Klicken bearbeiten</a:t>
            </a:r>
            <a:endParaRPr lang="de-CH"/>
          </a:p>
        </p:txBody>
      </p:sp>
      <p:sp>
        <p:nvSpPr>
          <p:cNvPr id="3" name="Inhaltsplatzhalt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Textplatzhalt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5"/>
          <p:cNvSpPr>
            <a:spLocks noGrp="1" noChangeArrowheads="1"/>
          </p:cNvSpPr>
          <p:nvPr>
            <p:ph type="dt" sz="half" idx="10"/>
          </p:nvPr>
        </p:nvSpPr>
        <p:spPr>
          <a:ln/>
        </p:spPr>
        <p:txBody>
          <a:bodyPr/>
          <a:lstStyle>
            <a:lvl1pPr>
              <a:defRPr/>
            </a:lvl1pPr>
          </a:lstStyle>
          <a:p>
            <a:pPr>
              <a:defRPr/>
            </a:pPr>
            <a:fld id="{DC91FDD9-B515-408A-A0AA-700EE6029955}" type="datetime1">
              <a:rPr lang="de-CH"/>
              <a:pPr>
                <a:defRPr/>
              </a:pPr>
              <a:t>24.04.13</a:t>
            </a:fld>
            <a:endParaRPr lang="de-CH"/>
          </a:p>
        </p:txBody>
      </p:sp>
      <p:sp>
        <p:nvSpPr>
          <p:cNvPr id="6" name="Rectangle 7"/>
          <p:cNvSpPr>
            <a:spLocks noGrp="1" noChangeArrowheads="1"/>
          </p:cNvSpPr>
          <p:nvPr>
            <p:ph type="sldNum" sz="quarter" idx="11"/>
          </p:nvPr>
        </p:nvSpPr>
        <p:spPr>
          <a:ln/>
        </p:spPr>
        <p:txBody>
          <a:bodyPr/>
          <a:lstStyle>
            <a:lvl1pPr>
              <a:defRPr/>
            </a:lvl1pPr>
          </a:lstStyle>
          <a:p>
            <a:pPr>
              <a:defRPr/>
            </a:pPr>
            <a:fld id="{DE1DBAD2-F7CE-49AB-BB93-329226881521}" type="slidenum">
              <a:rPr lang="de-CH"/>
              <a:pPr>
                <a:defRPr/>
              </a:pPr>
              <a:t>‹Nr.›</a:t>
            </a:fld>
            <a:endParaRPr lang="de-CH"/>
          </a:p>
        </p:txBody>
      </p:sp>
      <p:sp>
        <p:nvSpPr>
          <p:cNvPr id="7" name="Rectangle 9"/>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2364245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941513" y="4800600"/>
            <a:ext cx="5943600" cy="566738"/>
          </a:xfrm>
        </p:spPr>
        <p:txBody>
          <a:bodyPr anchor="b"/>
          <a:lstStyle>
            <a:lvl1pPr algn="l">
              <a:defRPr sz="2000" b="1"/>
            </a:lvl1pPr>
          </a:lstStyle>
          <a:p>
            <a:r>
              <a:rPr lang="de-DE" smtClean="0"/>
              <a:t>Titelmasterformat durch Klicken bearbeiten</a:t>
            </a:r>
            <a:endParaRPr lang="de-CH"/>
          </a:p>
        </p:txBody>
      </p:sp>
      <p:sp>
        <p:nvSpPr>
          <p:cNvPr id="3" name="Bildplatzhalt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smtClean="0"/>
          </a:p>
        </p:txBody>
      </p:sp>
      <p:sp>
        <p:nvSpPr>
          <p:cNvPr id="4" name="Textplatzhalt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5"/>
          <p:cNvSpPr>
            <a:spLocks noGrp="1" noChangeArrowheads="1"/>
          </p:cNvSpPr>
          <p:nvPr>
            <p:ph type="dt" sz="half" idx="10"/>
          </p:nvPr>
        </p:nvSpPr>
        <p:spPr>
          <a:ln/>
        </p:spPr>
        <p:txBody>
          <a:bodyPr/>
          <a:lstStyle>
            <a:lvl1pPr>
              <a:defRPr/>
            </a:lvl1pPr>
          </a:lstStyle>
          <a:p>
            <a:pPr>
              <a:defRPr/>
            </a:pPr>
            <a:fld id="{F531AA3D-9FCA-4DD5-AA84-0163CD1F8D5E}" type="datetime1">
              <a:rPr lang="de-CH"/>
              <a:pPr>
                <a:defRPr/>
              </a:pPr>
              <a:t>24.04.13</a:t>
            </a:fld>
            <a:endParaRPr lang="de-CH"/>
          </a:p>
        </p:txBody>
      </p:sp>
      <p:sp>
        <p:nvSpPr>
          <p:cNvPr id="6" name="Rectangle 7"/>
          <p:cNvSpPr>
            <a:spLocks noGrp="1" noChangeArrowheads="1"/>
          </p:cNvSpPr>
          <p:nvPr>
            <p:ph type="sldNum" sz="quarter" idx="11"/>
          </p:nvPr>
        </p:nvSpPr>
        <p:spPr>
          <a:ln/>
        </p:spPr>
        <p:txBody>
          <a:bodyPr/>
          <a:lstStyle>
            <a:lvl1pPr>
              <a:defRPr/>
            </a:lvl1pPr>
          </a:lstStyle>
          <a:p>
            <a:pPr>
              <a:defRPr/>
            </a:pPr>
            <a:fld id="{C8EC55D1-CAAE-4F4B-AB1B-6D40849716EA}" type="slidenum">
              <a:rPr lang="de-CH"/>
              <a:pPr>
                <a:defRPr/>
              </a:pPr>
              <a:t>‹Nr.›</a:t>
            </a:fld>
            <a:endParaRPr lang="de-CH"/>
          </a:p>
        </p:txBody>
      </p:sp>
      <p:sp>
        <p:nvSpPr>
          <p:cNvPr id="7" name="Rectangle 9"/>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11730198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Rectangle 5"/>
          <p:cNvSpPr>
            <a:spLocks noGrp="1" noChangeArrowheads="1"/>
          </p:cNvSpPr>
          <p:nvPr>
            <p:ph type="dt" sz="half" idx="10"/>
          </p:nvPr>
        </p:nvSpPr>
        <p:spPr>
          <a:ln/>
        </p:spPr>
        <p:txBody>
          <a:bodyPr/>
          <a:lstStyle>
            <a:lvl1pPr>
              <a:defRPr/>
            </a:lvl1pPr>
          </a:lstStyle>
          <a:p>
            <a:pPr>
              <a:defRPr/>
            </a:pPr>
            <a:fld id="{C10FFD61-1054-455E-ADDA-0AB94549C9D4}" type="datetime1">
              <a:rPr lang="de-CH"/>
              <a:pPr>
                <a:defRPr/>
              </a:pPr>
              <a:t>24.04.13</a:t>
            </a:fld>
            <a:endParaRPr lang="de-CH"/>
          </a:p>
        </p:txBody>
      </p:sp>
      <p:sp>
        <p:nvSpPr>
          <p:cNvPr id="5" name="Rectangle 7"/>
          <p:cNvSpPr>
            <a:spLocks noGrp="1" noChangeArrowheads="1"/>
          </p:cNvSpPr>
          <p:nvPr>
            <p:ph type="sldNum" sz="quarter" idx="11"/>
          </p:nvPr>
        </p:nvSpPr>
        <p:spPr>
          <a:ln/>
        </p:spPr>
        <p:txBody>
          <a:bodyPr/>
          <a:lstStyle>
            <a:lvl1pPr>
              <a:defRPr/>
            </a:lvl1pPr>
          </a:lstStyle>
          <a:p>
            <a:pPr>
              <a:defRPr/>
            </a:pPr>
            <a:fld id="{2E85A8E0-4D02-4F81-89D2-1D694A391DE3}" type="slidenum">
              <a:rPr lang="de-CH"/>
              <a:pPr>
                <a:defRPr/>
              </a:pPr>
              <a:t>‹Nr.›</a:t>
            </a:fld>
            <a:endParaRPr lang="de-CH"/>
          </a:p>
        </p:txBody>
      </p:sp>
      <p:sp>
        <p:nvSpPr>
          <p:cNvPr id="6" name="Rectangle 9"/>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17588403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119938" y="990600"/>
            <a:ext cx="2125662" cy="5410200"/>
          </a:xfrm>
        </p:spPr>
        <p:txBody>
          <a:bodyPr vert="eaVert"/>
          <a:lstStyle/>
          <a:p>
            <a:r>
              <a:rPr lang="de-DE" smtClean="0"/>
              <a:t>Titelmasterformat durch Klicken bearbeiten</a:t>
            </a:r>
            <a:endParaRPr lang="de-CH"/>
          </a:p>
        </p:txBody>
      </p:sp>
      <p:sp>
        <p:nvSpPr>
          <p:cNvPr id="3" name="Vertikaler Textplatzhalter 2"/>
          <p:cNvSpPr>
            <a:spLocks noGrp="1"/>
          </p:cNvSpPr>
          <p:nvPr>
            <p:ph type="body" orient="vert" idx="1"/>
          </p:nvPr>
        </p:nvSpPr>
        <p:spPr>
          <a:xfrm>
            <a:off x="742950" y="990600"/>
            <a:ext cx="6224588" cy="541020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Rectangle 5"/>
          <p:cNvSpPr>
            <a:spLocks noGrp="1" noChangeArrowheads="1"/>
          </p:cNvSpPr>
          <p:nvPr>
            <p:ph type="dt" sz="half" idx="10"/>
          </p:nvPr>
        </p:nvSpPr>
        <p:spPr>
          <a:ln/>
        </p:spPr>
        <p:txBody>
          <a:bodyPr/>
          <a:lstStyle>
            <a:lvl1pPr>
              <a:defRPr/>
            </a:lvl1pPr>
          </a:lstStyle>
          <a:p>
            <a:pPr>
              <a:defRPr/>
            </a:pPr>
            <a:fld id="{F2B1FFDB-F775-44D1-A898-65653ADD9B1A}" type="datetime1">
              <a:rPr lang="de-CH"/>
              <a:pPr>
                <a:defRPr/>
              </a:pPr>
              <a:t>24.04.13</a:t>
            </a:fld>
            <a:endParaRPr lang="de-CH"/>
          </a:p>
        </p:txBody>
      </p:sp>
      <p:sp>
        <p:nvSpPr>
          <p:cNvPr id="5" name="Rectangle 7"/>
          <p:cNvSpPr>
            <a:spLocks noGrp="1" noChangeArrowheads="1"/>
          </p:cNvSpPr>
          <p:nvPr>
            <p:ph type="sldNum" sz="quarter" idx="11"/>
          </p:nvPr>
        </p:nvSpPr>
        <p:spPr>
          <a:ln/>
        </p:spPr>
        <p:txBody>
          <a:bodyPr/>
          <a:lstStyle>
            <a:lvl1pPr>
              <a:defRPr/>
            </a:lvl1pPr>
          </a:lstStyle>
          <a:p>
            <a:pPr>
              <a:defRPr/>
            </a:pPr>
            <a:fld id="{3020B362-55BB-499E-8B06-9E6484E3C096}" type="slidenum">
              <a:rPr lang="de-CH"/>
              <a:pPr>
                <a:defRPr/>
              </a:pPr>
              <a:t>‹Nr.›</a:t>
            </a:fld>
            <a:endParaRPr lang="de-CH"/>
          </a:p>
        </p:txBody>
      </p:sp>
      <p:sp>
        <p:nvSpPr>
          <p:cNvPr id="6" name="Rectangle 9"/>
          <p:cNvSpPr>
            <a:spLocks noGrp="1" noChangeArrowheads="1"/>
          </p:cNvSpPr>
          <p:nvPr>
            <p:ph type="ftr" sz="quarter" idx="12"/>
          </p:nvPr>
        </p:nvSpPr>
        <p:spPr>
          <a:ln/>
        </p:spPr>
        <p:txBody>
          <a:bodyPr/>
          <a:lstStyle>
            <a:lvl1pPr>
              <a:defRPr/>
            </a:lvl1pPr>
          </a:lstStyle>
          <a:p>
            <a:pPr>
              <a:defRPr/>
            </a:pPr>
            <a:r>
              <a:rPr lang="de-CH"/>
              <a:t>Institut Sekundarstufe II, </a:t>
            </a:r>
            <a:r>
              <a:rPr lang="de-CH" b="0"/>
              <a:t>Muesmattstrasse 27a, Postfach, CH-3000 Bern 9</a:t>
            </a:r>
          </a:p>
        </p:txBody>
      </p:sp>
    </p:spTree>
    <p:extLst>
      <p:ext uri="{BB962C8B-B14F-4D97-AF65-F5344CB8AC3E}">
        <p14:creationId xmlns:p14="http://schemas.microsoft.com/office/powerpoint/2010/main" val="173437976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145338" y="0"/>
            <a:ext cx="2487612"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742950" y="990600"/>
            <a:ext cx="850265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de-CH"/>
              <a:t>Click to edit Master title style</a:t>
            </a:r>
          </a:p>
        </p:txBody>
      </p:sp>
      <p:sp>
        <p:nvSpPr>
          <p:cNvPr id="1028" name="Rectangle 3"/>
          <p:cNvSpPr>
            <a:spLocks noGrp="1" noChangeArrowheads="1"/>
          </p:cNvSpPr>
          <p:nvPr>
            <p:ph type="body" idx="1"/>
          </p:nvPr>
        </p:nvSpPr>
        <p:spPr bwMode="auto">
          <a:xfrm>
            <a:off x="742950" y="2286000"/>
            <a:ext cx="850265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de-CH"/>
              <a:t>Click to edit Master text styles</a:t>
            </a:r>
          </a:p>
          <a:p>
            <a:pPr lvl="1"/>
            <a:r>
              <a:rPr lang="de-CH"/>
              <a:t>Second level</a:t>
            </a:r>
          </a:p>
          <a:p>
            <a:pPr lvl="2"/>
            <a:r>
              <a:rPr lang="de-CH"/>
              <a:t>Third level</a:t>
            </a:r>
          </a:p>
          <a:p>
            <a:pPr lvl="3"/>
            <a:r>
              <a:rPr lang="de-CH"/>
              <a:t>Fourth level</a:t>
            </a:r>
          </a:p>
          <a:p>
            <a:pPr lvl="4"/>
            <a:r>
              <a:rPr lang="de-CH"/>
              <a:t>Fifth level</a:t>
            </a:r>
          </a:p>
        </p:txBody>
      </p:sp>
      <p:sp>
        <p:nvSpPr>
          <p:cNvPr id="2" name="Rectangle 4"/>
          <p:cNvSpPr>
            <a:spLocks noGrp="1" noChangeArrowheads="1"/>
          </p:cNvSpPr>
          <p:nvPr>
            <p:ph type="dt" sz="half" idx="2"/>
          </p:nvPr>
        </p:nvSpPr>
        <p:spPr bwMode="auto">
          <a:xfrm>
            <a:off x="7594600" y="6553200"/>
            <a:ext cx="1073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800">
                <a:latin typeface="Arial" pitchFamily="34" charset="0"/>
              </a:defRPr>
            </a:lvl1pPr>
          </a:lstStyle>
          <a:p>
            <a:pPr>
              <a:defRPr/>
            </a:pPr>
            <a:fld id="{18139F7B-2D0F-4EF8-80A0-2D6121781B01}" type="datetime1">
              <a:rPr lang="de-CH"/>
              <a:pPr>
                <a:defRPr/>
              </a:pPr>
              <a:t>24.04.13</a:t>
            </a:fld>
            <a:endParaRPr lang="de-CH"/>
          </a:p>
        </p:txBody>
      </p:sp>
      <p:sp>
        <p:nvSpPr>
          <p:cNvPr id="1031" name="Rectangle 15"/>
          <p:cNvSpPr>
            <a:spLocks noChangeArrowheads="1"/>
          </p:cNvSpPr>
          <p:nvPr/>
        </p:nvSpPr>
        <p:spPr bwMode="auto">
          <a:xfrm>
            <a:off x="0" y="0"/>
            <a:ext cx="9906000" cy="6858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de-DE">
              <a:ea typeface="ＭＳ Ｐゴシック" charset="0"/>
            </a:endParaRPr>
          </a:p>
        </p:txBody>
      </p:sp>
      <p:sp>
        <p:nvSpPr>
          <p:cNvPr id="1044" name="Rectangle 20"/>
          <p:cNvSpPr>
            <a:spLocks noGrp="1" noChangeArrowheads="1"/>
          </p:cNvSpPr>
          <p:nvPr>
            <p:ph type="ftr" sz="quarter" idx="3"/>
          </p:nvPr>
        </p:nvSpPr>
        <p:spPr bwMode="auto">
          <a:xfrm>
            <a:off x="742950" y="6553200"/>
            <a:ext cx="51990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800" b="1">
                <a:latin typeface="+mn-lt"/>
                <a:ea typeface="+mn-ea"/>
                <a:cs typeface="Arial" charset="0"/>
              </a:defRPr>
            </a:lvl1pPr>
          </a:lstStyle>
          <a:p>
            <a:pPr>
              <a:defRPr/>
            </a:pPr>
            <a:r>
              <a:rPr lang="de-CH"/>
              <a:t>Institut Sekundarstufe II, </a:t>
            </a:r>
            <a:r>
              <a:rPr lang="de-CH" b="0"/>
              <a:t>Muesmattstrasse 27a, Postfach, CH-3000 Bern 9</a:t>
            </a:r>
          </a:p>
        </p:txBody>
      </p:sp>
    </p:spTree>
  </p:cSld>
  <p:clrMap bg1="lt1" tx1="dk1" bg2="lt2" tx2="dk2" accent1="accent1" accent2="accent2" accent3="accent3" accent4="accent4" accent5="accent5" accent6="accent6" hlink="hlink" folHlink="folHlink"/>
  <p:sldLayoutIdLst>
    <p:sldLayoutId id="2147483934"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hdr="0"/>
  <p:txStyles>
    <p:titleStyle>
      <a:lvl1pPr algn="l" rtl="0" eaLnBrk="0" fontAlgn="base" hangingPunct="0">
        <a:spcBef>
          <a:spcPct val="0"/>
        </a:spcBef>
        <a:spcAft>
          <a:spcPct val="0"/>
        </a:spcAft>
        <a:defRPr sz="2400" b="1">
          <a:solidFill>
            <a:srgbClr val="A60030"/>
          </a:solidFill>
          <a:latin typeface="+mj-lt"/>
          <a:ea typeface="MS PGothic" pitchFamily="34" charset="-128"/>
          <a:cs typeface="+mj-cs"/>
        </a:defRPr>
      </a:lvl1pPr>
      <a:lvl2pPr algn="l" rtl="0" eaLnBrk="0" fontAlgn="base" hangingPunct="0">
        <a:spcBef>
          <a:spcPct val="0"/>
        </a:spcBef>
        <a:spcAft>
          <a:spcPct val="0"/>
        </a:spcAft>
        <a:defRPr sz="2400" b="1">
          <a:solidFill>
            <a:srgbClr val="A60030"/>
          </a:solidFill>
          <a:latin typeface="Arial" charset="0"/>
          <a:ea typeface="MS PGothic" pitchFamily="34" charset="-128"/>
        </a:defRPr>
      </a:lvl2pPr>
      <a:lvl3pPr algn="l" rtl="0" eaLnBrk="0" fontAlgn="base" hangingPunct="0">
        <a:spcBef>
          <a:spcPct val="0"/>
        </a:spcBef>
        <a:spcAft>
          <a:spcPct val="0"/>
        </a:spcAft>
        <a:defRPr sz="2400" b="1">
          <a:solidFill>
            <a:srgbClr val="A60030"/>
          </a:solidFill>
          <a:latin typeface="Arial" charset="0"/>
          <a:ea typeface="MS PGothic" pitchFamily="34" charset="-128"/>
        </a:defRPr>
      </a:lvl3pPr>
      <a:lvl4pPr algn="l" rtl="0" eaLnBrk="0" fontAlgn="base" hangingPunct="0">
        <a:spcBef>
          <a:spcPct val="0"/>
        </a:spcBef>
        <a:spcAft>
          <a:spcPct val="0"/>
        </a:spcAft>
        <a:defRPr sz="2400" b="1">
          <a:solidFill>
            <a:srgbClr val="A60030"/>
          </a:solidFill>
          <a:latin typeface="Arial" charset="0"/>
          <a:ea typeface="MS PGothic" pitchFamily="34" charset="-128"/>
        </a:defRPr>
      </a:lvl4pPr>
      <a:lvl5pPr algn="l" rtl="0" eaLnBrk="0" fontAlgn="base" hangingPunct="0">
        <a:spcBef>
          <a:spcPct val="0"/>
        </a:spcBef>
        <a:spcAft>
          <a:spcPct val="0"/>
        </a:spcAft>
        <a:defRPr sz="2400" b="1">
          <a:solidFill>
            <a:srgbClr val="A60030"/>
          </a:solidFill>
          <a:latin typeface="Arial" charset="0"/>
          <a:ea typeface="MS PGothic" pitchFamily="34" charset="-128"/>
        </a:defRPr>
      </a:lvl5pPr>
      <a:lvl6pPr marL="457200" algn="l" rtl="0" fontAlgn="base">
        <a:spcBef>
          <a:spcPct val="0"/>
        </a:spcBef>
        <a:spcAft>
          <a:spcPct val="0"/>
        </a:spcAft>
        <a:defRPr sz="2400" b="1">
          <a:solidFill>
            <a:srgbClr val="A60030"/>
          </a:solidFill>
          <a:latin typeface="Arial" charset="0"/>
        </a:defRPr>
      </a:lvl6pPr>
      <a:lvl7pPr marL="914400" algn="l" rtl="0" fontAlgn="base">
        <a:spcBef>
          <a:spcPct val="0"/>
        </a:spcBef>
        <a:spcAft>
          <a:spcPct val="0"/>
        </a:spcAft>
        <a:defRPr sz="2400" b="1">
          <a:solidFill>
            <a:srgbClr val="A60030"/>
          </a:solidFill>
          <a:latin typeface="Arial" charset="0"/>
        </a:defRPr>
      </a:lvl7pPr>
      <a:lvl8pPr marL="1371600" algn="l" rtl="0" fontAlgn="base">
        <a:spcBef>
          <a:spcPct val="0"/>
        </a:spcBef>
        <a:spcAft>
          <a:spcPct val="0"/>
        </a:spcAft>
        <a:defRPr sz="2400" b="1">
          <a:solidFill>
            <a:srgbClr val="A60030"/>
          </a:solidFill>
          <a:latin typeface="Arial" charset="0"/>
        </a:defRPr>
      </a:lvl8pPr>
      <a:lvl9pPr marL="1828800" algn="l" rtl="0" fontAlgn="base">
        <a:spcBef>
          <a:spcPct val="0"/>
        </a:spcBef>
        <a:spcAft>
          <a:spcPct val="0"/>
        </a:spcAft>
        <a:defRPr sz="2400" b="1">
          <a:solidFill>
            <a:srgbClr val="A60030"/>
          </a:solidFill>
          <a:latin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0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0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a:solidFill>
            <a:schemeClr val="tx1"/>
          </a:solidFill>
          <a:latin typeface="+mn-lt"/>
          <a:ea typeface="MS PGothic" pitchFamily="34" charset="-128"/>
        </a:defRPr>
      </a:lvl4pPr>
      <a:lvl5pPr marL="2057400" indent="-228600" algn="l" rtl="0" eaLnBrk="0" fontAlgn="base" hangingPunct="0">
        <a:spcBef>
          <a:spcPct val="20000"/>
        </a:spcBef>
        <a:spcAft>
          <a:spcPct val="0"/>
        </a:spcAft>
        <a:buFont typeface="Times" charset="0"/>
        <a:buChar char="•"/>
        <a:defRPr sz="1500">
          <a:solidFill>
            <a:schemeClr val="tx1"/>
          </a:solidFill>
          <a:latin typeface="+mn-lt"/>
          <a:ea typeface="MS PGothic" pitchFamily="34" charset="-128"/>
        </a:defRPr>
      </a:lvl5pPr>
      <a:lvl6pPr marL="2514600" indent="-228600" algn="l" rtl="0" fontAlgn="base">
        <a:spcBef>
          <a:spcPct val="20000"/>
        </a:spcBef>
        <a:spcAft>
          <a:spcPct val="0"/>
        </a:spcAft>
        <a:buFont typeface="Times" pitchFamily="30" charset="0"/>
        <a:buChar char="•"/>
        <a:defRPr sz="1500">
          <a:solidFill>
            <a:schemeClr val="tx1"/>
          </a:solidFill>
          <a:latin typeface="+mn-lt"/>
        </a:defRPr>
      </a:lvl6pPr>
      <a:lvl7pPr marL="2971800" indent="-228600" algn="l" rtl="0" fontAlgn="base">
        <a:spcBef>
          <a:spcPct val="20000"/>
        </a:spcBef>
        <a:spcAft>
          <a:spcPct val="0"/>
        </a:spcAft>
        <a:buFont typeface="Times" pitchFamily="30" charset="0"/>
        <a:buChar char="•"/>
        <a:defRPr sz="1500">
          <a:solidFill>
            <a:schemeClr val="tx1"/>
          </a:solidFill>
          <a:latin typeface="+mn-lt"/>
        </a:defRPr>
      </a:lvl7pPr>
      <a:lvl8pPr marL="3429000" indent="-228600" algn="l" rtl="0" fontAlgn="base">
        <a:spcBef>
          <a:spcPct val="20000"/>
        </a:spcBef>
        <a:spcAft>
          <a:spcPct val="0"/>
        </a:spcAft>
        <a:buFont typeface="Times" pitchFamily="30" charset="0"/>
        <a:buChar char="•"/>
        <a:defRPr sz="1500">
          <a:solidFill>
            <a:schemeClr val="tx1"/>
          </a:solidFill>
          <a:latin typeface="+mn-lt"/>
        </a:defRPr>
      </a:lvl8pPr>
      <a:lvl9pPr marL="3886200" indent="-228600" algn="l" rtl="0" fontAlgn="base">
        <a:spcBef>
          <a:spcPct val="20000"/>
        </a:spcBef>
        <a:spcAft>
          <a:spcPct val="0"/>
        </a:spcAft>
        <a:buFont typeface="Times" pitchFamily="30" charset="0"/>
        <a:buChar char="•"/>
        <a:defRPr sz="15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145338" y="0"/>
            <a:ext cx="2487612"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title"/>
          </p:nvPr>
        </p:nvSpPr>
        <p:spPr bwMode="auto">
          <a:xfrm>
            <a:off x="742950" y="990600"/>
            <a:ext cx="850265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de-CH"/>
              <a:t>Click to edit Master title style</a:t>
            </a:r>
          </a:p>
        </p:txBody>
      </p:sp>
      <p:sp>
        <p:nvSpPr>
          <p:cNvPr id="2052" name="Rectangle 4"/>
          <p:cNvSpPr>
            <a:spLocks noGrp="1" noChangeArrowheads="1"/>
          </p:cNvSpPr>
          <p:nvPr>
            <p:ph type="body" idx="1"/>
          </p:nvPr>
        </p:nvSpPr>
        <p:spPr bwMode="auto">
          <a:xfrm>
            <a:off x="742950" y="2286000"/>
            <a:ext cx="850265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de-CH"/>
              <a:t>Click to edit Master text styles</a:t>
            </a:r>
          </a:p>
          <a:p>
            <a:pPr lvl="1"/>
            <a:r>
              <a:rPr lang="de-CH"/>
              <a:t>Second level</a:t>
            </a:r>
          </a:p>
          <a:p>
            <a:pPr lvl="2"/>
            <a:r>
              <a:rPr lang="de-CH"/>
              <a:t>Third level</a:t>
            </a:r>
          </a:p>
          <a:p>
            <a:pPr lvl="3"/>
            <a:r>
              <a:rPr lang="de-CH"/>
              <a:t>Fourth level</a:t>
            </a:r>
          </a:p>
          <a:p>
            <a:pPr lvl="4"/>
            <a:r>
              <a:rPr lang="de-CH"/>
              <a:t>Fifth level</a:t>
            </a:r>
          </a:p>
        </p:txBody>
      </p:sp>
      <p:sp>
        <p:nvSpPr>
          <p:cNvPr id="24581" name="Rectangle 5"/>
          <p:cNvSpPr>
            <a:spLocks noGrp="1" noChangeArrowheads="1"/>
          </p:cNvSpPr>
          <p:nvPr>
            <p:ph type="dt" sz="half" idx="2"/>
          </p:nvPr>
        </p:nvSpPr>
        <p:spPr bwMode="auto">
          <a:xfrm>
            <a:off x="7594600" y="6553200"/>
            <a:ext cx="1073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800">
                <a:latin typeface="Arial" pitchFamily="34" charset="0"/>
              </a:defRPr>
            </a:lvl1pPr>
          </a:lstStyle>
          <a:p>
            <a:pPr>
              <a:defRPr/>
            </a:pPr>
            <a:fld id="{39518F0F-8EF6-435A-AF61-5084097DBA50}" type="datetime1">
              <a:rPr lang="de-CH"/>
              <a:pPr>
                <a:defRPr/>
              </a:pPr>
              <a:t>24.04.13</a:t>
            </a:fld>
            <a:endParaRPr lang="de-CH"/>
          </a:p>
        </p:txBody>
      </p:sp>
      <p:sp>
        <p:nvSpPr>
          <p:cNvPr id="24583" name="Rectangle 7"/>
          <p:cNvSpPr>
            <a:spLocks noGrp="1" noChangeArrowheads="1"/>
          </p:cNvSpPr>
          <p:nvPr>
            <p:ph type="sldNum" sz="quarter" idx="4"/>
          </p:nvPr>
        </p:nvSpPr>
        <p:spPr bwMode="auto">
          <a:xfrm>
            <a:off x="8750300" y="6527800"/>
            <a:ext cx="577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b="1">
                <a:latin typeface="Arial" pitchFamily="34" charset="0"/>
              </a:defRPr>
            </a:lvl1pPr>
          </a:lstStyle>
          <a:p>
            <a:pPr>
              <a:defRPr/>
            </a:pPr>
            <a:fld id="{5D395C3B-8CA7-42B5-ABE7-5E6357992261}" type="slidenum">
              <a:rPr lang="de-CH"/>
              <a:pPr>
                <a:defRPr/>
              </a:pPr>
              <a:t>‹Nr.›</a:t>
            </a:fld>
            <a:endParaRPr lang="de-CH"/>
          </a:p>
        </p:txBody>
      </p:sp>
      <p:sp>
        <p:nvSpPr>
          <p:cNvPr id="2055" name="Rectangle 8"/>
          <p:cNvSpPr>
            <a:spLocks noChangeArrowheads="1"/>
          </p:cNvSpPr>
          <p:nvPr/>
        </p:nvSpPr>
        <p:spPr bwMode="auto">
          <a:xfrm>
            <a:off x="0" y="0"/>
            <a:ext cx="9906000" cy="6858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de-DE">
              <a:ea typeface="ＭＳ Ｐゴシック" charset="0"/>
            </a:endParaRPr>
          </a:p>
        </p:txBody>
      </p:sp>
      <p:sp>
        <p:nvSpPr>
          <p:cNvPr id="24585" name="Rectangle 9"/>
          <p:cNvSpPr>
            <a:spLocks noGrp="1" noChangeArrowheads="1"/>
          </p:cNvSpPr>
          <p:nvPr>
            <p:ph type="ftr" sz="quarter" idx="3"/>
          </p:nvPr>
        </p:nvSpPr>
        <p:spPr bwMode="auto">
          <a:xfrm>
            <a:off x="742950" y="6553200"/>
            <a:ext cx="51990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800" b="1">
                <a:latin typeface="+mn-lt"/>
                <a:ea typeface="+mn-ea"/>
                <a:cs typeface="Arial" charset="0"/>
              </a:defRPr>
            </a:lvl1pPr>
          </a:lstStyle>
          <a:p>
            <a:pPr>
              <a:defRPr/>
            </a:pPr>
            <a:r>
              <a:rPr lang="de-CH"/>
              <a:t>Institut Sekundarstufe II, </a:t>
            </a:r>
            <a:r>
              <a:rPr lang="de-CH" b="0"/>
              <a:t>Muesmattstrasse 27a, Postfach, CH-3000 Bern 9</a:t>
            </a:r>
          </a:p>
        </p:txBody>
      </p:sp>
    </p:spTree>
  </p:cSld>
  <p:clrMap bg1="lt1" tx1="dk1" bg2="lt2" tx2="dk2" accent1="accent1" accent2="accent2" accent3="accent3" accent4="accent4" accent5="accent5" accent6="accent6" hlink="hlink" folHlink="folHlink"/>
  <p:sldLayoutIdLst>
    <p:sldLayoutId id="2147483935"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Lst>
  <p:hf hdr="0"/>
  <p:txStyles>
    <p:titleStyle>
      <a:lvl1pPr algn="l" rtl="0" eaLnBrk="0" fontAlgn="base" hangingPunct="0">
        <a:spcBef>
          <a:spcPct val="0"/>
        </a:spcBef>
        <a:spcAft>
          <a:spcPct val="0"/>
        </a:spcAft>
        <a:defRPr sz="2400" b="1">
          <a:solidFill>
            <a:srgbClr val="A60030"/>
          </a:solidFill>
          <a:latin typeface="+mj-lt"/>
          <a:ea typeface="MS PGothic" pitchFamily="34" charset="-128"/>
          <a:cs typeface="+mj-cs"/>
        </a:defRPr>
      </a:lvl1pPr>
      <a:lvl2pPr algn="l" rtl="0" eaLnBrk="0" fontAlgn="base" hangingPunct="0">
        <a:spcBef>
          <a:spcPct val="0"/>
        </a:spcBef>
        <a:spcAft>
          <a:spcPct val="0"/>
        </a:spcAft>
        <a:defRPr sz="2400" b="1">
          <a:solidFill>
            <a:srgbClr val="A60030"/>
          </a:solidFill>
          <a:latin typeface="Arial" charset="0"/>
          <a:ea typeface="MS PGothic" pitchFamily="34" charset="-128"/>
        </a:defRPr>
      </a:lvl2pPr>
      <a:lvl3pPr algn="l" rtl="0" eaLnBrk="0" fontAlgn="base" hangingPunct="0">
        <a:spcBef>
          <a:spcPct val="0"/>
        </a:spcBef>
        <a:spcAft>
          <a:spcPct val="0"/>
        </a:spcAft>
        <a:defRPr sz="2400" b="1">
          <a:solidFill>
            <a:srgbClr val="A60030"/>
          </a:solidFill>
          <a:latin typeface="Arial" charset="0"/>
          <a:ea typeface="MS PGothic" pitchFamily="34" charset="-128"/>
        </a:defRPr>
      </a:lvl3pPr>
      <a:lvl4pPr algn="l" rtl="0" eaLnBrk="0" fontAlgn="base" hangingPunct="0">
        <a:spcBef>
          <a:spcPct val="0"/>
        </a:spcBef>
        <a:spcAft>
          <a:spcPct val="0"/>
        </a:spcAft>
        <a:defRPr sz="2400" b="1">
          <a:solidFill>
            <a:srgbClr val="A60030"/>
          </a:solidFill>
          <a:latin typeface="Arial" charset="0"/>
          <a:ea typeface="MS PGothic" pitchFamily="34" charset="-128"/>
        </a:defRPr>
      </a:lvl4pPr>
      <a:lvl5pPr algn="l" rtl="0" eaLnBrk="0" fontAlgn="base" hangingPunct="0">
        <a:spcBef>
          <a:spcPct val="0"/>
        </a:spcBef>
        <a:spcAft>
          <a:spcPct val="0"/>
        </a:spcAft>
        <a:defRPr sz="2400" b="1">
          <a:solidFill>
            <a:srgbClr val="A60030"/>
          </a:solidFill>
          <a:latin typeface="Arial" charset="0"/>
          <a:ea typeface="MS PGothic" pitchFamily="34" charset="-128"/>
        </a:defRPr>
      </a:lvl5pPr>
      <a:lvl6pPr marL="457200" algn="l" rtl="0" fontAlgn="base">
        <a:spcBef>
          <a:spcPct val="0"/>
        </a:spcBef>
        <a:spcAft>
          <a:spcPct val="0"/>
        </a:spcAft>
        <a:defRPr sz="2400" b="1">
          <a:solidFill>
            <a:srgbClr val="A60030"/>
          </a:solidFill>
          <a:latin typeface="Arial" charset="0"/>
        </a:defRPr>
      </a:lvl6pPr>
      <a:lvl7pPr marL="914400" algn="l" rtl="0" fontAlgn="base">
        <a:spcBef>
          <a:spcPct val="0"/>
        </a:spcBef>
        <a:spcAft>
          <a:spcPct val="0"/>
        </a:spcAft>
        <a:defRPr sz="2400" b="1">
          <a:solidFill>
            <a:srgbClr val="A60030"/>
          </a:solidFill>
          <a:latin typeface="Arial" charset="0"/>
        </a:defRPr>
      </a:lvl7pPr>
      <a:lvl8pPr marL="1371600" algn="l" rtl="0" fontAlgn="base">
        <a:spcBef>
          <a:spcPct val="0"/>
        </a:spcBef>
        <a:spcAft>
          <a:spcPct val="0"/>
        </a:spcAft>
        <a:defRPr sz="2400" b="1">
          <a:solidFill>
            <a:srgbClr val="A60030"/>
          </a:solidFill>
          <a:latin typeface="Arial" charset="0"/>
        </a:defRPr>
      </a:lvl8pPr>
      <a:lvl9pPr marL="1828800" algn="l" rtl="0" fontAlgn="base">
        <a:spcBef>
          <a:spcPct val="0"/>
        </a:spcBef>
        <a:spcAft>
          <a:spcPct val="0"/>
        </a:spcAft>
        <a:defRPr sz="2400" b="1">
          <a:solidFill>
            <a:srgbClr val="A60030"/>
          </a:solidFill>
          <a:latin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0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0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a:solidFill>
            <a:schemeClr val="tx1"/>
          </a:solidFill>
          <a:latin typeface="+mn-lt"/>
          <a:ea typeface="MS PGothic" pitchFamily="34" charset="-128"/>
        </a:defRPr>
      </a:lvl4pPr>
      <a:lvl5pPr marL="2057400" indent="-228600" algn="l" rtl="0" eaLnBrk="0" fontAlgn="base" hangingPunct="0">
        <a:spcBef>
          <a:spcPct val="20000"/>
        </a:spcBef>
        <a:spcAft>
          <a:spcPct val="0"/>
        </a:spcAft>
        <a:buFont typeface="Times" charset="0"/>
        <a:buChar char="•"/>
        <a:defRPr sz="1500">
          <a:solidFill>
            <a:schemeClr val="tx1"/>
          </a:solidFill>
          <a:latin typeface="+mn-lt"/>
          <a:ea typeface="MS PGothic" pitchFamily="34" charset="-128"/>
        </a:defRPr>
      </a:lvl5pPr>
      <a:lvl6pPr marL="2514600" indent="-228600" algn="l" rtl="0" fontAlgn="base">
        <a:spcBef>
          <a:spcPct val="20000"/>
        </a:spcBef>
        <a:spcAft>
          <a:spcPct val="0"/>
        </a:spcAft>
        <a:buFont typeface="Times" pitchFamily="30" charset="0"/>
        <a:buChar char="•"/>
        <a:defRPr sz="1500">
          <a:solidFill>
            <a:schemeClr val="tx1"/>
          </a:solidFill>
          <a:latin typeface="+mn-lt"/>
        </a:defRPr>
      </a:lvl6pPr>
      <a:lvl7pPr marL="2971800" indent="-228600" algn="l" rtl="0" fontAlgn="base">
        <a:spcBef>
          <a:spcPct val="20000"/>
        </a:spcBef>
        <a:spcAft>
          <a:spcPct val="0"/>
        </a:spcAft>
        <a:buFont typeface="Times" pitchFamily="30" charset="0"/>
        <a:buChar char="•"/>
        <a:defRPr sz="1500">
          <a:solidFill>
            <a:schemeClr val="tx1"/>
          </a:solidFill>
          <a:latin typeface="+mn-lt"/>
        </a:defRPr>
      </a:lvl7pPr>
      <a:lvl8pPr marL="3429000" indent="-228600" algn="l" rtl="0" fontAlgn="base">
        <a:spcBef>
          <a:spcPct val="20000"/>
        </a:spcBef>
        <a:spcAft>
          <a:spcPct val="0"/>
        </a:spcAft>
        <a:buFont typeface="Times" pitchFamily="30" charset="0"/>
        <a:buChar char="•"/>
        <a:defRPr sz="1500">
          <a:solidFill>
            <a:schemeClr val="tx1"/>
          </a:solidFill>
          <a:latin typeface="+mn-lt"/>
        </a:defRPr>
      </a:lvl8pPr>
      <a:lvl9pPr marL="3886200" indent="-228600" algn="l" rtl="0" fontAlgn="base">
        <a:spcBef>
          <a:spcPct val="20000"/>
        </a:spcBef>
        <a:spcAft>
          <a:spcPct val="0"/>
        </a:spcAft>
        <a:buFont typeface="Times" pitchFamily="30" charset="0"/>
        <a:buChar char="•"/>
        <a:defRPr sz="15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jpeg"/><Relationship Id="rId5" Type="http://schemas.openxmlformats.org/officeDocument/2006/relationships/image" Target="../media/image7.png"/><Relationship Id="rId6"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
          <p:cNvSpPr>
            <a:spLocks noGrp="1" noChangeArrowheads="1"/>
          </p:cNvSpPr>
          <p:nvPr>
            <p:ph type="ftr" sz="quarter" idx="10"/>
          </p:nvPr>
        </p:nvSpPr>
        <p:spPr/>
        <p:txBody>
          <a:bodyPr/>
          <a:lstStyle/>
          <a:p>
            <a:pPr>
              <a:defRPr/>
            </a:pPr>
            <a:r>
              <a:rPr lang="de-CH"/>
              <a:t>Vorname Name Autor/-in</a:t>
            </a:r>
          </a:p>
        </p:txBody>
      </p:sp>
      <p:sp>
        <p:nvSpPr>
          <p:cNvPr id="5123" name="Rectangle 10"/>
          <p:cNvSpPr>
            <a:spLocks noGrp="1" noChangeArrowheads="1"/>
          </p:cNvSpPr>
          <p:nvPr>
            <p:ph type="dt" sz="quarter" idx="11"/>
          </p:nvPr>
        </p:nvSpPr>
        <p:spPr>
          <a:noFill/>
        </p:spPr>
        <p:txBody>
          <a:bodyPr/>
          <a:lstStyle>
            <a:lvl1pPr>
              <a:defRPr sz="2400">
                <a:solidFill>
                  <a:schemeClr val="tx1"/>
                </a:solidFill>
                <a:latin typeface="Times" charset="0"/>
                <a:ea typeface="MS PGothic" pitchFamily="34" charset="-128"/>
              </a:defRPr>
            </a:lvl1pPr>
            <a:lvl2pPr marL="742950" indent="-285750">
              <a:defRPr sz="2400">
                <a:solidFill>
                  <a:schemeClr val="tx1"/>
                </a:solidFill>
                <a:latin typeface="Times" charset="0"/>
                <a:ea typeface="MS PGothic" pitchFamily="34" charset="-128"/>
              </a:defRPr>
            </a:lvl2pPr>
            <a:lvl3pPr marL="1143000" indent="-228600">
              <a:defRPr sz="2400">
                <a:solidFill>
                  <a:schemeClr val="tx1"/>
                </a:solidFill>
                <a:latin typeface="Times" charset="0"/>
                <a:ea typeface="MS PGothic" pitchFamily="34" charset="-128"/>
              </a:defRPr>
            </a:lvl3pPr>
            <a:lvl4pPr marL="1600200" indent="-228600">
              <a:defRPr sz="2400">
                <a:solidFill>
                  <a:schemeClr val="tx1"/>
                </a:solidFill>
                <a:latin typeface="Times" charset="0"/>
                <a:ea typeface="MS PGothic" pitchFamily="34" charset="-128"/>
              </a:defRPr>
            </a:lvl4pPr>
            <a:lvl5pPr marL="2057400" indent="-228600">
              <a:defRPr sz="2400">
                <a:solidFill>
                  <a:schemeClr val="tx1"/>
                </a:solidFill>
                <a:latin typeface="Times" charset="0"/>
                <a:ea typeface="MS PGothic" pitchFamily="34" charset="-128"/>
              </a:defRPr>
            </a:lvl5pPr>
            <a:lvl6pPr marL="2514600" indent="-228600" eaLnBrk="0" fontAlgn="base" hangingPunct="0">
              <a:spcBef>
                <a:spcPct val="0"/>
              </a:spcBef>
              <a:spcAft>
                <a:spcPct val="0"/>
              </a:spcAft>
              <a:defRPr sz="2400">
                <a:solidFill>
                  <a:schemeClr val="tx1"/>
                </a:solidFill>
                <a:latin typeface="Times" charset="0"/>
                <a:ea typeface="MS PGothic" pitchFamily="34" charset="-128"/>
              </a:defRPr>
            </a:lvl6pPr>
            <a:lvl7pPr marL="2971800" indent="-228600" eaLnBrk="0" fontAlgn="base" hangingPunct="0">
              <a:spcBef>
                <a:spcPct val="0"/>
              </a:spcBef>
              <a:spcAft>
                <a:spcPct val="0"/>
              </a:spcAft>
              <a:defRPr sz="2400">
                <a:solidFill>
                  <a:schemeClr val="tx1"/>
                </a:solidFill>
                <a:latin typeface="Times" charset="0"/>
                <a:ea typeface="MS PGothic" pitchFamily="34" charset="-128"/>
              </a:defRPr>
            </a:lvl7pPr>
            <a:lvl8pPr marL="3429000" indent="-228600" eaLnBrk="0" fontAlgn="base" hangingPunct="0">
              <a:spcBef>
                <a:spcPct val="0"/>
              </a:spcBef>
              <a:spcAft>
                <a:spcPct val="0"/>
              </a:spcAft>
              <a:defRPr sz="2400">
                <a:solidFill>
                  <a:schemeClr val="tx1"/>
                </a:solidFill>
                <a:latin typeface="Times" charset="0"/>
                <a:ea typeface="MS PGothic" pitchFamily="34" charset="-128"/>
              </a:defRPr>
            </a:lvl8pPr>
            <a:lvl9pPr marL="3886200" indent="-228600" eaLnBrk="0" fontAlgn="base" hangingPunct="0">
              <a:spcBef>
                <a:spcPct val="0"/>
              </a:spcBef>
              <a:spcAft>
                <a:spcPct val="0"/>
              </a:spcAft>
              <a:defRPr sz="2400">
                <a:solidFill>
                  <a:schemeClr val="tx1"/>
                </a:solidFill>
                <a:latin typeface="Times" charset="0"/>
                <a:ea typeface="MS PGothic" pitchFamily="34" charset="-128"/>
              </a:defRPr>
            </a:lvl9pPr>
          </a:lstStyle>
          <a:p>
            <a:fld id="{9DEF2835-6D7A-4A3B-A442-6F9F4CB0190B}" type="datetime1">
              <a:rPr lang="de-CH" sz="800" smtClean="0">
                <a:solidFill>
                  <a:schemeClr val="bg1"/>
                </a:solidFill>
                <a:latin typeface="Arial" pitchFamily="34" charset="0"/>
              </a:rPr>
              <a:pPr/>
              <a:t>24.04.13</a:t>
            </a:fld>
            <a:endParaRPr lang="de-CH" sz="800" smtClean="0">
              <a:solidFill>
                <a:schemeClr val="bg1"/>
              </a:solidFill>
              <a:latin typeface="Arial" pitchFamily="34" charset="0"/>
            </a:endParaRPr>
          </a:p>
        </p:txBody>
      </p:sp>
      <p:sp>
        <p:nvSpPr>
          <p:cNvPr id="5124" name="Rectangle 11"/>
          <p:cNvSpPr>
            <a:spLocks noGrp="1" noChangeArrowheads="1"/>
          </p:cNvSpPr>
          <p:nvPr>
            <p:ph type="sldNum" sz="quarter" idx="12"/>
          </p:nvPr>
        </p:nvSpPr>
        <p:spPr>
          <a:noFill/>
        </p:spPr>
        <p:txBody>
          <a:bodyPr/>
          <a:lstStyle>
            <a:lvl1pPr>
              <a:defRPr sz="2400">
                <a:solidFill>
                  <a:schemeClr val="tx1"/>
                </a:solidFill>
                <a:latin typeface="Times" charset="0"/>
                <a:ea typeface="MS PGothic" pitchFamily="34" charset="-128"/>
              </a:defRPr>
            </a:lvl1pPr>
            <a:lvl2pPr marL="742950" indent="-285750">
              <a:defRPr sz="2400">
                <a:solidFill>
                  <a:schemeClr val="tx1"/>
                </a:solidFill>
                <a:latin typeface="Times" charset="0"/>
                <a:ea typeface="MS PGothic" pitchFamily="34" charset="-128"/>
              </a:defRPr>
            </a:lvl2pPr>
            <a:lvl3pPr marL="1143000" indent="-228600">
              <a:defRPr sz="2400">
                <a:solidFill>
                  <a:schemeClr val="tx1"/>
                </a:solidFill>
                <a:latin typeface="Times" charset="0"/>
                <a:ea typeface="MS PGothic" pitchFamily="34" charset="-128"/>
              </a:defRPr>
            </a:lvl3pPr>
            <a:lvl4pPr marL="1600200" indent="-228600">
              <a:defRPr sz="2400">
                <a:solidFill>
                  <a:schemeClr val="tx1"/>
                </a:solidFill>
                <a:latin typeface="Times" charset="0"/>
                <a:ea typeface="MS PGothic" pitchFamily="34" charset="-128"/>
              </a:defRPr>
            </a:lvl4pPr>
            <a:lvl5pPr marL="2057400" indent="-228600">
              <a:defRPr sz="2400">
                <a:solidFill>
                  <a:schemeClr val="tx1"/>
                </a:solidFill>
                <a:latin typeface="Times" charset="0"/>
                <a:ea typeface="MS PGothic" pitchFamily="34" charset="-128"/>
              </a:defRPr>
            </a:lvl5pPr>
            <a:lvl6pPr marL="2514600" indent="-228600" eaLnBrk="0" fontAlgn="base" hangingPunct="0">
              <a:spcBef>
                <a:spcPct val="0"/>
              </a:spcBef>
              <a:spcAft>
                <a:spcPct val="0"/>
              </a:spcAft>
              <a:defRPr sz="2400">
                <a:solidFill>
                  <a:schemeClr val="tx1"/>
                </a:solidFill>
                <a:latin typeface="Times" charset="0"/>
                <a:ea typeface="MS PGothic" pitchFamily="34" charset="-128"/>
              </a:defRPr>
            </a:lvl6pPr>
            <a:lvl7pPr marL="2971800" indent="-228600" eaLnBrk="0" fontAlgn="base" hangingPunct="0">
              <a:spcBef>
                <a:spcPct val="0"/>
              </a:spcBef>
              <a:spcAft>
                <a:spcPct val="0"/>
              </a:spcAft>
              <a:defRPr sz="2400">
                <a:solidFill>
                  <a:schemeClr val="tx1"/>
                </a:solidFill>
                <a:latin typeface="Times" charset="0"/>
                <a:ea typeface="MS PGothic" pitchFamily="34" charset="-128"/>
              </a:defRPr>
            </a:lvl7pPr>
            <a:lvl8pPr marL="3429000" indent="-228600" eaLnBrk="0" fontAlgn="base" hangingPunct="0">
              <a:spcBef>
                <a:spcPct val="0"/>
              </a:spcBef>
              <a:spcAft>
                <a:spcPct val="0"/>
              </a:spcAft>
              <a:defRPr sz="2400">
                <a:solidFill>
                  <a:schemeClr val="tx1"/>
                </a:solidFill>
                <a:latin typeface="Times" charset="0"/>
                <a:ea typeface="MS PGothic" pitchFamily="34" charset="-128"/>
              </a:defRPr>
            </a:lvl8pPr>
            <a:lvl9pPr marL="3886200" indent="-228600" eaLnBrk="0" fontAlgn="base" hangingPunct="0">
              <a:spcBef>
                <a:spcPct val="0"/>
              </a:spcBef>
              <a:spcAft>
                <a:spcPct val="0"/>
              </a:spcAft>
              <a:defRPr sz="2400">
                <a:solidFill>
                  <a:schemeClr val="tx1"/>
                </a:solidFill>
                <a:latin typeface="Times" charset="0"/>
                <a:ea typeface="MS PGothic" pitchFamily="34" charset="-128"/>
              </a:defRPr>
            </a:lvl9pPr>
          </a:lstStyle>
          <a:p>
            <a:fld id="{497C547A-AC6F-4672-B77A-DEA11F58A869}" type="slidenum">
              <a:rPr lang="de-CH" sz="1000" smtClean="0">
                <a:solidFill>
                  <a:schemeClr val="bg1"/>
                </a:solidFill>
                <a:latin typeface="Arial" pitchFamily="34" charset="0"/>
              </a:rPr>
              <a:pPr/>
              <a:t>1</a:t>
            </a:fld>
            <a:endParaRPr lang="de-CH" sz="1000" smtClean="0">
              <a:solidFill>
                <a:schemeClr val="bg1"/>
              </a:solidFill>
              <a:latin typeface="Arial" pitchFamily="34" charset="0"/>
            </a:endParaRPr>
          </a:p>
        </p:txBody>
      </p:sp>
      <p:sp>
        <p:nvSpPr>
          <p:cNvPr id="5125" name="Rectangle 4"/>
          <p:cNvSpPr>
            <a:spLocks noGrp="1" noChangeArrowheads="1"/>
          </p:cNvSpPr>
          <p:nvPr>
            <p:ph type="ctrTitle"/>
          </p:nvPr>
        </p:nvSpPr>
        <p:spPr>
          <a:xfrm>
            <a:off x="742950" y="1981200"/>
            <a:ext cx="8674546" cy="1159768"/>
          </a:xfrm>
        </p:spPr>
        <p:txBody>
          <a:bodyPr/>
          <a:lstStyle/>
          <a:p>
            <a:r>
              <a:rPr lang="en-US" sz="2400" dirty="0"/>
              <a:t>Successful educational outcomes after early apprenticeship contract terminations: The effect of learning experiences</a:t>
            </a:r>
            <a:endParaRPr lang="de-DE" sz="2400" dirty="0"/>
          </a:p>
        </p:txBody>
      </p:sp>
      <p:sp>
        <p:nvSpPr>
          <p:cNvPr id="5127" name="Text Box 6"/>
          <p:cNvSpPr txBox="1">
            <a:spLocks noChangeArrowheads="1"/>
          </p:cNvSpPr>
          <p:nvPr/>
        </p:nvSpPr>
        <p:spPr bwMode="auto">
          <a:xfrm>
            <a:off x="769938" y="3724275"/>
            <a:ext cx="5865812" cy="1384995"/>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Times" charset="0"/>
                <a:ea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de-CH" sz="1800" b="1" dirty="0" smtClean="0">
                <a:latin typeface="Arial" charset="0"/>
              </a:rPr>
              <a:t>INAP Johannesburg April 2013</a:t>
            </a:r>
          </a:p>
          <a:p>
            <a:pPr>
              <a:defRPr/>
            </a:pPr>
            <a:endParaRPr lang="de-CH" sz="1800" b="1" dirty="0">
              <a:latin typeface="Arial" charset="0"/>
            </a:endParaRPr>
          </a:p>
          <a:p>
            <a:pPr>
              <a:defRPr/>
            </a:pPr>
            <a:r>
              <a:rPr lang="de-CH" sz="1800" b="1" dirty="0" smtClean="0">
                <a:latin typeface="Arial" charset="0"/>
              </a:rPr>
              <a:t>Dr. Barbara E. Stalder</a:t>
            </a:r>
          </a:p>
          <a:p>
            <a:pPr>
              <a:defRPr/>
            </a:pPr>
            <a:r>
              <a:rPr lang="de-CH" sz="1800" dirty="0" smtClean="0">
                <a:latin typeface="Arial" charset="0"/>
              </a:rPr>
              <a:t>Institut Sekundarstufe II</a:t>
            </a:r>
          </a:p>
          <a:p>
            <a:pPr>
              <a:defRPr/>
            </a:pPr>
            <a:endParaRPr lang="de-CH" sz="1200" b="1" dirty="0" smtClean="0">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3796" t="35386" r="142" b="15427"/>
          <a:stretch/>
        </p:blipFill>
        <p:spPr bwMode="auto">
          <a:xfrm>
            <a:off x="442619" y="2116814"/>
            <a:ext cx="7750741" cy="368844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30723" name="Titel 1"/>
          <p:cNvSpPr>
            <a:spLocks noGrp="1"/>
          </p:cNvSpPr>
          <p:nvPr>
            <p:ph type="title" idx="4294967295"/>
          </p:nvPr>
        </p:nvSpPr>
        <p:spPr/>
        <p:txBody>
          <a:bodyPr/>
          <a:lstStyle/>
          <a:p>
            <a:pPr eaLnBrk="1" hangingPunct="1"/>
            <a:r>
              <a:rPr lang="en-AU" sz="1800" dirty="0">
                <a:latin typeface="Verdana" charset="0"/>
              </a:rPr>
              <a:t>Swiss Educational</a:t>
            </a:r>
            <a:r>
              <a:rPr lang="de-CH" sz="1800" dirty="0">
                <a:latin typeface="Verdana" charset="0"/>
              </a:rPr>
              <a:t> </a:t>
            </a:r>
            <a:r>
              <a:rPr lang="de-CH" sz="1800" dirty="0" smtClean="0">
                <a:latin typeface="Verdana" charset="0"/>
              </a:rPr>
              <a:t>System</a:t>
            </a:r>
            <a:br>
              <a:rPr lang="de-CH" sz="1800" dirty="0" smtClean="0">
                <a:latin typeface="Verdana" charset="0"/>
              </a:rPr>
            </a:br>
            <a:r>
              <a:rPr lang="de-CH" sz="1800" dirty="0" err="1" smtClean="0">
                <a:latin typeface="Verdana" charset="0"/>
              </a:rPr>
              <a:t>Compulsory</a:t>
            </a:r>
            <a:r>
              <a:rPr lang="de-CH" sz="1800" dirty="0" smtClean="0">
                <a:latin typeface="Verdana" charset="0"/>
              </a:rPr>
              <a:t> </a:t>
            </a:r>
            <a:r>
              <a:rPr lang="de-CH" sz="1800" dirty="0">
                <a:latin typeface="Verdana" charset="0"/>
              </a:rPr>
              <a:t>S</a:t>
            </a:r>
            <a:r>
              <a:rPr lang="de-CH" sz="1800" dirty="0" smtClean="0">
                <a:latin typeface="Verdana" charset="0"/>
              </a:rPr>
              <a:t>chool </a:t>
            </a:r>
            <a:r>
              <a:rPr lang="de-CH" sz="1800" dirty="0" err="1" smtClean="0">
                <a:latin typeface="Verdana" charset="0"/>
              </a:rPr>
              <a:t>and</a:t>
            </a:r>
            <a:r>
              <a:rPr lang="de-CH" sz="1800" dirty="0" smtClean="0">
                <a:latin typeface="Verdana" charset="0"/>
              </a:rPr>
              <a:t> </a:t>
            </a:r>
            <a:r>
              <a:rPr lang="de-CH" sz="1800" dirty="0" err="1" smtClean="0">
                <a:latin typeface="Verdana" charset="0"/>
              </a:rPr>
              <a:t>Upper</a:t>
            </a:r>
            <a:r>
              <a:rPr lang="de-CH" sz="1800" dirty="0" smtClean="0">
                <a:latin typeface="Verdana" charset="0"/>
              </a:rPr>
              <a:t> </a:t>
            </a:r>
            <a:r>
              <a:rPr lang="de-CH" sz="1800" dirty="0" err="1" smtClean="0">
                <a:latin typeface="Verdana" charset="0"/>
              </a:rPr>
              <a:t>Secondary</a:t>
            </a:r>
            <a:r>
              <a:rPr lang="de-CH" sz="1800" dirty="0" smtClean="0">
                <a:latin typeface="Verdana" charset="0"/>
              </a:rPr>
              <a:t> </a:t>
            </a:r>
            <a:r>
              <a:rPr lang="de-CH" sz="1800" dirty="0" err="1" smtClean="0">
                <a:latin typeface="Verdana" charset="0"/>
              </a:rPr>
              <a:t>education</a:t>
            </a:r>
            <a:endParaRPr lang="de-DE" sz="1800" dirty="0">
              <a:latin typeface="Verdana" charset="0"/>
            </a:endParaRPr>
          </a:p>
        </p:txBody>
      </p:sp>
      <p:sp>
        <p:nvSpPr>
          <p:cNvPr id="30724" name="Fußzeilenplatzhalter 3"/>
          <p:cNvSpPr txBox="1">
            <a:spLocks noGrp="1"/>
          </p:cNvSpPr>
          <p:nvPr/>
        </p:nvSpPr>
        <p:spPr bwMode="auto">
          <a:xfrm>
            <a:off x="928688" y="6429375"/>
            <a:ext cx="3173016"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Verdana" charset="0"/>
                <a:ea typeface="ＭＳ Ｐゴシック" charset="0"/>
              </a:defRPr>
            </a:lvl1pPr>
            <a:lvl2pPr marL="742950" indent="-285750" eaLnBrk="0" hangingPunct="0">
              <a:defRPr sz="2000">
                <a:solidFill>
                  <a:schemeClr val="tx1"/>
                </a:solidFill>
                <a:latin typeface="Verdana" charset="0"/>
                <a:ea typeface="ＭＳ Ｐゴシック" charset="0"/>
              </a:defRPr>
            </a:lvl2pPr>
            <a:lvl3pPr marL="1143000" indent="-228600" eaLnBrk="0" hangingPunct="0">
              <a:defRPr sz="2000">
                <a:solidFill>
                  <a:schemeClr val="tx1"/>
                </a:solidFill>
                <a:latin typeface="Verdana" charset="0"/>
                <a:ea typeface="ＭＳ Ｐゴシック" charset="0"/>
              </a:defRPr>
            </a:lvl3pPr>
            <a:lvl4pPr marL="1600200" indent="-228600" eaLnBrk="0" hangingPunct="0">
              <a:defRPr sz="2000">
                <a:solidFill>
                  <a:schemeClr val="tx1"/>
                </a:solidFill>
                <a:latin typeface="Verdana" charset="0"/>
                <a:ea typeface="ＭＳ Ｐゴシック" charset="0"/>
              </a:defRPr>
            </a:lvl4pPr>
            <a:lvl5pPr marL="2057400" indent="-228600" eaLnBrk="0" hangingPunct="0">
              <a:defRPr sz="2000">
                <a:solidFill>
                  <a:schemeClr val="tx1"/>
                </a:solidFill>
                <a:latin typeface="Verdana" charset="0"/>
                <a:ea typeface="ＭＳ Ｐゴシック" charset="0"/>
              </a:defRPr>
            </a:lvl5pPr>
            <a:lvl6pPr marL="2514600" indent="-228600" eaLnBrk="0" fontAlgn="base" hangingPunct="0">
              <a:spcBef>
                <a:spcPct val="0"/>
              </a:spcBef>
              <a:spcAft>
                <a:spcPct val="0"/>
              </a:spcAft>
              <a:defRPr sz="2000">
                <a:solidFill>
                  <a:schemeClr val="tx1"/>
                </a:solidFill>
                <a:latin typeface="Verdana" charset="0"/>
                <a:ea typeface="ＭＳ Ｐゴシック" charset="0"/>
              </a:defRPr>
            </a:lvl6pPr>
            <a:lvl7pPr marL="2971800" indent="-228600" eaLnBrk="0" fontAlgn="base" hangingPunct="0">
              <a:spcBef>
                <a:spcPct val="0"/>
              </a:spcBef>
              <a:spcAft>
                <a:spcPct val="0"/>
              </a:spcAft>
              <a:defRPr sz="2000">
                <a:solidFill>
                  <a:schemeClr val="tx1"/>
                </a:solidFill>
                <a:latin typeface="Verdana" charset="0"/>
                <a:ea typeface="ＭＳ Ｐゴシック" charset="0"/>
              </a:defRPr>
            </a:lvl7pPr>
            <a:lvl8pPr marL="3429000" indent="-228600" eaLnBrk="0" fontAlgn="base" hangingPunct="0">
              <a:spcBef>
                <a:spcPct val="0"/>
              </a:spcBef>
              <a:spcAft>
                <a:spcPct val="0"/>
              </a:spcAft>
              <a:defRPr sz="2000">
                <a:solidFill>
                  <a:schemeClr val="tx1"/>
                </a:solidFill>
                <a:latin typeface="Verdana" charset="0"/>
                <a:ea typeface="ＭＳ Ｐゴシック" charset="0"/>
              </a:defRPr>
            </a:lvl8pPr>
            <a:lvl9pPr marL="3886200" indent="-228600" eaLnBrk="0" fontAlgn="base" hangingPunct="0">
              <a:spcBef>
                <a:spcPct val="0"/>
              </a:spcBef>
              <a:spcAft>
                <a:spcPct val="0"/>
              </a:spcAft>
              <a:defRPr sz="2000">
                <a:solidFill>
                  <a:schemeClr val="tx1"/>
                </a:solidFill>
                <a:latin typeface="Verdana" charset="0"/>
                <a:ea typeface="ＭＳ Ｐゴシック" charset="0"/>
              </a:defRPr>
            </a:lvl9pPr>
          </a:lstStyle>
          <a:p>
            <a:pPr eaLnBrk="1" hangingPunct="1">
              <a:buClr>
                <a:srgbClr val="2C3F68"/>
              </a:buClr>
              <a:buFont typeface="Wingdings" charset="0"/>
              <a:buNone/>
            </a:pPr>
            <a:r>
              <a:rPr lang="de-DE" sz="1200">
                <a:solidFill>
                  <a:srgbClr val="D8D4C4"/>
                </a:solidFill>
              </a:rPr>
              <a:t>VET in Switzerland - Brisbane 2008</a:t>
            </a:r>
          </a:p>
        </p:txBody>
      </p:sp>
      <p:sp>
        <p:nvSpPr>
          <p:cNvPr id="5" name="Foliennummernplatzhalter 4"/>
          <p:cNvSpPr txBox="1">
            <a:spLocks noGrp="1"/>
          </p:cNvSpPr>
          <p:nvPr/>
        </p:nvSpPr>
        <p:spPr bwMode="auto">
          <a:xfrm>
            <a:off x="9132094" y="6429375"/>
            <a:ext cx="696516" cy="304800"/>
          </a:xfrm>
          <a:prstGeom prst="rect">
            <a:avLst/>
          </a:prstGeom>
          <a:noFill/>
          <a:ln>
            <a:miter lim="800000"/>
            <a:headEnd/>
            <a:tailEnd/>
          </a:ln>
        </p:spPr>
        <p:txBody>
          <a:bodyPr/>
          <a:lstStyle>
            <a:lvl1pPr eaLnBrk="0" hangingPunct="0">
              <a:defRPr sz="2000">
                <a:solidFill>
                  <a:schemeClr val="tx1"/>
                </a:solidFill>
                <a:latin typeface="Verdana" charset="0"/>
                <a:ea typeface="ＭＳ Ｐゴシック" charset="0"/>
              </a:defRPr>
            </a:lvl1pPr>
            <a:lvl2pPr marL="742950" indent="-285750" eaLnBrk="0" hangingPunct="0">
              <a:defRPr sz="2000">
                <a:solidFill>
                  <a:schemeClr val="tx1"/>
                </a:solidFill>
                <a:latin typeface="Verdana" charset="0"/>
                <a:ea typeface="ＭＳ Ｐゴシック" charset="0"/>
              </a:defRPr>
            </a:lvl2pPr>
            <a:lvl3pPr marL="1143000" indent="-228600" eaLnBrk="0" hangingPunct="0">
              <a:defRPr sz="2000">
                <a:solidFill>
                  <a:schemeClr val="tx1"/>
                </a:solidFill>
                <a:latin typeface="Verdana" charset="0"/>
                <a:ea typeface="ＭＳ Ｐゴシック" charset="0"/>
              </a:defRPr>
            </a:lvl3pPr>
            <a:lvl4pPr marL="1600200" indent="-228600" eaLnBrk="0" hangingPunct="0">
              <a:defRPr sz="2000">
                <a:solidFill>
                  <a:schemeClr val="tx1"/>
                </a:solidFill>
                <a:latin typeface="Verdana" charset="0"/>
                <a:ea typeface="ＭＳ Ｐゴシック" charset="0"/>
              </a:defRPr>
            </a:lvl4pPr>
            <a:lvl5pPr marL="2057400" indent="-228600" eaLnBrk="0" hangingPunct="0">
              <a:defRPr sz="2000">
                <a:solidFill>
                  <a:schemeClr val="tx1"/>
                </a:solidFill>
                <a:latin typeface="Verdana" charset="0"/>
                <a:ea typeface="ＭＳ Ｐゴシック" charset="0"/>
              </a:defRPr>
            </a:lvl5pPr>
            <a:lvl6pPr marL="2514600" indent="-228600" eaLnBrk="0" fontAlgn="base" hangingPunct="0">
              <a:spcBef>
                <a:spcPct val="0"/>
              </a:spcBef>
              <a:spcAft>
                <a:spcPct val="0"/>
              </a:spcAft>
              <a:defRPr sz="2000">
                <a:solidFill>
                  <a:schemeClr val="tx1"/>
                </a:solidFill>
                <a:latin typeface="Verdana" charset="0"/>
                <a:ea typeface="ＭＳ Ｐゴシック" charset="0"/>
              </a:defRPr>
            </a:lvl6pPr>
            <a:lvl7pPr marL="2971800" indent="-228600" eaLnBrk="0" fontAlgn="base" hangingPunct="0">
              <a:spcBef>
                <a:spcPct val="0"/>
              </a:spcBef>
              <a:spcAft>
                <a:spcPct val="0"/>
              </a:spcAft>
              <a:defRPr sz="2000">
                <a:solidFill>
                  <a:schemeClr val="tx1"/>
                </a:solidFill>
                <a:latin typeface="Verdana" charset="0"/>
                <a:ea typeface="ＭＳ Ｐゴシック" charset="0"/>
              </a:defRPr>
            </a:lvl7pPr>
            <a:lvl8pPr marL="3429000" indent="-228600" eaLnBrk="0" fontAlgn="base" hangingPunct="0">
              <a:spcBef>
                <a:spcPct val="0"/>
              </a:spcBef>
              <a:spcAft>
                <a:spcPct val="0"/>
              </a:spcAft>
              <a:defRPr sz="2000">
                <a:solidFill>
                  <a:schemeClr val="tx1"/>
                </a:solidFill>
                <a:latin typeface="Verdana" charset="0"/>
                <a:ea typeface="ＭＳ Ｐゴシック" charset="0"/>
              </a:defRPr>
            </a:lvl8pPr>
            <a:lvl9pPr marL="3886200" indent="-228600" eaLnBrk="0" fontAlgn="base" hangingPunct="0">
              <a:spcBef>
                <a:spcPct val="0"/>
              </a:spcBef>
              <a:spcAft>
                <a:spcPct val="0"/>
              </a:spcAft>
              <a:defRPr sz="2000">
                <a:solidFill>
                  <a:schemeClr val="tx1"/>
                </a:solidFill>
                <a:latin typeface="Verdana" charset="0"/>
                <a:ea typeface="ＭＳ Ｐゴシック" charset="0"/>
              </a:defRPr>
            </a:lvl9pPr>
          </a:lstStyle>
          <a:p>
            <a:pPr eaLnBrk="1" hangingPunct="1">
              <a:buClr>
                <a:srgbClr val="2C3F68"/>
              </a:buClr>
              <a:buFont typeface="Wingdings" charset="0"/>
              <a:buNone/>
            </a:pPr>
            <a:fld id="{EE57402E-484B-354A-B2D3-D1B1C096CC35}" type="slidenum">
              <a:rPr lang="de-DE" sz="1200">
                <a:solidFill>
                  <a:srgbClr val="7F7F7F"/>
                </a:solidFill>
              </a:rPr>
              <a:pPr eaLnBrk="1" hangingPunct="1">
                <a:buClr>
                  <a:srgbClr val="2C3F68"/>
                </a:buClr>
                <a:buFont typeface="Wingdings" charset="0"/>
                <a:buNone/>
              </a:pPr>
              <a:t>2</a:t>
            </a:fld>
            <a:endParaRPr lang="de-DE" sz="1200">
              <a:solidFill>
                <a:srgbClr val="7F7F7F"/>
              </a:solidFill>
            </a:endParaRPr>
          </a:p>
        </p:txBody>
      </p:sp>
      <p:sp>
        <p:nvSpPr>
          <p:cNvPr id="8" name="Rechteck 7"/>
          <p:cNvSpPr/>
          <p:nvPr/>
        </p:nvSpPr>
        <p:spPr bwMode="auto">
          <a:xfrm>
            <a:off x="7401272" y="4364385"/>
            <a:ext cx="2333534" cy="1512887"/>
          </a:xfrm>
          <a:prstGeom prst="rect">
            <a:avLst/>
          </a:prstGeom>
          <a:solidFill>
            <a:srgbClr val="F5F4EF">
              <a:alpha val="87451"/>
            </a:srgbClr>
          </a:solidFill>
          <a:ln w="0" cap="flat" cmpd="sng" algn="ctr">
            <a:noFill/>
            <a:prstDash val="solid"/>
            <a:round/>
            <a:headEnd type="none" w="med" len="med"/>
            <a:tailEnd type="none" w="med" len="med"/>
          </a:ln>
          <a:effectLst/>
        </p:spPr>
        <p:txBody>
          <a:bodyPr anchor="ctr">
            <a:normAutofit/>
          </a:bodyPr>
          <a:lstStyle/>
          <a:p>
            <a:pPr marL="176213" indent="-176213">
              <a:lnSpc>
                <a:spcPct val="80000"/>
              </a:lnSpc>
              <a:buClr>
                <a:srgbClr val="2C3F68"/>
              </a:buClr>
              <a:buFont typeface="Wingdings" pitchFamily="2" charset="2"/>
              <a:buNone/>
              <a:defRPr/>
            </a:pPr>
            <a:r>
              <a:rPr lang="en-AU" sz="1100" b="1" dirty="0">
                <a:latin typeface="Verdana" pitchFamily="34" charset="0"/>
                <a:ea typeface="+mn-ea"/>
              </a:rPr>
              <a:t>Compulsory school</a:t>
            </a:r>
          </a:p>
          <a:p>
            <a:pPr marL="176213" indent="-176213">
              <a:lnSpc>
                <a:spcPct val="80000"/>
              </a:lnSpc>
              <a:spcBef>
                <a:spcPct val="20000"/>
              </a:spcBef>
              <a:buClr>
                <a:srgbClr val="2C3F68"/>
              </a:buClr>
              <a:buFont typeface="Wingdings" pitchFamily="2" charset="2"/>
              <a:buChar char="§"/>
              <a:defRPr/>
            </a:pPr>
            <a:r>
              <a:rPr lang="en-AU" sz="1100" dirty="0">
                <a:latin typeface="Verdana" pitchFamily="34" charset="0"/>
                <a:ea typeface="+mn-ea"/>
              </a:rPr>
              <a:t>9 years; age 6-15; </a:t>
            </a:r>
          </a:p>
          <a:p>
            <a:pPr marL="176213" indent="-176213">
              <a:lnSpc>
                <a:spcPct val="80000"/>
              </a:lnSpc>
              <a:spcBef>
                <a:spcPct val="20000"/>
              </a:spcBef>
              <a:buClr>
                <a:srgbClr val="2C3F68"/>
              </a:buClr>
              <a:buFont typeface="Wingdings" pitchFamily="2" charset="2"/>
              <a:buChar char="§"/>
              <a:defRPr/>
            </a:pPr>
            <a:r>
              <a:rPr lang="en-AU" sz="1100" dirty="0">
                <a:latin typeface="Verdana" pitchFamily="34" charset="0"/>
                <a:ea typeface="+mn-ea"/>
              </a:rPr>
              <a:t>primary school </a:t>
            </a:r>
            <a:br>
              <a:rPr lang="en-AU" sz="1100" dirty="0">
                <a:latin typeface="Verdana" pitchFamily="34" charset="0"/>
                <a:ea typeface="+mn-ea"/>
              </a:rPr>
            </a:br>
            <a:r>
              <a:rPr lang="en-AU" sz="1100" dirty="0">
                <a:latin typeface="Verdana" pitchFamily="34" charset="0"/>
                <a:ea typeface="+mn-ea"/>
              </a:rPr>
              <a:t>(years 1-4/6) </a:t>
            </a:r>
          </a:p>
          <a:p>
            <a:pPr marL="176213" indent="-176213">
              <a:lnSpc>
                <a:spcPct val="80000"/>
              </a:lnSpc>
              <a:spcBef>
                <a:spcPct val="20000"/>
              </a:spcBef>
              <a:buClr>
                <a:srgbClr val="2C3F68"/>
              </a:buClr>
              <a:buFont typeface="Wingdings" pitchFamily="2" charset="2"/>
              <a:buChar char="§"/>
              <a:defRPr/>
            </a:pPr>
            <a:r>
              <a:rPr lang="en-AU" sz="1100" dirty="0">
                <a:latin typeface="Verdana" pitchFamily="34" charset="0"/>
                <a:ea typeface="+mn-ea"/>
              </a:rPr>
              <a:t>lower secondary </a:t>
            </a:r>
            <a:br>
              <a:rPr lang="en-AU" sz="1100" dirty="0">
                <a:latin typeface="Verdana" pitchFamily="34" charset="0"/>
                <a:ea typeface="+mn-ea"/>
              </a:rPr>
            </a:br>
            <a:r>
              <a:rPr lang="en-AU" sz="1100" dirty="0">
                <a:latin typeface="Verdana" pitchFamily="34" charset="0"/>
                <a:ea typeface="+mn-ea"/>
              </a:rPr>
              <a:t>(years 5/7-9)</a:t>
            </a:r>
          </a:p>
          <a:p>
            <a:pPr marL="176213" indent="-176213">
              <a:lnSpc>
                <a:spcPct val="80000"/>
              </a:lnSpc>
              <a:spcBef>
                <a:spcPct val="20000"/>
              </a:spcBef>
              <a:buClr>
                <a:srgbClr val="2C3F68"/>
              </a:buClr>
              <a:buFont typeface="Wingdings" pitchFamily="2" charset="2"/>
              <a:buChar char="§"/>
              <a:defRPr/>
            </a:pPr>
            <a:r>
              <a:rPr lang="en-AU" sz="1100" dirty="0">
                <a:latin typeface="Verdana" pitchFamily="34" charset="0"/>
                <a:ea typeface="+mn-ea"/>
              </a:rPr>
              <a:t>up to four different tracks</a:t>
            </a:r>
          </a:p>
          <a:p>
            <a:pPr marL="176213" indent="-176213">
              <a:lnSpc>
                <a:spcPct val="80000"/>
              </a:lnSpc>
              <a:spcBef>
                <a:spcPct val="20000"/>
              </a:spcBef>
              <a:buClr>
                <a:srgbClr val="2C3F68"/>
              </a:buClr>
              <a:buFont typeface="Wingdings" pitchFamily="2" charset="2"/>
              <a:buChar char="§"/>
              <a:defRPr/>
            </a:pPr>
            <a:r>
              <a:rPr lang="en-AU" sz="1100" dirty="0">
                <a:latin typeface="Verdana" pitchFamily="34" charset="0"/>
                <a:ea typeface="+mn-ea"/>
              </a:rPr>
              <a:t>Responsibility of cantons and communes</a:t>
            </a:r>
          </a:p>
        </p:txBody>
      </p:sp>
      <p:sp>
        <p:nvSpPr>
          <p:cNvPr id="30727" name="Rechteck 7"/>
          <p:cNvSpPr>
            <a:spLocks noChangeArrowheads="1"/>
          </p:cNvSpPr>
          <p:nvPr/>
        </p:nvSpPr>
        <p:spPr bwMode="auto">
          <a:xfrm>
            <a:off x="7401272" y="2204864"/>
            <a:ext cx="2304256" cy="2160240"/>
          </a:xfrm>
          <a:prstGeom prst="rect">
            <a:avLst/>
          </a:prstGeom>
          <a:solidFill>
            <a:srgbClr val="F5F4EF">
              <a:alpha val="87450"/>
            </a:srgbClr>
          </a:solidFill>
          <a:ln>
            <a:noFill/>
          </a:ln>
          <a:extLst>
            <a:ext uri="{91240B29-F687-4f45-9708-019B960494DF}">
              <a14:hiddenLine xmlns:a14="http://schemas.microsoft.com/office/drawing/2010/main" w="0">
                <a:solidFill>
                  <a:srgbClr val="000000"/>
                </a:solidFill>
                <a:round/>
                <a:headEnd/>
                <a:tailEnd/>
              </a14:hiddenLine>
            </a:ext>
          </a:extLst>
        </p:spPr>
        <p:txBody>
          <a:bodyPr anchor="ctr"/>
          <a:lstStyle/>
          <a:p>
            <a:pPr marL="176213" indent="-176213">
              <a:lnSpc>
                <a:spcPct val="80000"/>
              </a:lnSpc>
              <a:buClr>
                <a:srgbClr val="2C3F68"/>
              </a:buClr>
              <a:buFont typeface="Wingdings" charset="0"/>
              <a:buNone/>
            </a:pPr>
            <a:r>
              <a:rPr lang="en-AU" sz="1200" b="1" dirty="0">
                <a:latin typeface="+mn-lt"/>
              </a:rPr>
              <a:t>Upper secondary education</a:t>
            </a:r>
          </a:p>
          <a:p>
            <a:pPr marL="176213" indent="-176213">
              <a:lnSpc>
                <a:spcPct val="80000"/>
              </a:lnSpc>
              <a:spcBef>
                <a:spcPct val="20000"/>
              </a:spcBef>
              <a:buClr>
                <a:srgbClr val="2C3F68"/>
              </a:buClr>
              <a:buFont typeface="Wingdings" charset="0"/>
              <a:buChar char="§"/>
            </a:pPr>
            <a:r>
              <a:rPr lang="en-AU" sz="1200" dirty="0">
                <a:latin typeface="+mn-lt"/>
              </a:rPr>
              <a:t>Vocational education and training: </a:t>
            </a:r>
            <a:br>
              <a:rPr lang="en-AU" sz="1200" dirty="0">
                <a:latin typeface="+mn-lt"/>
              </a:rPr>
            </a:br>
            <a:r>
              <a:rPr lang="en-AU" sz="1200" dirty="0">
                <a:latin typeface="+mn-lt"/>
              </a:rPr>
              <a:t>2 to 4+ years</a:t>
            </a:r>
          </a:p>
          <a:p>
            <a:pPr marL="176213" indent="-176213">
              <a:lnSpc>
                <a:spcPct val="80000"/>
              </a:lnSpc>
              <a:spcBef>
                <a:spcPct val="20000"/>
              </a:spcBef>
              <a:buClr>
                <a:srgbClr val="2C3F68"/>
              </a:buClr>
              <a:buFont typeface="Wingdings" charset="0"/>
              <a:buChar char="§"/>
            </a:pPr>
            <a:r>
              <a:rPr lang="en-AU" sz="1200" dirty="0">
                <a:latin typeface="+mn-lt"/>
              </a:rPr>
              <a:t>General education programmes: </a:t>
            </a:r>
            <a:br>
              <a:rPr lang="en-AU" sz="1200" dirty="0">
                <a:latin typeface="+mn-lt"/>
              </a:rPr>
            </a:br>
            <a:r>
              <a:rPr lang="en-US" sz="1200" dirty="0">
                <a:latin typeface="+mn-lt"/>
              </a:rPr>
              <a:t>3 to 4 years</a:t>
            </a:r>
            <a:endParaRPr lang="en-AU" sz="1200" dirty="0">
              <a:latin typeface="+mn-lt"/>
            </a:endParaRPr>
          </a:p>
          <a:p>
            <a:pPr marL="176213" indent="-176213">
              <a:lnSpc>
                <a:spcPct val="80000"/>
              </a:lnSpc>
              <a:spcBef>
                <a:spcPct val="20000"/>
              </a:spcBef>
              <a:buClr>
                <a:srgbClr val="2C3F68"/>
              </a:buClr>
              <a:buFont typeface="Wingdings" charset="0"/>
              <a:buChar char="§"/>
            </a:pPr>
            <a:r>
              <a:rPr lang="en-AU" sz="1200" dirty="0">
                <a:latin typeface="+mn-lt"/>
              </a:rPr>
              <a:t>Responsibility of Federal government, cantons and prof. organisations</a:t>
            </a:r>
          </a:p>
        </p:txBody>
      </p:sp>
    </p:spTree>
    <p:extLst>
      <p:ext uri="{BB962C8B-B14F-4D97-AF65-F5344CB8AC3E}">
        <p14:creationId xmlns:p14="http://schemas.microsoft.com/office/powerpoint/2010/main" val="16661599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3796" t="35386" r="142" b="15427"/>
          <a:stretch/>
        </p:blipFill>
        <p:spPr bwMode="auto">
          <a:xfrm>
            <a:off x="442619" y="2116814"/>
            <a:ext cx="7750741" cy="368844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30723" name="Titel 1"/>
          <p:cNvSpPr>
            <a:spLocks noGrp="1"/>
          </p:cNvSpPr>
          <p:nvPr>
            <p:ph type="title" idx="4294967295"/>
          </p:nvPr>
        </p:nvSpPr>
        <p:spPr/>
        <p:txBody>
          <a:bodyPr/>
          <a:lstStyle/>
          <a:p>
            <a:pPr eaLnBrk="1" hangingPunct="1"/>
            <a:r>
              <a:rPr lang="en-AU" sz="1800" dirty="0">
                <a:latin typeface="Verdana" charset="0"/>
              </a:rPr>
              <a:t>Swiss Educational</a:t>
            </a:r>
            <a:r>
              <a:rPr lang="de-CH" sz="1800" dirty="0">
                <a:latin typeface="Verdana" charset="0"/>
              </a:rPr>
              <a:t> </a:t>
            </a:r>
            <a:r>
              <a:rPr lang="de-CH" sz="1800" dirty="0" smtClean="0">
                <a:latin typeface="Verdana" charset="0"/>
              </a:rPr>
              <a:t>System</a:t>
            </a:r>
            <a:br>
              <a:rPr lang="de-CH" sz="1800" dirty="0" smtClean="0">
                <a:latin typeface="Verdana" charset="0"/>
              </a:rPr>
            </a:br>
            <a:r>
              <a:rPr lang="de-CH" sz="1800" dirty="0" err="1" smtClean="0">
                <a:latin typeface="Verdana" charset="0"/>
              </a:rPr>
              <a:t>Upper</a:t>
            </a:r>
            <a:r>
              <a:rPr lang="de-CH" sz="1800" dirty="0" smtClean="0">
                <a:latin typeface="Verdana" charset="0"/>
              </a:rPr>
              <a:t> </a:t>
            </a:r>
            <a:r>
              <a:rPr lang="de-CH" sz="1800" dirty="0" err="1" smtClean="0">
                <a:latin typeface="Verdana" charset="0"/>
              </a:rPr>
              <a:t>Secondary</a:t>
            </a:r>
            <a:r>
              <a:rPr lang="de-CH" sz="1800" dirty="0" smtClean="0">
                <a:latin typeface="Verdana" charset="0"/>
              </a:rPr>
              <a:t> </a:t>
            </a:r>
            <a:r>
              <a:rPr lang="de-CH" sz="1800" dirty="0" err="1" smtClean="0">
                <a:latin typeface="Verdana" charset="0"/>
              </a:rPr>
              <a:t>education</a:t>
            </a:r>
            <a:endParaRPr lang="de-DE" sz="1800" dirty="0">
              <a:latin typeface="Verdana" charset="0"/>
            </a:endParaRPr>
          </a:p>
        </p:txBody>
      </p:sp>
      <p:sp>
        <p:nvSpPr>
          <p:cNvPr id="30724" name="Fußzeilenplatzhalter 3"/>
          <p:cNvSpPr txBox="1">
            <a:spLocks noGrp="1"/>
          </p:cNvSpPr>
          <p:nvPr/>
        </p:nvSpPr>
        <p:spPr bwMode="auto">
          <a:xfrm>
            <a:off x="928688" y="6429375"/>
            <a:ext cx="3173016"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Verdana" charset="0"/>
                <a:ea typeface="ＭＳ Ｐゴシック" charset="0"/>
              </a:defRPr>
            </a:lvl1pPr>
            <a:lvl2pPr marL="742950" indent="-285750" eaLnBrk="0" hangingPunct="0">
              <a:defRPr sz="2000">
                <a:solidFill>
                  <a:schemeClr val="tx1"/>
                </a:solidFill>
                <a:latin typeface="Verdana" charset="0"/>
                <a:ea typeface="ＭＳ Ｐゴシック" charset="0"/>
              </a:defRPr>
            </a:lvl2pPr>
            <a:lvl3pPr marL="1143000" indent="-228600" eaLnBrk="0" hangingPunct="0">
              <a:defRPr sz="2000">
                <a:solidFill>
                  <a:schemeClr val="tx1"/>
                </a:solidFill>
                <a:latin typeface="Verdana" charset="0"/>
                <a:ea typeface="ＭＳ Ｐゴシック" charset="0"/>
              </a:defRPr>
            </a:lvl3pPr>
            <a:lvl4pPr marL="1600200" indent="-228600" eaLnBrk="0" hangingPunct="0">
              <a:defRPr sz="2000">
                <a:solidFill>
                  <a:schemeClr val="tx1"/>
                </a:solidFill>
                <a:latin typeface="Verdana" charset="0"/>
                <a:ea typeface="ＭＳ Ｐゴシック" charset="0"/>
              </a:defRPr>
            </a:lvl4pPr>
            <a:lvl5pPr marL="2057400" indent="-228600" eaLnBrk="0" hangingPunct="0">
              <a:defRPr sz="2000">
                <a:solidFill>
                  <a:schemeClr val="tx1"/>
                </a:solidFill>
                <a:latin typeface="Verdana" charset="0"/>
                <a:ea typeface="ＭＳ Ｐゴシック" charset="0"/>
              </a:defRPr>
            </a:lvl5pPr>
            <a:lvl6pPr marL="2514600" indent="-228600" eaLnBrk="0" fontAlgn="base" hangingPunct="0">
              <a:spcBef>
                <a:spcPct val="0"/>
              </a:spcBef>
              <a:spcAft>
                <a:spcPct val="0"/>
              </a:spcAft>
              <a:defRPr sz="2000">
                <a:solidFill>
                  <a:schemeClr val="tx1"/>
                </a:solidFill>
                <a:latin typeface="Verdana" charset="0"/>
                <a:ea typeface="ＭＳ Ｐゴシック" charset="0"/>
              </a:defRPr>
            </a:lvl6pPr>
            <a:lvl7pPr marL="2971800" indent="-228600" eaLnBrk="0" fontAlgn="base" hangingPunct="0">
              <a:spcBef>
                <a:spcPct val="0"/>
              </a:spcBef>
              <a:spcAft>
                <a:spcPct val="0"/>
              </a:spcAft>
              <a:defRPr sz="2000">
                <a:solidFill>
                  <a:schemeClr val="tx1"/>
                </a:solidFill>
                <a:latin typeface="Verdana" charset="0"/>
                <a:ea typeface="ＭＳ Ｐゴシック" charset="0"/>
              </a:defRPr>
            </a:lvl7pPr>
            <a:lvl8pPr marL="3429000" indent="-228600" eaLnBrk="0" fontAlgn="base" hangingPunct="0">
              <a:spcBef>
                <a:spcPct val="0"/>
              </a:spcBef>
              <a:spcAft>
                <a:spcPct val="0"/>
              </a:spcAft>
              <a:defRPr sz="2000">
                <a:solidFill>
                  <a:schemeClr val="tx1"/>
                </a:solidFill>
                <a:latin typeface="Verdana" charset="0"/>
                <a:ea typeface="ＭＳ Ｐゴシック" charset="0"/>
              </a:defRPr>
            </a:lvl8pPr>
            <a:lvl9pPr marL="3886200" indent="-228600" eaLnBrk="0" fontAlgn="base" hangingPunct="0">
              <a:spcBef>
                <a:spcPct val="0"/>
              </a:spcBef>
              <a:spcAft>
                <a:spcPct val="0"/>
              </a:spcAft>
              <a:defRPr sz="2000">
                <a:solidFill>
                  <a:schemeClr val="tx1"/>
                </a:solidFill>
                <a:latin typeface="Verdana" charset="0"/>
                <a:ea typeface="ＭＳ Ｐゴシック" charset="0"/>
              </a:defRPr>
            </a:lvl9pPr>
          </a:lstStyle>
          <a:p>
            <a:pPr eaLnBrk="1" hangingPunct="1">
              <a:buClr>
                <a:srgbClr val="2C3F68"/>
              </a:buClr>
              <a:buFont typeface="Wingdings" charset="0"/>
              <a:buNone/>
            </a:pPr>
            <a:r>
              <a:rPr lang="de-DE" sz="1200" dirty="0">
                <a:solidFill>
                  <a:srgbClr val="D8D4C4"/>
                </a:solidFill>
              </a:rPr>
              <a:t>VET in </a:t>
            </a:r>
            <a:r>
              <a:rPr lang="de-DE" sz="1200" dirty="0" err="1">
                <a:solidFill>
                  <a:srgbClr val="D8D4C4"/>
                </a:solidFill>
              </a:rPr>
              <a:t>Switzerland</a:t>
            </a:r>
            <a:r>
              <a:rPr lang="de-DE" sz="1200" dirty="0">
                <a:solidFill>
                  <a:srgbClr val="D8D4C4"/>
                </a:solidFill>
              </a:rPr>
              <a:t> - Brisbane 2008</a:t>
            </a:r>
          </a:p>
        </p:txBody>
      </p:sp>
      <p:sp>
        <p:nvSpPr>
          <p:cNvPr id="5" name="Foliennummernplatzhalter 4"/>
          <p:cNvSpPr txBox="1">
            <a:spLocks noGrp="1"/>
          </p:cNvSpPr>
          <p:nvPr/>
        </p:nvSpPr>
        <p:spPr bwMode="auto">
          <a:xfrm>
            <a:off x="9132094" y="6429375"/>
            <a:ext cx="696516" cy="304800"/>
          </a:xfrm>
          <a:prstGeom prst="rect">
            <a:avLst/>
          </a:prstGeom>
          <a:noFill/>
          <a:ln>
            <a:miter lim="800000"/>
            <a:headEnd/>
            <a:tailEnd/>
          </a:ln>
        </p:spPr>
        <p:txBody>
          <a:bodyPr/>
          <a:lstStyle>
            <a:lvl1pPr eaLnBrk="0" hangingPunct="0">
              <a:defRPr sz="2000">
                <a:solidFill>
                  <a:schemeClr val="tx1"/>
                </a:solidFill>
                <a:latin typeface="Verdana" charset="0"/>
                <a:ea typeface="ＭＳ Ｐゴシック" charset="0"/>
              </a:defRPr>
            </a:lvl1pPr>
            <a:lvl2pPr marL="742950" indent="-285750" eaLnBrk="0" hangingPunct="0">
              <a:defRPr sz="2000">
                <a:solidFill>
                  <a:schemeClr val="tx1"/>
                </a:solidFill>
                <a:latin typeface="Verdana" charset="0"/>
                <a:ea typeface="ＭＳ Ｐゴシック" charset="0"/>
              </a:defRPr>
            </a:lvl2pPr>
            <a:lvl3pPr marL="1143000" indent="-228600" eaLnBrk="0" hangingPunct="0">
              <a:defRPr sz="2000">
                <a:solidFill>
                  <a:schemeClr val="tx1"/>
                </a:solidFill>
                <a:latin typeface="Verdana" charset="0"/>
                <a:ea typeface="ＭＳ Ｐゴシック" charset="0"/>
              </a:defRPr>
            </a:lvl3pPr>
            <a:lvl4pPr marL="1600200" indent="-228600" eaLnBrk="0" hangingPunct="0">
              <a:defRPr sz="2000">
                <a:solidFill>
                  <a:schemeClr val="tx1"/>
                </a:solidFill>
                <a:latin typeface="Verdana" charset="0"/>
                <a:ea typeface="ＭＳ Ｐゴシック" charset="0"/>
              </a:defRPr>
            </a:lvl4pPr>
            <a:lvl5pPr marL="2057400" indent="-228600" eaLnBrk="0" hangingPunct="0">
              <a:defRPr sz="2000">
                <a:solidFill>
                  <a:schemeClr val="tx1"/>
                </a:solidFill>
                <a:latin typeface="Verdana" charset="0"/>
                <a:ea typeface="ＭＳ Ｐゴシック" charset="0"/>
              </a:defRPr>
            </a:lvl5pPr>
            <a:lvl6pPr marL="2514600" indent="-228600" eaLnBrk="0" fontAlgn="base" hangingPunct="0">
              <a:spcBef>
                <a:spcPct val="0"/>
              </a:spcBef>
              <a:spcAft>
                <a:spcPct val="0"/>
              </a:spcAft>
              <a:defRPr sz="2000">
                <a:solidFill>
                  <a:schemeClr val="tx1"/>
                </a:solidFill>
                <a:latin typeface="Verdana" charset="0"/>
                <a:ea typeface="ＭＳ Ｐゴシック" charset="0"/>
              </a:defRPr>
            </a:lvl6pPr>
            <a:lvl7pPr marL="2971800" indent="-228600" eaLnBrk="0" fontAlgn="base" hangingPunct="0">
              <a:spcBef>
                <a:spcPct val="0"/>
              </a:spcBef>
              <a:spcAft>
                <a:spcPct val="0"/>
              </a:spcAft>
              <a:defRPr sz="2000">
                <a:solidFill>
                  <a:schemeClr val="tx1"/>
                </a:solidFill>
                <a:latin typeface="Verdana" charset="0"/>
                <a:ea typeface="ＭＳ Ｐゴシック" charset="0"/>
              </a:defRPr>
            </a:lvl7pPr>
            <a:lvl8pPr marL="3429000" indent="-228600" eaLnBrk="0" fontAlgn="base" hangingPunct="0">
              <a:spcBef>
                <a:spcPct val="0"/>
              </a:spcBef>
              <a:spcAft>
                <a:spcPct val="0"/>
              </a:spcAft>
              <a:defRPr sz="2000">
                <a:solidFill>
                  <a:schemeClr val="tx1"/>
                </a:solidFill>
                <a:latin typeface="Verdana" charset="0"/>
                <a:ea typeface="ＭＳ Ｐゴシック" charset="0"/>
              </a:defRPr>
            </a:lvl8pPr>
            <a:lvl9pPr marL="3886200" indent="-228600" eaLnBrk="0" fontAlgn="base" hangingPunct="0">
              <a:spcBef>
                <a:spcPct val="0"/>
              </a:spcBef>
              <a:spcAft>
                <a:spcPct val="0"/>
              </a:spcAft>
              <a:defRPr sz="2000">
                <a:solidFill>
                  <a:schemeClr val="tx1"/>
                </a:solidFill>
                <a:latin typeface="Verdana" charset="0"/>
                <a:ea typeface="ＭＳ Ｐゴシック" charset="0"/>
              </a:defRPr>
            </a:lvl9pPr>
          </a:lstStyle>
          <a:p>
            <a:pPr eaLnBrk="1" hangingPunct="1">
              <a:buClr>
                <a:srgbClr val="2C3F68"/>
              </a:buClr>
              <a:buFont typeface="Wingdings" charset="0"/>
              <a:buNone/>
            </a:pPr>
            <a:fld id="{EE57402E-484B-354A-B2D3-D1B1C096CC35}" type="slidenum">
              <a:rPr lang="de-DE" sz="1200">
                <a:solidFill>
                  <a:srgbClr val="7F7F7F"/>
                </a:solidFill>
              </a:rPr>
              <a:pPr eaLnBrk="1" hangingPunct="1">
                <a:buClr>
                  <a:srgbClr val="2C3F68"/>
                </a:buClr>
                <a:buFont typeface="Wingdings" charset="0"/>
                <a:buNone/>
              </a:pPr>
              <a:t>3</a:t>
            </a:fld>
            <a:endParaRPr lang="de-DE" sz="1200">
              <a:solidFill>
                <a:srgbClr val="7F7F7F"/>
              </a:solidFill>
            </a:endParaRPr>
          </a:p>
        </p:txBody>
      </p:sp>
      <p:sp>
        <p:nvSpPr>
          <p:cNvPr id="9" name="Textfeld 8"/>
          <p:cNvSpPr txBox="1"/>
          <p:nvPr/>
        </p:nvSpPr>
        <p:spPr>
          <a:xfrm>
            <a:off x="776536" y="3717032"/>
            <a:ext cx="4256856" cy="1754327"/>
          </a:xfrm>
          <a:prstGeom prst="rect">
            <a:avLst/>
          </a:prstGeom>
          <a:solidFill>
            <a:schemeClr val="bg1"/>
          </a:solidFill>
        </p:spPr>
        <p:txBody>
          <a:bodyPr wrap="square" rtlCol="0">
            <a:spAutoFit/>
          </a:bodyPr>
          <a:lstStyle/>
          <a:p>
            <a:r>
              <a:rPr lang="en-AU" sz="1800" dirty="0" smtClean="0">
                <a:latin typeface="+mn-lt"/>
              </a:rPr>
              <a:t>80‘000 students in VET-programmes</a:t>
            </a:r>
          </a:p>
          <a:p>
            <a:r>
              <a:rPr lang="en-AU" sz="1800" dirty="0" smtClean="0">
                <a:latin typeface="+mn-lt"/>
              </a:rPr>
              <a:t/>
            </a:r>
            <a:br>
              <a:rPr lang="en-AU" sz="1800" dirty="0" smtClean="0">
                <a:latin typeface="+mn-lt"/>
              </a:rPr>
            </a:br>
            <a:r>
              <a:rPr lang="en-AU" sz="1800" dirty="0" smtClean="0">
                <a:latin typeface="+mn-lt"/>
              </a:rPr>
              <a:t>89% apprenticeship</a:t>
            </a:r>
            <a:br>
              <a:rPr lang="en-AU" sz="1800" dirty="0" smtClean="0">
                <a:latin typeface="+mn-lt"/>
              </a:rPr>
            </a:br>
            <a:r>
              <a:rPr lang="en-AU" sz="1800" dirty="0" smtClean="0">
                <a:latin typeface="+mn-lt"/>
              </a:rPr>
              <a:t>11% full-time VET-school</a:t>
            </a:r>
          </a:p>
          <a:p>
            <a:endParaRPr lang="en-AU" sz="1800" dirty="0" smtClean="0">
              <a:latin typeface="+mn-lt"/>
            </a:endParaRPr>
          </a:p>
          <a:p>
            <a:r>
              <a:rPr lang="en-AU" sz="1800" dirty="0" smtClean="0">
                <a:latin typeface="+mn-lt"/>
              </a:rPr>
              <a:t>250 occupations</a:t>
            </a:r>
          </a:p>
        </p:txBody>
      </p:sp>
      <p:sp>
        <p:nvSpPr>
          <p:cNvPr id="10" name="Textfeld 9"/>
          <p:cNvSpPr txBox="1"/>
          <p:nvPr/>
        </p:nvSpPr>
        <p:spPr>
          <a:xfrm>
            <a:off x="5457056" y="3573016"/>
            <a:ext cx="1728192" cy="1477328"/>
          </a:xfrm>
          <a:prstGeom prst="rect">
            <a:avLst/>
          </a:prstGeom>
          <a:solidFill>
            <a:schemeClr val="bg1"/>
          </a:solidFill>
        </p:spPr>
        <p:txBody>
          <a:bodyPr wrap="square" rtlCol="0">
            <a:spAutoFit/>
          </a:bodyPr>
          <a:lstStyle/>
          <a:p>
            <a:r>
              <a:rPr lang="de-DE" sz="1800" dirty="0" smtClean="0">
                <a:latin typeface="+mn-lt"/>
              </a:rPr>
              <a:t>29‘000 </a:t>
            </a:r>
            <a:r>
              <a:rPr lang="en-AU" sz="1800" dirty="0" smtClean="0">
                <a:latin typeface="+mn-lt"/>
              </a:rPr>
              <a:t>students</a:t>
            </a:r>
            <a:br>
              <a:rPr lang="en-AU" sz="1800" dirty="0" smtClean="0">
                <a:latin typeface="+mn-lt"/>
              </a:rPr>
            </a:br>
            <a:r>
              <a:rPr lang="en-AU" sz="1800" dirty="0" smtClean="0">
                <a:latin typeface="+mn-lt"/>
              </a:rPr>
              <a:t>in general education programs</a:t>
            </a:r>
          </a:p>
        </p:txBody>
      </p:sp>
    </p:spTree>
    <p:extLst>
      <p:ext uri="{BB962C8B-B14F-4D97-AF65-F5344CB8AC3E}">
        <p14:creationId xmlns:p14="http://schemas.microsoft.com/office/powerpoint/2010/main" val="10643342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el 7"/>
          <p:cNvSpPr>
            <a:spLocks noGrp="1"/>
          </p:cNvSpPr>
          <p:nvPr>
            <p:ph type="title"/>
          </p:nvPr>
        </p:nvSpPr>
        <p:spPr/>
        <p:txBody>
          <a:bodyPr/>
          <a:lstStyle/>
          <a:p>
            <a:r>
              <a:rPr lang="en-AU">
                <a:latin typeface="Verdana" charset="0"/>
              </a:rPr>
              <a:t>Apprenticeship: “dual” VET</a:t>
            </a:r>
          </a:p>
        </p:txBody>
      </p:sp>
      <p:sp>
        <p:nvSpPr>
          <p:cNvPr id="18435" name="Fußzeilenplatzhalt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Verdana" charset="0"/>
                <a:ea typeface="ＭＳ Ｐゴシック" charset="0"/>
              </a:defRPr>
            </a:lvl1pPr>
            <a:lvl2pPr marL="742950" indent="-285750" eaLnBrk="0" hangingPunct="0">
              <a:defRPr sz="2000">
                <a:solidFill>
                  <a:schemeClr val="tx1"/>
                </a:solidFill>
                <a:latin typeface="Verdana" charset="0"/>
                <a:ea typeface="ＭＳ Ｐゴシック" charset="0"/>
              </a:defRPr>
            </a:lvl2pPr>
            <a:lvl3pPr marL="1143000" indent="-228600" eaLnBrk="0" hangingPunct="0">
              <a:defRPr sz="2000">
                <a:solidFill>
                  <a:schemeClr val="tx1"/>
                </a:solidFill>
                <a:latin typeface="Verdana" charset="0"/>
                <a:ea typeface="ＭＳ Ｐゴシック" charset="0"/>
              </a:defRPr>
            </a:lvl3pPr>
            <a:lvl4pPr marL="1600200" indent="-228600" eaLnBrk="0" hangingPunct="0">
              <a:defRPr sz="2000">
                <a:solidFill>
                  <a:schemeClr val="tx1"/>
                </a:solidFill>
                <a:latin typeface="Verdana" charset="0"/>
                <a:ea typeface="ＭＳ Ｐゴシック" charset="0"/>
              </a:defRPr>
            </a:lvl4pPr>
            <a:lvl5pPr marL="2057400" indent="-228600" eaLnBrk="0" hangingPunct="0">
              <a:defRPr sz="2000">
                <a:solidFill>
                  <a:schemeClr val="tx1"/>
                </a:solidFill>
                <a:latin typeface="Verdana" charset="0"/>
                <a:ea typeface="ＭＳ Ｐゴシック" charset="0"/>
              </a:defRPr>
            </a:lvl5pPr>
            <a:lvl6pPr marL="2514600" indent="-228600" eaLnBrk="0" fontAlgn="base" hangingPunct="0">
              <a:spcBef>
                <a:spcPct val="0"/>
              </a:spcBef>
              <a:spcAft>
                <a:spcPct val="0"/>
              </a:spcAft>
              <a:defRPr sz="2000">
                <a:solidFill>
                  <a:schemeClr val="tx1"/>
                </a:solidFill>
                <a:latin typeface="Verdana" charset="0"/>
                <a:ea typeface="ＭＳ Ｐゴシック" charset="0"/>
              </a:defRPr>
            </a:lvl6pPr>
            <a:lvl7pPr marL="2971800" indent="-228600" eaLnBrk="0" fontAlgn="base" hangingPunct="0">
              <a:spcBef>
                <a:spcPct val="0"/>
              </a:spcBef>
              <a:spcAft>
                <a:spcPct val="0"/>
              </a:spcAft>
              <a:defRPr sz="2000">
                <a:solidFill>
                  <a:schemeClr val="tx1"/>
                </a:solidFill>
                <a:latin typeface="Verdana" charset="0"/>
                <a:ea typeface="ＭＳ Ｐゴシック" charset="0"/>
              </a:defRPr>
            </a:lvl7pPr>
            <a:lvl8pPr marL="3429000" indent="-228600" eaLnBrk="0" fontAlgn="base" hangingPunct="0">
              <a:spcBef>
                <a:spcPct val="0"/>
              </a:spcBef>
              <a:spcAft>
                <a:spcPct val="0"/>
              </a:spcAft>
              <a:defRPr sz="2000">
                <a:solidFill>
                  <a:schemeClr val="tx1"/>
                </a:solidFill>
                <a:latin typeface="Verdana" charset="0"/>
                <a:ea typeface="ＭＳ Ｐゴシック" charset="0"/>
              </a:defRPr>
            </a:lvl8pPr>
            <a:lvl9pPr marL="3886200" indent="-228600" eaLnBrk="0" fontAlgn="base" hangingPunct="0">
              <a:spcBef>
                <a:spcPct val="0"/>
              </a:spcBef>
              <a:spcAft>
                <a:spcPct val="0"/>
              </a:spcAft>
              <a:defRPr sz="2000">
                <a:solidFill>
                  <a:schemeClr val="tx1"/>
                </a:solidFill>
                <a:latin typeface="Verdana" charset="0"/>
                <a:ea typeface="ＭＳ Ｐゴシック" charset="0"/>
              </a:defRPr>
            </a:lvl9pPr>
          </a:lstStyle>
          <a:p>
            <a:pPr eaLnBrk="1" hangingPunct="1">
              <a:buFont typeface="Wingdings" charset="0"/>
              <a:buNone/>
            </a:pPr>
            <a:r>
              <a:rPr lang="de-DE" sz="1200">
                <a:solidFill>
                  <a:srgbClr val="D8D4C4"/>
                </a:solidFill>
              </a:rPr>
              <a:t>VET in Switzerland - Brisbane 2008</a:t>
            </a:r>
          </a:p>
        </p:txBody>
      </p:sp>
      <p:sp>
        <p:nvSpPr>
          <p:cNvPr id="5" name="Foliennummernplatzhalter 4"/>
          <p:cNvSpPr>
            <a:spLocks noGrp="1"/>
          </p:cNvSpPr>
          <p:nvPr>
            <p:ph type="sldNum" sz="quarter" idx="11"/>
          </p:nvPr>
        </p:nvSpPr>
        <p:spPr/>
        <p:txBody>
          <a:bodyPr/>
          <a:lstStyle>
            <a:lvl1pPr eaLnBrk="0" hangingPunct="0">
              <a:defRPr sz="2000">
                <a:solidFill>
                  <a:schemeClr val="tx1"/>
                </a:solidFill>
                <a:latin typeface="Verdana" charset="0"/>
                <a:ea typeface="ＭＳ Ｐゴシック" charset="0"/>
              </a:defRPr>
            </a:lvl1pPr>
            <a:lvl2pPr marL="742950" indent="-285750" eaLnBrk="0" hangingPunct="0">
              <a:defRPr sz="2000">
                <a:solidFill>
                  <a:schemeClr val="tx1"/>
                </a:solidFill>
                <a:latin typeface="Verdana" charset="0"/>
                <a:ea typeface="ＭＳ Ｐゴシック" charset="0"/>
              </a:defRPr>
            </a:lvl2pPr>
            <a:lvl3pPr marL="1143000" indent="-228600" eaLnBrk="0" hangingPunct="0">
              <a:defRPr sz="2000">
                <a:solidFill>
                  <a:schemeClr val="tx1"/>
                </a:solidFill>
                <a:latin typeface="Verdana" charset="0"/>
                <a:ea typeface="ＭＳ Ｐゴシック" charset="0"/>
              </a:defRPr>
            </a:lvl3pPr>
            <a:lvl4pPr marL="1600200" indent="-228600" eaLnBrk="0" hangingPunct="0">
              <a:defRPr sz="2000">
                <a:solidFill>
                  <a:schemeClr val="tx1"/>
                </a:solidFill>
                <a:latin typeface="Verdana" charset="0"/>
                <a:ea typeface="ＭＳ Ｐゴシック" charset="0"/>
              </a:defRPr>
            </a:lvl4pPr>
            <a:lvl5pPr marL="2057400" indent="-228600" eaLnBrk="0" hangingPunct="0">
              <a:defRPr sz="2000">
                <a:solidFill>
                  <a:schemeClr val="tx1"/>
                </a:solidFill>
                <a:latin typeface="Verdana" charset="0"/>
                <a:ea typeface="ＭＳ Ｐゴシック" charset="0"/>
              </a:defRPr>
            </a:lvl5pPr>
            <a:lvl6pPr marL="2514600" indent="-228600" eaLnBrk="0" fontAlgn="base" hangingPunct="0">
              <a:spcBef>
                <a:spcPct val="0"/>
              </a:spcBef>
              <a:spcAft>
                <a:spcPct val="0"/>
              </a:spcAft>
              <a:defRPr sz="2000">
                <a:solidFill>
                  <a:schemeClr val="tx1"/>
                </a:solidFill>
                <a:latin typeface="Verdana" charset="0"/>
                <a:ea typeface="ＭＳ Ｐゴシック" charset="0"/>
              </a:defRPr>
            </a:lvl6pPr>
            <a:lvl7pPr marL="2971800" indent="-228600" eaLnBrk="0" fontAlgn="base" hangingPunct="0">
              <a:spcBef>
                <a:spcPct val="0"/>
              </a:spcBef>
              <a:spcAft>
                <a:spcPct val="0"/>
              </a:spcAft>
              <a:defRPr sz="2000">
                <a:solidFill>
                  <a:schemeClr val="tx1"/>
                </a:solidFill>
                <a:latin typeface="Verdana" charset="0"/>
                <a:ea typeface="ＭＳ Ｐゴシック" charset="0"/>
              </a:defRPr>
            </a:lvl7pPr>
            <a:lvl8pPr marL="3429000" indent="-228600" eaLnBrk="0" fontAlgn="base" hangingPunct="0">
              <a:spcBef>
                <a:spcPct val="0"/>
              </a:spcBef>
              <a:spcAft>
                <a:spcPct val="0"/>
              </a:spcAft>
              <a:defRPr sz="2000">
                <a:solidFill>
                  <a:schemeClr val="tx1"/>
                </a:solidFill>
                <a:latin typeface="Verdana" charset="0"/>
                <a:ea typeface="ＭＳ Ｐゴシック" charset="0"/>
              </a:defRPr>
            </a:lvl8pPr>
            <a:lvl9pPr marL="3886200" indent="-228600" eaLnBrk="0" fontAlgn="base" hangingPunct="0">
              <a:spcBef>
                <a:spcPct val="0"/>
              </a:spcBef>
              <a:spcAft>
                <a:spcPct val="0"/>
              </a:spcAft>
              <a:defRPr sz="2000">
                <a:solidFill>
                  <a:schemeClr val="tx1"/>
                </a:solidFill>
                <a:latin typeface="Verdana" charset="0"/>
                <a:ea typeface="ＭＳ Ｐゴシック" charset="0"/>
              </a:defRPr>
            </a:lvl9pPr>
          </a:lstStyle>
          <a:p>
            <a:pPr eaLnBrk="1" hangingPunct="1"/>
            <a:fld id="{6935F1FA-8CB2-2C46-B0CE-05E8CE64C9C3}" type="slidenum">
              <a:rPr lang="de-DE" sz="1200">
                <a:solidFill>
                  <a:srgbClr val="7F7F7F"/>
                </a:solidFill>
              </a:rPr>
              <a:pPr eaLnBrk="1" hangingPunct="1"/>
              <a:t>4</a:t>
            </a:fld>
            <a:endParaRPr lang="de-DE" sz="1200">
              <a:solidFill>
                <a:srgbClr val="7F7F7F"/>
              </a:solidFill>
            </a:endParaRPr>
          </a:p>
        </p:txBody>
      </p:sp>
      <p:sp>
        <p:nvSpPr>
          <p:cNvPr id="9" name="Inhaltsplatzhalter 2"/>
          <p:cNvSpPr txBox="1">
            <a:spLocks/>
          </p:cNvSpPr>
          <p:nvPr/>
        </p:nvSpPr>
        <p:spPr bwMode="auto">
          <a:xfrm>
            <a:off x="2576736" y="1700808"/>
            <a:ext cx="6864921" cy="4728567"/>
          </a:xfrm>
          <a:prstGeom prst="rect">
            <a:avLst/>
          </a:prstGeom>
          <a:noFill/>
          <a:ln w="9525">
            <a:noFill/>
            <a:miter lim="800000"/>
            <a:headEnd/>
            <a:tailEnd/>
          </a:ln>
        </p:spPr>
        <p:txBody>
          <a:bodyPr/>
          <a:lstStyle>
            <a:lvl1pPr marL="292100" indent="-292100" eaLnBrk="0" hangingPunct="0">
              <a:defRPr sz="2000">
                <a:solidFill>
                  <a:schemeClr val="tx1"/>
                </a:solidFill>
                <a:latin typeface="Verdana" charset="0"/>
                <a:ea typeface="ＭＳ Ｐゴシック" charset="0"/>
              </a:defRPr>
            </a:lvl1pPr>
            <a:lvl2pPr marL="749300" indent="-292100" eaLnBrk="0" hangingPunct="0">
              <a:defRPr sz="2000">
                <a:solidFill>
                  <a:schemeClr val="tx1"/>
                </a:solidFill>
                <a:latin typeface="Verdana" charset="0"/>
                <a:ea typeface="ＭＳ Ｐゴシック" charset="0"/>
              </a:defRPr>
            </a:lvl2pPr>
            <a:lvl3pPr marL="1143000" indent="-228600" eaLnBrk="0" hangingPunct="0">
              <a:defRPr sz="2000">
                <a:solidFill>
                  <a:schemeClr val="tx1"/>
                </a:solidFill>
                <a:latin typeface="Verdana" charset="0"/>
                <a:ea typeface="ＭＳ Ｐゴシック" charset="0"/>
              </a:defRPr>
            </a:lvl3pPr>
            <a:lvl4pPr marL="1600200" indent="-228600" eaLnBrk="0" hangingPunct="0">
              <a:defRPr sz="2000">
                <a:solidFill>
                  <a:schemeClr val="tx1"/>
                </a:solidFill>
                <a:latin typeface="Verdana" charset="0"/>
                <a:ea typeface="ＭＳ Ｐゴシック" charset="0"/>
              </a:defRPr>
            </a:lvl4pPr>
            <a:lvl5pPr marL="2057400" indent="-228600" eaLnBrk="0" hangingPunct="0">
              <a:defRPr sz="2000">
                <a:solidFill>
                  <a:schemeClr val="tx1"/>
                </a:solidFill>
                <a:latin typeface="Verdana" charset="0"/>
                <a:ea typeface="ＭＳ Ｐゴシック" charset="0"/>
              </a:defRPr>
            </a:lvl5pPr>
            <a:lvl6pPr marL="2514600" indent="-228600" eaLnBrk="0" fontAlgn="base" hangingPunct="0">
              <a:spcBef>
                <a:spcPct val="0"/>
              </a:spcBef>
              <a:spcAft>
                <a:spcPct val="0"/>
              </a:spcAft>
              <a:defRPr sz="2000">
                <a:solidFill>
                  <a:schemeClr val="tx1"/>
                </a:solidFill>
                <a:latin typeface="Verdana" charset="0"/>
                <a:ea typeface="ＭＳ Ｐゴシック" charset="0"/>
              </a:defRPr>
            </a:lvl6pPr>
            <a:lvl7pPr marL="2971800" indent="-228600" eaLnBrk="0" fontAlgn="base" hangingPunct="0">
              <a:spcBef>
                <a:spcPct val="0"/>
              </a:spcBef>
              <a:spcAft>
                <a:spcPct val="0"/>
              </a:spcAft>
              <a:defRPr sz="2000">
                <a:solidFill>
                  <a:schemeClr val="tx1"/>
                </a:solidFill>
                <a:latin typeface="Verdana" charset="0"/>
                <a:ea typeface="ＭＳ Ｐゴシック" charset="0"/>
              </a:defRPr>
            </a:lvl7pPr>
            <a:lvl8pPr marL="3429000" indent="-228600" eaLnBrk="0" fontAlgn="base" hangingPunct="0">
              <a:spcBef>
                <a:spcPct val="0"/>
              </a:spcBef>
              <a:spcAft>
                <a:spcPct val="0"/>
              </a:spcAft>
              <a:defRPr sz="2000">
                <a:solidFill>
                  <a:schemeClr val="tx1"/>
                </a:solidFill>
                <a:latin typeface="Verdana" charset="0"/>
                <a:ea typeface="ＭＳ Ｐゴシック" charset="0"/>
              </a:defRPr>
            </a:lvl8pPr>
            <a:lvl9pPr marL="3886200" indent="-228600" eaLnBrk="0" fontAlgn="base" hangingPunct="0">
              <a:spcBef>
                <a:spcPct val="0"/>
              </a:spcBef>
              <a:spcAft>
                <a:spcPct val="0"/>
              </a:spcAft>
              <a:defRPr sz="2000">
                <a:solidFill>
                  <a:schemeClr val="tx1"/>
                </a:solidFill>
                <a:latin typeface="Verdana" charset="0"/>
                <a:ea typeface="ＭＳ Ｐゴシック" charset="0"/>
              </a:defRPr>
            </a:lvl9pPr>
          </a:lstStyle>
          <a:p>
            <a:pPr eaLnBrk="1" hangingPunct="1">
              <a:spcBef>
                <a:spcPct val="20000"/>
              </a:spcBef>
              <a:spcAft>
                <a:spcPct val="20000"/>
              </a:spcAft>
              <a:buClr>
                <a:srgbClr val="2C3F68"/>
              </a:buClr>
            </a:pPr>
            <a:r>
              <a:rPr lang="de-CH" sz="1600" b="1" dirty="0">
                <a:solidFill>
                  <a:srgbClr val="262699"/>
                </a:solidFill>
              </a:rPr>
              <a:t>„</a:t>
            </a:r>
            <a:r>
              <a:rPr lang="en-AU" b="1" dirty="0">
                <a:solidFill>
                  <a:srgbClr val="262699"/>
                </a:solidFill>
              </a:rPr>
              <a:t>DUAL</a:t>
            </a:r>
            <a:r>
              <a:rPr lang="en-AU" sz="1600" b="1" dirty="0">
                <a:solidFill>
                  <a:srgbClr val="262699"/>
                </a:solidFill>
              </a:rPr>
              <a:t>“ </a:t>
            </a:r>
            <a:r>
              <a:rPr lang="en-AU" sz="1600" dirty="0"/>
              <a:t>means</a:t>
            </a:r>
          </a:p>
          <a:p>
            <a:pPr eaLnBrk="1" hangingPunct="1">
              <a:spcBef>
                <a:spcPct val="20000"/>
              </a:spcBef>
              <a:spcAft>
                <a:spcPct val="20000"/>
              </a:spcAft>
              <a:buClr>
                <a:srgbClr val="2C3F68"/>
              </a:buClr>
              <a:buFont typeface="Wingdings" charset="0"/>
              <a:buChar char="§"/>
            </a:pPr>
            <a:r>
              <a:rPr lang="en-AU" sz="1600" dirty="0"/>
              <a:t>Shared responsibilities to establish VET in different </a:t>
            </a:r>
            <a:r>
              <a:rPr lang="en-AU" sz="1600" dirty="0" smtClean="0"/>
              <a:t>occupations</a:t>
            </a:r>
            <a:endParaRPr lang="en-AU" sz="1600" dirty="0"/>
          </a:p>
          <a:p>
            <a:pPr lvl="1" eaLnBrk="1" hangingPunct="1">
              <a:spcBef>
                <a:spcPct val="20000"/>
              </a:spcBef>
              <a:spcAft>
                <a:spcPct val="20000"/>
              </a:spcAft>
              <a:buClr>
                <a:srgbClr val="2C3F68"/>
              </a:buClr>
              <a:buFont typeface="Wingdings" charset="0"/>
              <a:buChar char="§"/>
            </a:pPr>
            <a:r>
              <a:rPr lang="en-AU" sz="1600" i="1" dirty="0" smtClean="0">
                <a:solidFill>
                  <a:srgbClr val="2C3F68"/>
                </a:solidFill>
              </a:rPr>
              <a:t>National and regional </a:t>
            </a:r>
            <a:r>
              <a:rPr lang="en-AU" sz="1600" i="1" dirty="0">
                <a:solidFill>
                  <a:srgbClr val="2C3F68"/>
                </a:solidFill>
              </a:rPr>
              <a:t>governments, professional organisations and social partners</a:t>
            </a:r>
          </a:p>
          <a:p>
            <a:pPr eaLnBrk="1" hangingPunct="1">
              <a:spcBef>
                <a:spcPct val="20000"/>
              </a:spcBef>
              <a:spcAft>
                <a:spcPct val="20000"/>
              </a:spcAft>
              <a:buClr>
                <a:srgbClr val="2C3F68"/>
              </a:buClr>
              <a:buFont typeface="Wingdings" charset="0"/>
              <a:buChar char="§"/>
            </a:pPr>
            <a:r>
              <a:rPr lang="en-AU" sz="1600" dirty="0"/>
              <a:t>Shared task to educate and train apprentices and to prepare them for the final exams</a:t>
            </a:r>
          </a:p>
          <a:p>
            <a:pPr lvl="1" eaLnBrk="1" hangingPunct="1">
              <a:spcBef>
                <a:spcPct val="20000"/>
              </a:spcBef>
              <a:spcAft>
                <a:spcPct val="20000"/>
              </a:spcAft>
              <a:buClr>
                <a:srgbClr val="2C3F68"/>
              </a:buClr>
              <a:buFont typeface="Wingdings" charset="0"/>
              <a:buChar char="§"/>
            </a:pPr>
            <a:r>
              <a:rPr lang="en-AU" sz="1600" i="1" dirty="0">
                <a:solidFill>
                  <a:srgbClr val="2C3F68"/>
                </a:solidFill>
              </a:rPr>
              <a:t>Training companies, vocational colleges, cross-company courses</a:t>
            </a:r>
            <a:endParaRPr lang="en-AU" sz="1600" i="1" dirty="0">
              <a:solidFill>
                <a:srgbClr val="FF0000"/>
              </a:solidFill>
            </a:endParaRPr>
          </a:p>
          <a:p>
            <a:pPr eaLnBrk="1" hangingPunct="1">
              <a:spcBef>
                <a:spcPct val="20000"/>
              </a:spcBef>
              <a:spcAft>
                <a:spcPct val="20000"/>
              </a:spcAft>
              <a:buClr>
                <a:srgbClr val="2C3F68"/>
              </a:buClr>
              <a:buFont typeface="Wingdings" charset="0"/>
              <a:buChar char="§"/>
            </a:pPr>
            <a:r>
              <a:rPr lang="en-AU" sz="1600" dirty="0"/>
              <a:t>Shared costs</a:t>
            </a:r>
          </a:p>
          <a:p>
            <a:pPr lvl="1" eaLnBrk="1" hangingPunct="1">
              <a:spcBef>
                <a:spcPct val="20000"/>
              </a:spcBef>
              <a:spcAft>
                <a:spcPct val="20000"/>
              </a:spcAft>
              <a:buClr>
                <a:srgbClr val="2C3F68"/>
              </a:buClr>
              <a:buFont typeface="Wingdings" charset="0"/>
              <a:buChar char="§"/>
            </a:pPr>
            <a:r>
              <a:rPr lang="en-AU" sz="1600" i="1" dirty="0">
                <a:solidFill>
                  <a:srgbClr val="2C3F68"/>
                </a:solidFill>
              </a:rPr>
              <a:t>Training </a:t>
            </a:r>
            <a:r>
              <a:rPr lang="en-AU" sz="1600" i="1" dirty="0" smtClean="0">
                <a:solidFill>
                  <a:srgbClr val="2C3F68"/>
                </a:solidFill>
              </a:rPr>
              <a:t>companies, national and regional </a:t>
            </a:r>
            <a:r>
              <a:rPr lang="en-AU" sz="1600" i="1" dirty="0">
                <a:solidFill>
                  <a:srgbClr val="2C3F68"/>
                </a:solidFill>
              </a:rPr>
              <a:t>government, apprentices</a:t>
            </a:r>
          </a:p>
          <a:p>
            <a:pPr eaLnBrk="1" hangingPunct="1">
              <a:spcBef>
                <a:spcPct val="20000"/>
              </a:spcBef>
              <a:spcAft>
                <a:spcPct val="20000"/>
              </a:spcAft>
              <a:buClr>
                <a:srgbClr val="2C3F68"/>
              </a:buClr>
              <a:buFont typeface="Wingdings" charset="0"/>
              <a:buNone/>
            </a:pPr>
            <a:endParaRPr lang="en-AU" sz="1600" i="1" dirty="0">
              <a:solidFill>
                <a:srgbClr val="2C3F68"/>
              </a:solidFill>
            </a:endParaRPr>
          </a:p>
          <a:p>
            <a:pPr eaLnBrk="1" hangingPunct="1">
              <a:spcBef>
                <a:spcPct val="20000"/>
              </a:spcBef>
              <a:spcAft>
                <a:spcPct val="20000"/>
              </a:spcAft>
              <a:buClr>
                <a:srgbClr val="2C3F68"/>
              </a:buClr>
            </a:pPr>
            <a:r>
              <a:rPr lang="en-AU" sz="1600" b="1" dirty="0">
                <a:solidFill>
                  <a:srgbClr val="22228B"/>
                </a:solidFill>
                <a:sym typeface="Wingdings" charset="0"/>
              </a:rPr>
              <a:t></a:t>
            </a:r>
            <a:r>
              <a:rPr lang="en-AU" sz="1600" dirty="0">
                <a:solidFill>
                  <a:srgbClr val="000000"/>
                </a:solidFill>
              </a:rPr>
              <a:t> Shared </a:t>
            </a:r>
            <a:r>
              <a:rPr lang="en-AU" sz="1600" dirty="0" smtClean="0"/>
              <a:t>responsibility</a:t>
            </a:r>
            <a:r>
              <a:rPr lang="en-AU" sz="1600" dirty="0"/>
              <a:t>, </a:t>
            </a:r>
            <a:r>
              <a:rPr lang="en-AU" sz="1600" dirty="0">
                <a:solidFill>
                  <a:srgbClr val="000000"/>
                </a:solidFill>
              </a:rPr>
              <a:t>success and benefit</a:t>
            </a:r>
            <a:endParaRPr lang="en-US" sz="1600" dirty="0">
              <a:solidFill>
                <a:srgbClr val="000000"/>
              </a:solidFill>
            </a:endParaRPr>
          </a:p>
          <a:p>
            <a:pPr eaLnBrk="1" hangingPunct="1">
              <a:spcBef>
                <a:spcPct val="20000"/>
              </a:spcBef>
              <a:spcAft>
                <a:spcPct val="20000"/>
              </a:spcAft>
              <a:buClr>
                <a:srgbClr val="2C3F68"/>
              </a:buClr>
              <a:buFont typeface="Wingdings" charset="0"/>
              <a:buChar char="§"/>
            </a:pPr>
            <a:endParaRPr lang="de-DE" sz="1600" dirty="0">
              <a:solidFill>
                <a:srgbClr val="000000"/>
              </a:solidFill>
            </a:endParaRPr>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549" y="1961188"/>
            <a:ext cx="1131218" cy="848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488" y="4077072"/>
            <a:ext cx="1006451" cy="671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992560" y="3140968"/>
            <a:ext cx="1158944" cy="758304"/>
          </a:xfrm>
          <a:noFill/>
        </p:spPr>
      </p:pic>
      <p:pic>
        <p:nvPicPr>
          <p:cNvPr id="10" name="Picture 4"/>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1064568" y="5157192"/>
            <a:ext cx="1347423" cy="1012503"/>
          </a:xfrm>
          <a:noFill/>
        </p:spPr>
      </p:pic>
    </p:spTree>
    <p:extLst>
      <p:ext uri="{BB962C8B-B14F-4D97-AF65-F5344CB8AC3E}">
        <p14:creationId xmlns:p14="http://schemas.microsoft.com/office/powerpoint/2010/main" val="287281127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r>
              <a:rPr lang="en-AU" dirty="0">
                <a:latin typeface="Verdana" charset="0"/>
              </a:rPr>
              <a:t>Apprenticeship contract</a:t>
            </a:r>
          </a:p>
        </p:txBody>
      </p:sp>
      <p:pic>
        <p:nvPicPr>
          <p:cNvPr id="59398" name="Picture 6" descr="lerhvertrag[2]"/>
          <p:cNvPicPr>
            <a:picLocks noChangeAspect="1" noChangeArrowheads="1"/>
          </p:cNvPicPr>
          <p:nvPr/>
        </p:nvPicPr>
        <p:blipFill>
          <a:blip r:embed="rId2"/>
          <a:srcRect/>
          <a:stretch>
            <a:fillRect/>
          </a:stretch>
        </p:blipFill>
        <p:spPr bwMode="auto">
          <a:xfrm>
            <a:off x="632996" y="2133534"/>
            <a:ext cx="2346449" cy="3062256"/>
          </a:xfrm>
          <a:prstGeom prst="rect">
            <a:avLst/>
          </a:prstGeom>
          <a:noFill/>
          <a:ln w="9525">
            <a:solidFill>
              <a:schemeClr val="accent2">
                <a:lumMod val="50000"/>
              </a:schemeClr>
            </a:solidFill>
            <a:miter lim="800000"/>
            <a:headEnd/>
            <a:tailEnd/>
          </a:ln>
        </p:spPr>
      </p:pic>
      <p:pic>
        <p:nvPicPr>
          <p:cNvPr id="59397" name="Picture 5" descr="lerhvertrag[1]"/>
          <p:cNvPicPr>
            <a:picLocks noChangeAspect="1" noChangeArrowheads="1" noCrop="1"/>
          </p:cNvPicPr>
          <p:nvPr/>
        </p:nvPicPr>
        <p:blipFill>
          <a:blip r:embed="rId3"/>
          <a:srcRect/>
          <a:stretch>
            <a:fillRect/>
          </a:stretch>
        </p:blipFill>
        <p:spPr bwMode="auto">
          <a:xfrm>
            <a:off x="1496616" y="2852936"/>
            <a:ext cx="2347883" cy="3063580"/>
          </a:xfrm>
          <a:prstGeom prst="rect">
            <a:avLst/>
          </a:prstGeom>
          <a:noFill/>
          <a:ln>
            <a:solidFill>
              <a:schemeClr val="accent2">
                <a:lumMod val="50000"/>
              </a:schemeClr>
            </a:solidFill>
          </a:ln>
        </p:spPr>
      </p:pic>
      <p:sp>
        <p:nvSpPr>
          <p:cNvPr id="22533" name="Inhaltsplatzhalter 5"/>
          <p:cNvSpPr>
            <a:spLocks/>
          </p:cNvSpPr>
          <p:nvPr/>
        </p:nvSpPr>
        <p:spPr bwMode="auto">
          <a:xfrm>
            <a:off x="4160912" y="1916832"/>
            <a:ext cx="5411448" cy="439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92100" indent="-292100" eaLnBrk="0" hangingPunct="0">
              <a:spcBef>
                <a:spcPct val="20000"/>
              </a:spcBef>
              <a:spcAft>
                <a:spcPct val="20000"/>
              </a:spcAft>
              <a:buClr>
                <a:srgbClr val="2C3F68"/>
              </a:buClr>
              <a:buFont typeface="Wingdings" charset="0"/>
              <a:buChar char="§"/>
            </a:pPr>
            <a:r>
              <a:rPr lang="en-AU" sz="1600" dirty="0">
                <a:latin typeface="+mn-lt"/>
              </a:rPr>
              <a:t>Contract partners: </a:t>
            </a:r>
            <a:br>
              <a:rPr lang="en-AU" sz="1600" dirty="0">
                <a:latin typeface="+mn-lt"/>
              </a:rPr>
            </a:br>
            <a:r>
              <a:rPr lang="en-AU" sz="1600" dirty="0">
                <a:latin typeface="+mn-lt"/>
              </a:rPr>
              <a:t>company and apprentice </a:t>
            </a:r>
            <a:br>
              <a:rPr lang="en-AU" sz="1600" dirty="0">
                <a:latin typeface="+mn-lt"/>
              </a:rPr>
            </a:br>
            <a:r>
              <a:rPr lang="en-AU" sz="1600" dirty="0">
                <a:latin typeface="+mn-lt"/>
              </a:rPr>
              <a:t>(and parents if apprentices are under 18)</a:t>
            </a:r>
          </a:p>
          <a:p>
            <a:pPr marL="292100" indent="-292100" eaLnBrk="0" hangingPunct="0">
              <a:spcBef>
                <a:spcPct val="20000"/>
              </a:spcBef>
              <a:spcAft>
                <a:spcPct val="20000"/>
              </a:spcAft>
              <a:buClr>
                <a:srgbClr val="2C3F68"/>
              </a:buClr>
              <a:buFont typeface="Wingdings" charset="0"/>
              <a:buChar char="§"/>
            </a:pPr>
            <a:r>
              <a:rPr lang="en-AU" sz="1600" dirty="0">
                <a:latin typeface="+mn-lt"/>
              </a:rPr>
              <a:t>Special work contract, limited duration</a:t>
            </a:r>
          </a:p>
          <a:p>
            <a:pPr marL="292100" indent="-292100" eaLnBrk="0" hangingPunct="0">
              <a:spcBef>
                <a:spcPct val="20000"/>
              </a:spcBef>
              <a:spcAft>
                <a:spcPct val="20000"/>
              </a:spcAft>
              <a:buClr>
                <a:srgbClr val="2C3F68"/>
              </a:buClr>
              <a:buFont typeface="Wingdings" charset="0"/>
              <a:buChar char="§"/>
            </a:pPr>
            <a:r>
              <a:rPr lang="en-AU" sz="1600" dirty="0">
                <a:latin typeface="+mn-lt"/>
              </a:rPr>
              <a:t>Regulates </a:t>
            </a:r>
            <a:br>
              <a:rPr lang="en-AU" sz="1600" dirty="0">
                <a:latin typeface="+mn-lt"/>
              </a:rPr>
            </a:br>
            <a:r>
              <a:rPr lang="en-AU" sz="1600" dirty="0">
                <a:latin typeface="+mn-lt"/>
              </a:rPr>
              <a:t>- occupation and certificate/diploma, </a:t>
            </a:r>
            <a:br>
              <a:rPr lang="en-AU" sz="1600" dirty="0">
                <a:latin typeface="+mn-lt"/>
              </a:rPr>
            </a:br>
            <a:r>
              <a:rPr lang="en-AU" sz="1600" dirty="0">
                <a:latin typeface="+mn-lt"/>
              </a:rPr>
              <a:t>- duration of training, </a:t>
            </a:r>
            <a:br>
              <a:rPr lang="en-AU" sz="1600" dirty="0">
                <a:latin typeface="+mn-lt"/>
              </a:rPr>
            </a:br>
            <a:r>
              <a:rPr lang="en-AU" sz="1600" dirty="0">
                <a:latin typeface="+mn-lt"/>
              </a:rPr>
              <a:t>- probation period, </a:t>
            </a:r>
            <a:br>
              <a:rPr lang="en-AU" sz="1600" dirty="0">
                <a:latin typeface="+mn-lt"/>
              </a:rPr>
            </a:br>
            <a:r>
              <a:rPr lang="en-AU" sz="1600" dirty="0">
                <a:latin typeface="+mn-lt"/>
              </a:rPr>
              <a:t>- apprentice’s salary, sharing of costs</a:t>
            </a:r>
            <a:br>
              <a:rPr lang="en-AU" sz="1600" dirty="0">
                <a:latin typeface="+mn-lt"/>
              </a:rPr>
            </a:br>
            <a:r>
              <a:rPr lang="en-AU" sz="1600" dirty="0">
                <a:latin typeface="+mn-lt"/>
              </a:rPr>
              <a:t>- working hours </a:t>
            </a:r>
          </a:p>
          <a:p>
            <a:pPr marL="292100" indent="-292100" eaLnBrk="0" hangingPunct="0">
              <a:spcBef>
                <a:spcPct val="20000"/>
              </a:spcBef>
              <a:spcAft>
                <a:spcPct val="20000"/>
              </a:spcAft>
              <a:buClr>
                <a:srgbClr val="2C3F68"/>
              </a:buClr>
              <a:buFont typeface="Wingdings" charset="0"/>
              <a:buChar char="§"/>
            </a:pPr>
            <a:r>
              <a:rPr lang="en-AU" sz="1600" dirty="0">
                <a:latin typeface="+mn-lt"/>
              </a:rPr>
              <a:t>Only contract partners can decide on early termination </a:t>
            </a:r>
          </a:p>
          <a:p>
            <a:pPr marL="292100" indent="-292100" eaLnBrk="0" hangingPunct="0">
              <a:spcBef>
                <a:spcPct val="20000"/>
              </a:spcBef>
              <a:spcAft>
                <a:spcPct val="20000"/>
              </a:spcAft>
              <a:buClr>
                <a:srgbClr val="2C3F68"/>
              </a:buClr>
              <a:buFont typeface="Wingdings" charset="0"/>
              <a:buChar char="§"/>
            </a:pPr>
            <a:r>
              <a:rPr lang="en-AU" sz="1600" dirty="0">
                <a:latin typeface="+mn-lt"/>
              </a:rPr>
              <a:t>Cantonal administration has to approve contract and its </a:t>
            </a:r>
            <a:r>
              <a:rPr lang="en-AU" sz="1600" dirty="0" smtClean="0">
                <a:latin typeface="+mn-lt"/>
              </a:rPr>
              <a:t>early termination</a:t>
            </a:r>
            <a:endParaRPr lang="en-AU" sz="1600" dirty="0">
              <a:latin typeface="+mn-lt"/>
            </a:endParaRPr>
          </a:p>
          <a:p>
            <a:pPr marL="292100" indent="-292100" eaLnBrk="0" hangingPunct="0">
              <a:spcBef>
                <a:spcPct val="20000"/>
              </a:spcBef>
              <a:spcAft>
                <a:spcPct val="20000"/>
              </a:spcAft>
              <a:buClr>
                <a:srgbClr val="2C3F68"/>
              </a:buClr>
              <a:buFont typeface="Wingdings" charset="0"/>
              <a:buChar char="§"/>
            </a:pPr>
            <a:r>
              <a:rPr lang="en-AU" sz="1600" dirty="0">
                <a:latin typeface="+mn-lt"/>
              </a:rPr>
              <a:t>Vocational college teachers can advise on cancellation or change of contract</a:t>
            </a:r>
          </a:p>
        </p:txBody>
      </p:sp>
    </p:spTree>
    <p:extLst>
      <p:ext uri="{BB962C8B-B14F-4D97-AF65-F5344CB8AC3E}">
        <p14:creationId xmlns:p14="http://schemas.microsoft.com/office/powerpoint/2010/main" val="307013419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r>
              <a:rPr lang="en-AU" dirty="0">
                <a:latin typeface="Verdana" charset="0"/>
              </a:rPr>
              <a:t>Apprenticeship contract</a:t>
            </a:r>
          </a:p>
        </p:txBody>
      </p:sp>
      <p:pic>
        <p:nvPicPr>
          <p:cNvPr id="59398" name="Picture 6" descr="lerhvertrag[2]"/>
          <p:cNvPicPr>
            <a:picLocks noChangeAspect="1" noChangeArrowheads="1"/>
          </p:cNvPicPr>
          <p:nvPr/>
        </p:nvPicPr>
        <p:blipFill>
          <a:blip r:embed="rId2"/>
          <a:srcRect/>
          <a:stretch>
            <a:fillRect/>
          </a:stretch>
        </p:blipFill>
        <p:spPr bwMode="auto">
          <a:xfrm>
            <a:off x="632996" y="2133534"/>
            <a:ext cx="2346449" cy="3062256"/>
          </a:xfrm>
          <a:prstGeom prst="rect">
            <a:avLst/>
          </a:prstGeom>
          <a:noFill/>
          <a:ln w="9525">
            <a:solidFill>
              <a:schemeClr val="accent2">
                <a:lumMod val="50000"/>
              </a:schemeClr>
            </a:solidFill>
            <a:miter lim="800000"/>
            <a:headEnd/>
            <a:tailEnd/>
          </a:ln>
        </p:spPr>
      </p:pic>
      <p:pic>
        <p:nvPicPr>
          <p:cNvPr id="59397" name="Picture 5" descr="lerhvertrag[1]"/>
          <p:cNvPicPr>
            <a:picLocks noChangeAspect="1" noChangeArrowheads="1" noCrop="1"/>
          </p:cNvPicPr>
          <p:nvPr/>
        </p:nvPicPr>
        <p:blipFill>
          <a:blip r:embed="rId3"/>
          <a:srcRect/>
          <a:stretch>
            <a:fillRect/>
          </a:stretch>
        </p:blipFill>
        <p:spPr bwMode="auto">
          <a:xfrm>
            <a:off x="1496616" y="2852936"/>
            <a:ext cx="2347883" cy="3063580"/>
          </a:xfrm>
          <a:prstGeom prst="rect">
            <a:avLst/>
          </a:prstGeom>
          <a:noFill/>
          <a:ln>
            <a:solidFill>
              <a:schemeClr val="accent2">
                <a:lumMod val="50000"/>
              </a:schemeClr>
            </a:solidFill>
          </a:ln>
        </p:spPr>
      </p:pic>
      <p:sp>
        <p:nvSpPr>
          <p:cNvPr id="22533" name="Inhaltsplatzhalter 5"/>
          <p:cNvSpPr>
            <a:spLocks/>
          </p:cNvSpPr>
          <p:nvPr/>
        </p:nvSpPr>
        <p:spPr bwMode="auto">
          <a:xfrm>
            <a:off x="4160912" y="1916832"/>
            <a:ext cx="5411448" cy="439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92100" indent="-292100" eaLnBrk="0" hangingPunct="0">
              <a:spcBef>
                <a:spcPct val="20000"/>
              </a:spcBef>
              <a:spcAft>
                <a:spcPct val="20000"/>
              </a:spcAft>
              <a:buClr>
                <a:srgbClr val="2C3F68"/>
              </a:buClr>
              <a:buFont typeface="Wingdings" charset="0"/>
              <a:buChar char="§"/>
            </a:pPr>
            <a:r>
              <a:rPr lang="en-AU" sz="1600" dirty="0">
                <a:latin typeface="+mn-lt"/>
              </a:rPr>
              <a:t>Contract partners: </a:t>
            </a:r>
            <a:br>
              <a:rPr lang="en-AU" sz="1600" dirty="0">
                <a:latin typeface="+mn-lt"/>
              </a:rPr>
            </a:br>
            <a:r>
              <a:rPr lang="en-AU" sz="1600" dirty="0">
                <a:latin typeface="+mn-lt"/>
              </a:rPr>
              <a:t>company and apprentice </a:t>
            </a:r>
            <a:br>
              <a:rPr lang="en-AU" sz="1600" dirty="0">
                <a:latin typeface="+mn-lt"/>
              </a:rPr>
            </a:br>
            <a:r>
              <a:rPr lang="en-AU" sz="1600" dirty="0">
                <a:latin typeface="+mn-lt"/>
              </a:rPr>
              <a:t>(and parents if apprentices are under 18)</a:t>
            </a:r>
          </a:p>
          <a:p>
            <a:pPr marL="292100" indent="-292100" eaLnBrk="0" hangingPunct="0">
              <a:spcBef>
                <a:spcPct val="20000"/>
              </a:spcBef>
              <a:spcAft>
                <a:spcPct val="20000"/>
              </a:spcAft>
              <a:buClr>
                <a:srgbClr val="2C3F68"/>
              </a:buClr>
              <a:buFont typeface="Wingdings" charset="0"/>
              <a:buChar char="§"/>
            </a:pPr>
            <a:r>
              <a:rPr lang="en-AU" sz="1600" dirty="0">
                <a:latin typeface="+mn-lt"/>
              </a:rPr>
              <a:t>Special work contract, limited duration</a:t>
            </a:r>
          </a:p>
          <a:p>
            <a:pPr marL="292100" indent="-292100" eaLnBrk="0" hangingPunct="0">
              <a:spcBef>
                <a:spcPct val="20000"/>
              </a:spcBef>
              <a:spcAft>
                <a:spcPct val="20000"/>
              </a:spcAft>
              <a:buClr>
                <a:srgbClr val="2C3F68"/>
              </a:buClr>
              <a:buFont typeface="Wingdings" charset="0"/>
              <a:buChar char="§"/>
            </a:pPr>
            <a:r>
              <a:rPr lang="en-AU" sz="1600" dirty="0">
                <a:latin typeface="+mn-lt"/>
              </a:rPr>
              <a:t>Regulates </a:t>
            </a:r>
            <a:br>
              <a:rPr lang="en-AU" sz="1600" dirty="0">
                <a:latin typeface="+mn-lt"/>
              </a:rPr>
            </a:br>
            <a:r>
              <a:rPr lang="en-AU" sz="1600" dirty="0">
                <a:latin typeface="+mn-lt"/>
              </a:rPr>
              <a:t>- occupation and certificate/diploma, </a:t>
            </a:r>
            <a:br>
              <a:rPr lang="en-AU" sz="1600" dirty="0">
                <a:latin typeface="+mn-lt"/>
              </a:rPr>
            </a:br>
            <a:r>
              <a:rPr lang="en-AU" sz="1600" dirty="0">
                <a:latin typeface="+mn-lt"/>
              </a:rPr>
              <a:t>- duration of training, </a:t>
            </a:r>
            <a:br>
              <a:rPr lang="en-AU" sz="1600" dirty="0">
                <a:latin typeface="+mn-lt"/>
              </a:rPr>
            </a:br>
            <a:r>
              <a:rPr lang="en-AU" sz="1600" dirty="0">
                <a:latin typeface="+mn-lt"/>
              </a:rPr>
              <a:t>- probation period, </a:t>
            </a:r>
            <a:br>
              <a:rPr lang="en-AU" sz="1600" dirty="0">
                <a:latin typeface="+mn-lt"/>
              </a:rPr>
            </a:br>
            <a:r>
              <a:rPr lang="en-AU" sz="1600" dirty="0">
                <a:latin typeface="+mn-lt"/>
              </a:rPr>
              <a:t>- apprentice’s salary, sharing of costs</a:t>
            </a:r>
            <a:br>
              <a:rPr lang="en-AU" sz="1600" dirty="0">
                <a:latin typeface="+mn-lt"/>
              </a:rPr>
            </a:br>
            <a:r>
              <a:rPr lang="en-AU" sz="1600" dirty="0">
                <a:latin typeface="+mn-lt"/>
              </a:rPr>
              <a:t>- working hours </a:t>
            </a:r>
          </a:p>
          <a:p>
            <a:pPr marL="292100" indent="-292100" eaLnBrk="0" hangingPunct="0">
              <a:spcBef>
                <a:spcPct val="20000"/>
              </a:spcBef>
              <a:spcAft>
                <a:spcPct val="20000"/>
              </a:spcAft>
              <a:buClr>
                <a:srgbClr val="2C3F68"/>
              </a:buClr>
              <a:buFont typeface="Wingdings" charset="0"/>
              <a:buChar char="§"/>
            </a:pPr>
            <a:r>
              <a:rPr lang="en-AU" sz="1600" dirty="0">
                <a:latin typeface="+mn-lt"/>
              </a:rPr>
              <a:t>Only contract partners can decide on early termination </a:t>
            </a:r>
          </a:p>
          <a:p>
            <a:pPr marL="292100" indent="-292100" eaLnBrk="0" hangingPunct="0">
              <a:spcBef>
                <a:spcPct val="20000"/>
              </a:spcBef>
              <a:spcAft>
                <a:spcPct val="20000"/>
              </a:spcAft>
              <a:buClr>
                <a:srgbClr val="2C3F68"/>
              </a:buClr>
              <a:buFont typeface="Wingdings" charset="0"/>
              <a:buChar char="§"/>
            </a:pPr>
            <a:r>
              <a:rPr lang="en-AU" sz="1600" dirty="0">
                <a:latin typeface="+mn-lt"/>
              </a:rPr>
              <a:t>Cantonal administration has to approve contract and its </a:t>
            </a:r>
            <a:r>
              <a:rPr lang="en-AU" sz="1600" dirty="0" smtClean="0">
                <a:latin typeface="+mn-lt"/>
              </a:rPr>
              <a:t>early termination</a:t>
            </a:r>
            <a:endParaRPr lang="en-AU" sz="1600" dirty="0">
              <a:latin typeface="+mn-lt"/>
            </a:endParaRPr>
          </a:p>
          <a:p>
            <a:pPr marL="292100" indent="-292100" eaLnBrk="0" hangingPunct="0">
              <a:spcBef>
                <a:spcPct val="20000"/>
              </a:spcBef>
              <a:spcAft>
                <a:spcPct val="20000"/>
              </a:spcAft>
              <a:buClr>
                <a:srgbClr val="2C3F68"/>
              </a:buClr>
              <a:buFont typeface="Wingdings" charset="0"/>
              <a:buChar char="§"/>
            </a:pPr>
            <a:r>
              <a:rPr lang="en-AU" sz="1600" dirty="0">
                <a:latin typeface="+mn-lt"/>
              </a:rPr>
              <a:t>Vocational college teachers can advise on cancellation or change of contract</a:t>
            </a:r>
          </a:p>
        </p:txBody>
      </p:sp>
      <p:cxnSp>
        <p:nvCxnSpPr>
          <p:cNvPr id="3" name="Gerade Verbindung 2"/>
          <p:cNvCxnSpPr/>
          <p:nvPr/>
        </p:nvCxnSpPr>
        <p:spPr bwMode="auto">
          <a:xfrm>
            <a:off x="488504" y="2276872"/>
            <a:ext cx="3528392" cy="3168352"/>
          </a:xfrm>
          <a:prstGeom prst="line">
            <a:avLst/>
          </a:prstGeom>
          <a:solidFill>
            <a:schemeClr val="accent1"/>
          </a:solidFill>
          <a:ln w="635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Gerade Verbindung 7"/>
          <p:cNvCxnSpPr/>
          <p:nvPr/>
        </p:nvCxnSpPr>
        <p:spPr bwMode="auto">
          <a:xfrm flipH="1">
            <a:off x="416496" y="2348880"/>
            <a:ext cx="3456384" cy="3168352"/>
          </a:xfrm>
          <a:prstGeom prst="line">
            <a:avLst/>
          </a:prstGeom>
          <a:solidFill>
            <a:schemeClr val="accent1"/>
          </a:solidFill>
          <a:ln w="635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feld 5"/>
          <p:cNvSpPr txBox="1"/>
          <p:nvPr/>
        </p:nvSpPr>
        <p:spPr>
          <a:xfrm>
            <a:off x="1136576" y="2492896"/>
            <a:ext cx="2448272" cy="1200328"/>
          </a:xfrm>
          <a:prstGeom prst="rect">
            <a:avLst/>
          </a:prstGeom>
          <a:solidFill>
            <a:schemeClr val="bg2">
              <a:lumMod val="60000"/>
              <a:lumOff val="40000"/>
            </a:schemeClr>
          </a:solidFill>
        </p:spPr>
        <p:txBody>
          <a:bodyPr wrap="square" rtlCol="0">
            <a:spAutoFit/>
          </a:bodyPr>
          <a:lstStyle/>
          <a:p>
            <a:r>
              <a:rPr lang="de-DE" dirty="0" smtClean="0">
                <a:solidFill>
                  <a:srgbClr val="FF0000"/>
                </a:solidFill>
                <a:latin typeface="+mn-lt"/>
              </a:rPr>
              <a:t>20% </a:t>
            </a:r>
            <a:r>
              <a:rPr lang="de-DE" dirty="0" err="1" smtClean="0">
                <a:solidFill>
                  <a:srgbClr val="FF0000"/>
                </a:solidFill>
                <a:latin typeface="+mn-lt"/>
              </a:rPr>
              <a:t>or</a:t>
            </a:r>
            <a:r>
              <a:rPr lang="de-DE" dirty="0" smtClean="0">
                <a:solidFill>
                  <a:srgbClr val="FF0000"/>
                </a:solidFill>
                <a:latin typeface="+mn-lt"/>
              </a:rPr>
              <a:t> </a:t>
            </a:r>
            <a:r>
              <a:rPr lang="de-DE" dirty="0" err="1" smtClean="0">
                <a:solidFill>
                  <a:srgbClr val="FF0000"/>
                </a:solidFill>
                <a:latin typeface="+mn-lt"/>
              </a:rPr>
              <a:t>more</a:t>
            </a:r>
            <a:r>
              <a:rPr lang="de-DE" dirty="0" smtClean="0">
                <a:solidFill>
                  <a:srgbClr val="FF0000"/>
                </a:solidFill>
                <a:latin typeface="+mn-lt"/>
              </a:rPr>
              <a:t> </a:t>
            </a:r>
            <a:r>
              <a:rPr lang="de-DE" dirty="0" err="1" smtClean="0">
                <a:solidFill>
                  <a:srgbClr val="FF0000"/>
                </a:solidFill>
                <a:latin typeface="+mn-lt"/>
              </a:rPr>
              <a:t>contracts</a:t>
            </a:r>
            <a:r>
              <a:rPr lang="de-DE" dirty="0" smtClean="0">
                <a:solidFill>
                  <a:srgbClr val="FF0000"/>
                </a:solidFill>
                <a:latin typeface="+mn-lt"/>
              </a:rPr>
              <a:t> </a:t>
            </a:r>
            <a:r>
              <a:rPr lang="de-DE" dirty="0" err="1" smtClean="0">
                <a:solidFill>
                  <a:srgbClr val="FF0000"/>
                </a:solidFill>
                <a:latin typeface="+mn-lt"/>
              </a:rPr>
              <a:t>are</a:t>
            </a:r>
            <a:r>
              <a:rPr lang="de-DE" dirty="0" smtClean="0">
                <a:solidFill>
                  <a:srgbClr val="FF0000"/>
                </a:solidFill>
                <a:latin typeface="+mn-lt"/>
              </a:rPr>
              <a:t> </a:t>
            </a:r>
            <a:r>
              <a:rPr lang="de-DE" dirty="0" err="1" smtClean="0">
                <a:solidFill>
                  <a:srgbClr val="FF0000"/>
                </a:solidFill>
                <a:latin typeface="+mn-lt"/>
              </a:rPr>
              <a:t>terminated</a:t>
            </a:r>
            <a:r>
              <a:rPr lang="de-DE" dirty="0" smtClean="0">
                <a:solidFill>
                  <a:srgbClr val="FF0000"/>
                </a:solidFill>
                <a:latin typeface="+mn-lt"/>
              </a:rPr>
              <a:t> </a:t>
            </a:r>
            <a:r>
              <a:rPr lang="de-DE" dirty="0" err="1" smtClean="0">
                <a:solidFill>
                  <a:srgbClr val="FF0000"/>
                </a:solidFill>
                <a:latin typeface="+mn-lt"/>
              </a:rPr>
              <a:t>early</a:t>
            </a:r>
            <a:endParaRPr lang="de-DE" dirty="0">
              <a:solidFill>
                <a:srgbClr val="FF0000"/>
              </a:solidFill>
              <a:latin typeface="+mn-lt"/>
            </a:endParaRPr>
          </a:p>
        </p:txBody>
      </p:sp>
    </p:spTree>
    <p:extLst>
      <p:ext uri="{BB962C8B-B14F-4D97-AF65-F5344CB8AC3E}">
        <p14:creationId xmlns:p14="http://schemas.microsoft.com/office/powerpoint/2010/main" val="179782270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42950" y="476672"/>
            <a:ext cx="8502650" cy="990600"/>
          </a:xfrm>
        </p:spPr>
        <p:txBody>
          <a:bodyPr/>
          <a:lstStyle/>
          <a:p>
            <a:r>
              <a:rPr lang="de-DE" dirty="0" err="1" smtClean="0"/>
              <a:t>Reasons</a:t>
            </a:r>
            <a:r>
              <a:rPr lang="de-DE" dirty="0" smtClean="0"/>
              <a:t> </a:t>
            </a:r>
            <a:r>
              <a:rPr lang="de-DE" dirty="0" err="1" smtClean="0"/>
              <a:t>for</a:t>
            </a:r>
            <a:r>
              <a:rPr lang="de-DE" dirty="0" smtClean="0"/>
              <a:t> </a:t>
            </a:r>
            <a:r>
              <a:rPr lang="de-DE" dirty="0" err="1" smtClean="0"/>
              <a:t>early</a:t>
            </a:r>
            <a:r>
              <a:rPr lang="de-DE" dirty="0" smtClean="0"/>
              <a:t> </a:t>
            </a:r>
            <a:r>
              <a:rPr lang="de-DE" dirty="0" err="1" smtClean="0"/>
              <a:t>contract</a:t>
            </a:r>
            <a:r>
              <a:rPr lang="de-DE" dirty="0" smtClean="0"/>
              <a:t> </a:t>
            </a:r>
            <a:r>
              <a:rPr lang="de-DE" dirty="0" err="1" smtClean="0"/>
              <a:t>termination</a:t>
            </a:r>
            <a:endParaRPr lang="de-DE" dirty="0"/>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smtClean="0"/>
              <a:t>Institut Sekundarstufe II, </a:t>
            </a:r>
            <a:r>
              <a:rPr lang="de-CH" b="0" smtClean="0"/>
              <a:t>Muesmattstrasse 27a, Postfach, CH-3000 Bern 9</a:t>
            </a:r>
            <a:endParaRPr lang="de-CH" b="0"/>
          </a:p>
        </p:txBody>
      </p:sp>
      <p:sp>
        <p:nvSpPr>
          <p:cNvPr id="9" name="Textfeld 8"/>
          <p:cNvSpPr txBox="1"/>
          <p:nvPr/>
        </p:nvSpPr>
        <p:spPr>
          <a:xfrm>
            <a:off x="488504" y="6309320"/>
            <a:ext cx="3672408" cy="307777"/>
          </a:xfrm>
          <a:prstGeom prst="rect">
            <a:avLst/>
          </a:prstGeom>
          <a:noFill/>
        </p:spPr>
        <p:txBody>
          <a:bodyPr wrap="square" rtlCol="0">
            <a:spAutoFit/>
          </a:bodyPr>
          <a:lstStyle/>
          <a:p>
            <a:r>
              <a:rPr lang="de-DE" sz="1400" dirty="0" smtClean="0">
                <a:latin typeface="+mn-lt"/>
              </a:rPr>
              <a:t>Source: </a:t>
            </a:r>
            <a:r>
              <a:rPr lang="de-DE" sz="1400" dirty="0" err="1" smtClean="0">
                <a:latin typeface="+mn-lt"/>
              </a:rPr>
              <a:t>Steder&amp;Schmid</a:t>
            </a:r>
            <a:r>
              <a:rPr lang="de-DE" sz="1400" dirty="0" smtClean="0">
                <a:latin typeface="+mn-lt"/>
              </a:rPr>
              <a:t>, 2006; Data LEVA</a:t>
            </a:r>
            <a:endParaRPr lang="de-DE" sz="1400" dirty="0">
              <a:latin typeface="+mn-lt"/>
            </a:endParaRPr>
          </a:p>
        </p:txBody>
      </p:sp>
      <p:sp>
        <p:nvSpPr>
          <p:cNvPr id="10" name="Rectangle 3"/>
          <p:cNvSpPr>
            <a:spLocks noChangeArrowheads="1"/>
          </p:cNvSpPr>
          <p:nvPr/>
        </p:nvSpPr>
        <p:spPr bwMode="auto">
          <a:xfrm>
            <a:off x="4592960" y="6309320"/>
            <a:ext cx="78740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1" tIns="45716" rIns="91431" bIns="45716">
            <a:spAutoFit/>
          </a:bodyPr>
          <a:lstStyle/>
          <a:p>
            <a:pPr>
              <a:lnSpc>
                <a:spcPct val="50000"/>
              </a:lnSpc>
              <a:spcBef>
                <a:spcPct val="50000"/>
              </a:spcBef>
            </a:pPr>
            <a:r>
              <a:rPr lang="de-CH" sz="1200" dirty="0"/>
              <a:t>N</a:t>
            </a:r>
            <a:r>
              <a:rPr lang="de-CH" sz="1200" baseline="-25000" dirty="0"/>
              <a:t>L</a:t>
            </a:r>
            <a:r>
              <a:rPr lang="de-CH" sz="1200" dirty="0"/>
              <a:t>=1289</a:t>
            </a:r>
          </a:p>
          <a:p>
            <a:pPr>
              <a:lnSpc>
                <a:spcPct val="50000"/>
              </a:lnSpc>
              <a:spcBef>
                <a:spcPct val="50000"/>
              </a:spcBef>
            </a:pPr>
            <a:r>
              <a:rPr lang="de-CH" sz="1200" dirty="0"/>
              <a:t>N</a:t>
            </a:r>
            <a:r>
              <a:rPr lang="de-CH" sz="1200" baseline="-25000" dirty="0"/>
              <a:t>B</a:t>
            </a:r>
            <a:r>
              <a:rPr lang="de-CH" sz="1200" dirty="0"/>
              <a:t>=1205</a:t>
            </a:r>
            <a:endParaRPr lang="en-US" sz="1200" dirty="0"/>
          </a:p>
        </p:txBody>
      </p:sp>
      <p:pic>
        <p:nvPicPr>
          <p:cNvPr id="11" name="Bild 10"/>
          <p:cNvPicPr>
            <a:picLocks noChangeAspect="1"/>
          </p:cNvPicPr>
          <p:nvPr/>
        </p:nvPicPr>
        <p:blipFill>
          <a:blip r:embed="rId2"/>
          <a:stretch>
            <a:fillRect/>
          </a:stretch>
        </p:blipFill>
        <p:spPr>
          <a:xfrm>
            <a:off x="560512" y="958113"/>
            <a:ext cx="8697416" cy="5207191"/>
          </a:xfrm>
          <a:prstGeom prst="rect">
            <a:avLst/>
          </a:prstGeom>
        </p:spPr>
      </p:pic>
    </p:spTree>
    <p:extLst>
      <p:ext uri="{BB962C8B-B14F-4D97-AF65-F5344CB8AC3E}">
        <p14:creationId xmlns:p14="http://schemas.microsoft.com/office/powerpoint/2010/main" val="42828811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076" name="Group 92"/>
          <p:cNvGraphicFramePr>
            <a:graphicFrameLocks noGrp="1"/>
          </p:cNvGraphicFramePr>
          <p:nvPr>
            <p:ph idx="4294967295"/>
            <p:extLst>
              <p:ext uri="{D42A27DB-BD31-4B8C-83A1-F6EECF244321}">
                <p14:modId xmlns:p14="http://schemas.microsoft.com/office/powerpoint/2010/main" val="4051731315"/>
              </p:ext>
            </p:extLst>
          </p:nvPr>
        </p:nvGraphicFramePr>
        <p:xfrm>
          <a:off x="1061113" y="2011364"/>
          <a:ext cx="6405083" cy="3756968"/>
        </p:xfrm>
        <a:graphic>
          <a:graphicData uri="http://schemas.openxmlformats.org/drawingml/2006/table">
            <a:tbl>
              <a:tblPr/>
              <a:tblGrid>
                <a:gridCol w="4899999"/>
                <a:gridCol w="1505084"/>
              </a:tblGrid>
              <a:tr h="477837">
                <a:tc>
                  <a:txBody>
                    <a:bodyPr/>
                    <a:lstStyle/>
                    <a:p>
                      <a:pPr marL="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endParaRPr kumimoji="0" lang="de-DE" sz="1600" b="0" i="0" u="none" strike="noStrike" cap="none" normalizeH="0" baseline="0" dirty="0" smtClean="0">
                        <a:ln>
                          <a:noFill/>
                        </a:ln>
                        <a:solidFill>
                          <a:schemeClr val="tx1"/>
                        </a:solidFill>
                        <a:effectLst/>
                        <a:latin typeface="+mn-lt"/>
                      </a:endParaRPr>
                    </a:p>
                  </a:txBody>
                  <a:tcPr marL="99060" marR="99060"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D1DDE9"/>
                    </a:solidFill>
                  </a:tcPr>
                </a:tc>
                <a:tc>
                  <a:txBody>
                    <a:bodyPr/>
                    <a:lstStyle/>
                    <a:p>
                      <a:pPr marL="0" marR="0" lvl="0" indent="0" algn="r"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0" i="0" u="none" strike="noStrike" cap="none" normalizeH="0" baseline="0" dirty="0" smtClean="0">
                          <a:ln>
                            <a:noFill/>
                          </a:ln>
                          <a:solidFill>
                            <a:srgbClr val="333333"/>
                          </a:solidFill>
                          <a:effectLst/>
                          <a:latin typeface="+mn-lt"/>
                        </a:rPr>
                        <a:t>%</a:t>
                      </a:r>
                      <a:endParaRPr kumimoji="0" lang="en-GB" sz="1600" b="0" i="0" u="none" strike="noStrike" cap="none" normalizeH="0" baseline="0" dirty="0" smtClean="0">
                        <a:ln>
                          <a:noFill/>
                        </a:ln>
                        <a:solidFill>
                          <a:schemeClr val="tx1"/>
                        </a:solidFill>
                        <a:effectLst/>
                        <a:latin typeface="+mn-lt"/>
                      </a:endParaRPr>
                    </a:p>
                  </a:txBody>
                  <a:tcPr marL="99060" marR="99060"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D1DDE9"/>
                    </a:solidFill>
                  </a:tcPr>
                </a:tc>
              </a:tr>
              <a:tr h="404813">
                <a:tc>
                  <a:txBody>
                    <a:bodyPr/>
                    <a:lstStyle/>
                    <a:p>
                      <a:pPr marL="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1" i="0" u="none" strike="noStrike" cap="none" normalizeH="0" baseline="0" dirty="0" smtClean="0">
                          <a:ln>
                            <a:noFill/>
                          </a:ln>
                          <a:solidFill>
                            <a:srgbClr val="0D1724"/>
                          </a:solidFill>
                          <a:effectLst/>
                          <a:latin typeface="+mn-lt"/>
                        </a:rPr>
                        <a:t>TOTAL % of apprentices with early termination</a:t>
                      </a:r>
                    </a:p>
                  </a:txBody>
                  <a:tcPr marL="99060" marR="99060"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BCDDF"/>
                    </a:solidFill>
                  </a:tcPr>
                </a:tc>
                <a:tc>
                  <a:txBody>
                    <a:bodyPr/>
                    <a:lstStyle/>
                    <a:p>
                      <a:pPr marL="0" marR="0" lvl="0" indent="0" algn="r"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1" i="0" u="none" strike="noStrike" cap="none" normalizeH="0" baseline="0" dirty="0" smtClean="0">
                          <a:ln>
                            <a:noFill/>
                          </a:ln>
                          <a:solidFill>
                            <a:srgbClr val="0D1724"/>
                          </a:solidFill>
                          <a:effectLst/>
                          <a:latin typeface="+mn-lt"/>
                        </a:rPr>
                        <a:t>28.6</a:t>
                      </a:r>
                    </a:p>
                  </a:txBody>
                  <a:tcPr marL="99060" marR="99060"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BCDDF"/>
                    </a:solidFill>
                  </a:tcPr>
                </a:tc>
              </a:tr>
              <a:tr h="404813">
                <a:tc>
                  <a:txBody>
                    <a:bodyPr/>
                    <a:lstStyle/>
                    <a:p>
                      <a:pPr marL="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0" i="0" u="none" strike="noStrike" cap="none" normalizeH="0" baseline="0" dirty="0" smtClean="0">
                          <a:ln>
                            <a:noFill/>
                          </a:ln>
                          <a:solidFill>
                            <a:srgbClr val="1D3B58"/>
                          </a:solidFill>
                          <a:effectLst/>
                          <a:latin typeface="+mn-lt"/>
                        </a:rPr>
                        <a:t>1. Re-entry shortly after early termination</a:t>
                      </a:r>
                    </a:p>
                  </a:txBody>
                  <a:tcPr marL="99060" marR="99060"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BCDDF"/>
                    </a:solidFill>
                  </a:tcPr>
                </a:tc>
                <a:tc>
                  <a:txBody>
                    <a:bodyPr/>
                    <a:lstStyle/>
                    <a:p>
                      <a:pPr marL="0" marR="0" lvl="0" indent="0" algn="r"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de-DE" sz="1600" b="0" i="0" u="none" strike="noStrike" cap="none" normalizeH="0" baseline="0" dirty="0" smtClean="0">
                          <a:ln>
                            <a:noFill/>
                          </a:ln>
                          <a:solidFill>
                            <a:schemeClr val="tx1"/>
                          </a:solidFill>
                          <a:effectLst/>
                          <a:latin typeface="+mn-lt"/>
                        </a:rPr>
                        <a:t>20.8</a:t>
                      </a:r>
                    </a:p>
                  </a:txBody>
                  <a:tcPr marL="99060" marR="99060"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BCDDF"/>
                    </a:solidFill>
                  </a:tcPr>
                </a:tc>
              </a:tr>
              <a:tr h="404813">
                <a:tc>
                  <a:txBody>
                    <a:bodyPr/>
                    <a:lstStyle/>
                    <a:p>
                      <a:pPr marL="36000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0" i="1" u="none" strike="noStrike" cap="none" normalizeH="0" baseline="0" dirty="0" smtClean="0">
                          <a:ln>
                            <a:noFill/>
                          </a:ln>
                          <a:solidFill>
                            <a:srgbClr val="333333"/>
                          </a:solidFill>
                          <a:effectLst/>
                          <a:latin typeface="+mn-lt"/>
                        </a:rPr>
                        <a:t>1.1 downgrading and class repetition</a:t>
                      </a:r>
                      <a:endParaRPr kumimoji="0" lang="en-GB" sz="1600" b="0" i="1" u="none" strike="noStrike" cap="none" normalizeH="0" baseline="0" dirty="0" smtClean="0">
                        <a:ln>
                          <a:noFill/>
                        </a:ln>
                        <a:solidFill>
                          <a:schemeClr val="tx1"/>
                        </a:solidFill>
                        <a:effectLst/>
                        <a:latin typeface="+mn-lt"/>
                      </a:endParaRPr>
                    </a:p>
                  </a:txBody>
                  <a:tcPr marL="99060" marR="99060"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BCDDF"/>
                    </a:solidFill>
                  </a:tcPr>
                </a:tc>
                <a:tc>
                  <a:txBody>
                    <a:bodyPr/>
                    <a:lstStyle/>
                    <a:p>
                      <a:pPr marL="36000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0" i="1" u="none" strike="noStrike" cap="none" normalizeH="0" baseline="0" dirty="0" smtClean="0">
                          <a:ln>
                            <a:noFill/>
                          </a:ln>
                          <a:solidFill>
                            <a:srgbClr val="333333"/>
                          </a:solidFill>
                          <a:effectLst/>
                          <a:latin typeface="+mn-lt"/>
                        </a:rPr>
                        <a:t>10.9</a:t>
                      </a:r>
                      <a:endParaRPr kumimoji="0" lang="en-GB" sz="1600" b="0" i="1" u="none" strike="noStrike" cap="none" normalizeH="0" baseline="0" dirty="0" smtClean="0">
                        <a:ln>
                          <a:noFill/>
                        </a:ln>
                        <a:solidFill>
                          <a:schemeClr val="tx1"/>
                        </a:solidFill>
                        <a:effectLst/>
                        <a:latin typeface="+mn-lt"/>
                      </a:endParaRPr>
                    </a:p>
                  </a:txBody>
                  <a:tcPr marL="99060" marR="99060"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BCDDF"/>
                    </a:solidFill>
                  </a:tcPr>
                </a:tc>
              </a:tr>
              <a:tr h="406400">
                <a:tc>
                  <a:txBody>
                    <a:bodyPr/>
                    <a:lstStyle/>
                    <a:p>
                      <a:pPr marL="36000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0" i="1" u="none" strike="noStrike" cap="none" normalizeH="0" baseline="0" dirty="0" smtClean="0">
                          <a:ln>
                            <a:noFill/>
                          </a:ln>
                          <a:solidFill>
                            <a:srgbClr val="333333"/>
                          </a:solidFill>
                          <a:effectLst/>
                          <a:latin typeface="+mn-lt"/>
                        </a:rPr>
                        <a:t>1.2 changing occupational field</a:t>
                      </a:r>
                      <a:endParaRPr kumimoji="0" lang="en-GB" sz="1600" b="0" i="1" u="none" strike="noStrike" cap="none" normalizeH="0" baseline="0" dirty="0" smtClean="0">
                        <a:ln>
                          <a:noFill/>
                        </a:ln>
                        <a:solidFill>
                          <a:schemeClr val="tx1"/>
                        </a:solidFill>
                        <a:effectLst/>
                        <a:latin typeface="+mn-lt"/>
                      </a:endParaRPr>
                    </a:p>
                  </a:txBody>
                  <a:tcPr marL="99060" marR="99060"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BCDDF"/>
                    </a:solidFill>
                  </a:tcPr>
                </a:tc>
                <a:tc>
                  <a:txBody>
                    <a:bodyPr/>
                    <a:lstStyle/>
                    <a:p>
                      <a:pPr marL="36000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0" i="1" u="none" strike="noStrike" cap="none" normalizeH="0" baseline="0" dirty="0" smtClean="0">
                          <a:ln>
                            <a:noFill/>
                          </a:ln>
                          <a:solidFill>
                            <a:srgbClr val="333333"/>
                          </a:solidFill>
                          <a:effectLst/>
                          <a:latin typeface="+mn-lt"/>
                        </a:rPr>
                        <a:t>2.9</a:t>
                      </a:r>
                      <a:endParaRPr kumimoji="0" lang="en-GB" sz="1600" b="0" i="1" u="none" strike="noStrike" cap="none" normalizeH="0" baseline="0" dirty="0" smtClean="0">
                        <a:ln>
                          <a:noFill/>
                        </a:ln>
                        <a:solidFill>
                          <a:schemeClr val="tx1"/>
                        </a:solidFill>
                        <a:effectLst/>
                        <a:latin typeface="+mn-lt"/>
                      </a:endParaRPr>
                    </a:p>
                  </a:txBody>
                  <a:tcPr marL="99060" marR="99060"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BCDDF"/>
                    </a:solidFill>
                  </a:tcPr>
                </a:tc>
              </a:tr>
              <a:tr h="443853">
                <a:tc>
                  <a:txBody>
                    <a:bodyPr/>
                    <a:lstStyle/>
                    <a:p>
                      <a:pPr marL="36000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0" i="1" u="none" strike="noStrike" cap="none" normalizeH="0" baseline="0" dirty="0" smtClean="0">
                          <a:ln>
                            <a:noFill/>
                          </a:ln>
                          <a:solidFill>
                            <a:srgbClr val="333333"/>
                          </a:solidFill>
                          <a:effectLst/>
                          <a:latin typeface="+mn-lt"/>
                        </a:rPr>
                        <a:t>1.3 changing training company</a:t>
                      </a:r>
                      <a:endParaRPr kumimoji="0" lang="en-GB" sz="1600" b="0" i="1" u="none" strike="noStrike" cap="none" normalizeH="0" baseline="0" dirty="0" smtClean="0">
                        <a:ln>
                          <a:noFill/>
                        </a:ln>
                        <a:solidFill>
                          <a:schemeClr val="tx1"/>
                        </a:solidFill>
                        <a:effectLst/>
                        <a:latin typeface="+mn-lt"/>
                      </a:endParaRPr>
                    </a:p>
                  </a:txBody>
                  <a:tcPr marL="99060" marR="99060"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BCDDF"/>
                    </a:solidFill>
                  </a:tcPr>
                </a:tc>
                <a:tc>
                  <a:txBody>
                    <a:bodyPr/>
                    <a:lstStyle/>
                    <a:p>
                      <a:pPr marL="36000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0" i="1" u="none" strike="noStrike" cap="none" normalizeH="0" baseline="0" dirty="0" smtClean="0">
                          <a:ln>
                            <a:noFill/>
                          </a:ln>
                          <a:solidFill>
                            <a:srgbClr val="333333"/>
                          </a:solidFill>
                          <a:effectLst/>
                          <a:latin typeface="+mn-lt"/>
                        </a:rPr>
                        <a:t>7.0</a:t>
                      </a:r>
                      <a:endParaRPr kumimoji="0" lang="en-GB" sz="1600" b="0" i="1" u="none" strike="noStrike" cap="none" normalizeH="0" baseline="0" dirty="0" smtClean="0">
                        <a:ln>
                          <a:noFill/>
                        </a:ln>
                        <a:solidFill>
                          <a:schemeClr val="tx1"/>
                        </a:solidFill>
                        <a:effectLst/>
                        <a:latin typeface="+mn-lt"/>
                      </a:endParaRPr>
                    </a:p>
                  </a:txBody>
                  <a:tcPr marL="99060" marR="99060"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BCDDF"/>
                    </a:solidFill>
                  </a:tcPr>
                </a:tc>
              </a:tr>
              <a:tr h="404813">
                <a:tc>
                  <a:txBody>
                    <a:bodyPr/>
                    <a:lstStyle/>
                    <a:p>
                      <a:pPr marL="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0" i="0" u="none" strike="noStrike" cap="none" normalizeH="0" baseline="0" dirty="0" smtClean="0">
                          <a:ln>
                            <a:noFill/>
                          </a:ln>
                          <a:solidFill>
                            <a:srgbClr val="1D3B58"/>
                          </a:solidFill>
                          <a:effectLst/>
                          <a:latin typeface="+mn-lt"/>
                        </a:rPr>
                        <a:t>2. DROPOUT without immediate re-entry</a:t>
                      </a:r>
                      <a:endParaRPr kumimoji="0" lang="en-GB" sz="1600" b="0" i="0" u="none" strike="noStrike" cap="none" normalizeH="0" baseline="0" dirty="0" smtClean="0">
                        <a:ln>
                          <a:noFill/>
                        </a:ln>
                        <a:solidFill>
                          <a:schemeClr val="tx1"/>
                        </a:solidFill>
                        <a:effectLst/>
                        <a:latin typeface="+mn-lt"/>
                      </a:endParaRPr>
                    </a:p>
                  </a:txBody>
                  <a:tcPr marL="99060" marR="99060"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C4D7EB"/>
                    </a:solidFill>
                  </a:tcPr>
                </a:tc>
                <a:tc>
                  <a:txBody>
                    <a:bodyPr/>
                    <a:lstStyle/>
                    <a:p>
                      <a:pPr marL="0" marR="0" lvl="0" indent="0" algn="r"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0" i="0" u="none" strike="noStrike" cap="none" normalizeH="0" baseline="0" dirty="0" smtClean="0">
                          <a:ln>
                            <a:noFill/>
                          </a:ln>
                          <a:solidFill>
                            <a:srgbClr val="333333"/>
                          </a:solidFill>
                          <a:effectLst/>
                          <a:latin typeface="+mn-lt"/>
                        </a:rPr>
                        <a:t>7.8</a:t>
                      </a:r>
                      <a:endParaRPr kumimoji="0" lang="en-GB" sz="1600" b="0" i="0" u="none" strike="noStrike" cap="none" normalizeH="0" baseline="0" dirty="0" smtClean="0">
                        <a:ln>
                          <a:noFill/>
                        </a:ln>
                        <a:solidFill>
                          <a:schemeClr val="tx1"/>
                        </a:solidFill>
                        <a:effectLst/>
                        <a:latin typeface="+mn-lt"/>
                      </a:endParaRPr>
                    </a:p>
                  </a:txBody>
                  <a:tcPr marL="99060" marR="99060"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C4D7EB"/>
                    </a:solidFill>
                  </a:tcPr>
                </a:tc>
              </a:tr>
              <a:tr h="404813">
                <a:tc>
                  <a:txBody>
                    <a:bodyPr/>
                    <a:lstStyle/>
                    <a:p>
                      <a:pPr marL="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endParaRPr kumimoji="0" lang="en-GB" sz="1600" b="0" i="0" u="none" strike="noStrike" cap="none" normalizeH="0" baseline="0" dirty="0" smtClean="0">
                        <a:ln>
                          <a:noFill/>
                        </a:ln>
                        <a:solidFill>
                          <a:schemeClr val="tx1"/>
                        </a:solidFill>
                        <a:effectLst/>
                        <a:latin typeface="+mn-lt"/>
                      </a:endParaRPr>
                    </a:p>
                  </a:txBody>
                  <a:tcPr marL="99060" marR="99060"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20000"/>
                        </a:spcBef>
                        <a:spcAft>
                          <a:spcPct val="20000"/>
                        </a:spcAft>
                        <a:buClr>
                          <a:srgbClr val="2C3F68"/>
                        </a:buClr>
                        <a:buSzTx/>
                        <a:buFont typeface="Wingdings" pitchFamily="2" charset="2"/>
                        <a:buNone/>
                        <a:tabLst/>
                      </a:pPr>
                      <a:endParaRPr kumimoji="0" lang="en-GB" sz="1600" b="0" i="0" u="none" strike="noStrike" cap="none" normalizeH="0" baseline="0" dirty="0" smtClean="0">
                        <a:ln>
                          <a:noFill/>
                        </a:ln>
                        <a:solidFill>
                          <a:schemeClr val="tx1"/>
                        </a:solidFill>
                        <a:effectLst/>
                        <a:latin typeface="+mn-lt"/>
                      </a:endParaRPr>
                    </a:p>
                  </a:txBody>
                  <a:tcPr marL="99060" marR="99060"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r>
              <a:tr h="404813">
                <a:tc>
                  <a:txBody>
                    <a:bodyPr/>
                    <a:lstStyle/>
                    <a:p>
                      <a:pPr marL="0" marR="0" lvl="0" indent="0" algn="l"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1" i="0" u="none" strike="noStrike" cap="none" normalizeH="0" baseline="0" dirty="0" smtClean="0">
                          <a:ln>
                            <a:noFill/>
                          </a:ln>
                          <a:solidFill>
                            <a:srgbClr val="333333"/>
                          </a:solidFill>
                          <a:effectLst/>
                          <a:latin typeface="+mn-lt"/>
                        </a:rPr>
                        <a:t>TOTAL % of apprentices with linear pathway</a:t>
                      </a:r>
                      <a:endParaRPr kumimoji="0" lang="en-GB" sz="1600" b="1" i="0" u="none" strike="noStrike" cap="none" normalizeH="0" baseline="0" dirty="0" smtClean="0">
                        <a:ln>
                          <a:noFill/>
                        </a:ln>
                        <a:solidFill>
                          <a:schemeClr val="tx1"/>
                        </a:solidFill>
                        <a:effectLst/>
                        <a:latin typeface="+mn-lt"/>
                      </a:endParaRPr>
                    </a:p>
                  </a:txBody>
                  <a:tcPr marL="99060" marR="99060"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D1DDE9"/>
                    </a:solidFill>
                  </a:tcPr>
                </a:tc>
                <a:tc>
                  <a:txBody>
                    <a:bodyPr/>
                    <a:lstStyle/>
                    <a:p>
                      <a:pPr marL="0" marR="0" lvl="0" indent="0" algn="r" defTabSz="914400" rtl="0" eaLnBrk="0" fontAlgn="base" latinLnBrk="0" hangingPunct="0">
                        <a:lnSpc>
                          <a:spcPct val="100000"/>
                        </a:lnSpc>
                        <a:spcBef>
                          <a:spcPct val="20000"/>
                        </a:spcBef>
                        <a:spcAft>
                          <a:spcPct val="20000"/>
                        </a:spcAft>
                        <a:buClr>
                          <a:srgbClr val="2C3F68"/>
                        </a:buClr>
                        <a:buSzTx/>
                        <a:buFont typeface="Wingdings" pitchFamily="2" charset="2"/>
                        <a:buNone/>
                        <a:tabLst/>
                      </a:pPr>
                      <a:r>
                        <a:rPr kumimoji="0" lang="en-GB" sz="1600" b="1" i="0" u="none" strike="noStrike" cap="none" normalizeH="0" baseline="0" dirty="0" smtClean="0">
                          <a:ln>
                            <a:noFill/>
                          </a:ln>
                          <a:solidFill>
                            <a:srgbClr val="333333"/>
                          </a:solidFill>
                          <a:effectLst/>
                          <a:latin typeface="+mn-lt"/>
                        </a:rPr>
                        <a:t>71.4</a:t>
                      </a:r>
                      <a:endParaRPr kumimoji="0" lang="en-GB" sz="1600" b="1" i="0" u="none" strike="noStrike" cap="none" normalizeH="0" baseline="0" dirty="0" smtClean="0">
                        <a:ln>
                          <a:noFill/>
                        </a:ln>
                        <a:solidFill>
                          <a:schemeClr val="tx1"/>
                        </a:solidFill>
                        <a:effectLst/>
                        <a:latin typeface="+mn-lt"/>
                      </a:endParaRPr>
                    </a:p>
                  </a:txBody>
                  <a:tcPr marL="99060" marR="99060"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D1DDE9"/>
                    </a:solidFill>
                  </a:tcPr>
                </a:tc>
              </a:tr>
            </a:tbl>
          </a:graphicData>
        </a:graphic>
      </p:graphicFrame>
      <p:sp>
        <p:nvSpPr>
          <p:cNvPr id="4" name="Rectangle 2"/>
          <p:cNvSpPr>
            <a:spLocks noGrp="1" noChangeArrowheads="1"/>
          </p:cNvSpPr>
          <p:nvPr>
            <p:ph type="title" idx="4294967295"/>
          </p:nvPr>
        </p:nvSpPr>
        <p:spPr>
          <a:xfrm>
            <a:off x="742950" y="990600"/>
            <a:ext cx="8502650" cy="990600"/>
          </a:xfrm>
        </p:spPr>
        <p:txBody>
          <a:bodyPr/>
          <a:lstStyle/>
          <a:p>
            <a:r>
              <a:rPr lang="en-AU" dirty="0" smtClean="0">
                <a:latin typeface="Verdana" charset="0"/>
              </a:rPr>
              <a:t>Early terminations of apprenticeship contracts</a:t>
            </a:r>
            <a:br>
              <a:rPr lang="en-AU" dirty="0" smtClean="0">
                <a:latin typeface="Verdana" charset="0"/>
              </a:rPr>
            </a:br>
            <a:r>
              <a:rPr lang="en-AU" dirty="0" smtClean="0">
                <a:latin typeface="Verdana" charset="0"/>
              </a:rPr>
              <a:t>some drop out, others change to new VET</a:t>
            </a:r>
            <a:endParaRPr lang="en-AU" dirty="0">
              <a:latin typeface="Verdana" charset="0"/>
            </a:endParaRPr>
          </a:p>
        </p:txBody>
      </p:sp>
      <p:sp>
        <p:nvSpPr>
          <p:cNvPr id="2" name="Textfeld 1"/>
          <p:cNvSpPr txBox="1"/>
          <p:nvPr/>
        </p:nvSpPr>
        <p:spPr>
          <a:xfrm>
            <a:off x="1136576" y="6165304"/>
            <a:ext cx="6768752" cy="307777"/>
          </a:xfrm>
          <a:prstGeom prst="rect">
            <a:avLst/>
          </a:prstGeom>
          <a:noFill/>
        </p:spPr>
        <p:txBody>
          <a:bodyPr wrap="square" rtlCol="0">
            <a:spAutoFit/>
          </a:bodyPr>
          <a:lstStyle/>
          <a:p>
            <a:r>
              <a:rPr lang="de-DE" sz="1400" dirty="0" smtClean="0">
                <a:latin typeface="+mn-lt"/>
              </a:rPr>
              <a:t>Stalder, 2012; Data TREE, N=2098, </a:t>
            </a:r>
            <a:r>
              <a:rPr lang="de-DE" sz="1400" dirty="0" err="1" smtClean="0">
                <a:latin typeface="+mn-lt"/>
              </a:rPr>
              <a:t>weighted</a:t>
            </a:r>
            <a:r>
              <a:rPr lang="de-DE" sz="1400" dirty="0" smtClean="0">
                <a:latin typeface="+mn-lt"/>
              </a:rPr>
              <a:t> </a:t>
            </a:r>
            <a:r>
              <a:rPr lang="de-DE" sz="1400" dirty="0" err="1" smtClean="0">
                <a:latin typeface="+mn-lt"/>
              </a:rPr>
              <a:t>analyses</a:t>
            </a:r>
            <a:endParaRPr lang="de-DE" sz="1400" dirty="0">
              <a:latin typeface="+mn-lt"/>
            </a:endParaRPr>
          </a:p>
        </p:txBody>
      </p:sp>
    </p:spTree>
    <p:extLst>
      <p:ext uri="{BB962C8B-B14F-4D97-AF65-F5344CB8AC3E}">
        <p14:creationId xmlns:p14="http://schemas.microsoft.com/office/powerpoint/2010/main" val="23488384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Timing </a:t>
            </a:r>
            <a:r>
              <a:rPr lang="de-DE" dirty="0" err="1" smtClean="0"/>
              <a:t>of</a:t>
            </a:r>
            <a:r>
              <a:rPr lang="de-DE" dirty="0" smtClean="0"/>
              <a:t> </a:t>
            </a:r>
            <a:r>
              <a:rPr lang="de-DE" dirty="0" err="1" smtClean="0"/>
              <a:t>early</a:t>
            </a:r>
            <a:r>
              <a:rPr lang="de-DE" dirty="0" smtClean="0"/>
              <a:t> </a:t>
            </a:r>
            <a:r>
              <a:rPr lang="de-DE" dirty="0" err="1" smtClean="0"/>
              <a:t>contract</a:t>
            </a:r>
            <a:r>
              <a:rPr lang="de-DE" dirty="0" smtClean="0"/>
              <a:t> </a:t>
            </a:r>
            <a:r>
              <a:rPr lang="de-DE" dirty="0" err="1" smtClean="0"/>
              <a:t>termination</a:t>
            </a:r>
            <a:endParaRPr lang="de-DE" dirty="0"/>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smtClean="0"/>
              <a:t>Institut Sekundarstufe II, </a:t>
            </a:r>
            <a:r>
              <a:rPr lang="de-CH" b="0" smtClean="0"/>
              <a:t>Muesmattstrasse 27a, Postfach, CH-3000 Bern 9</a:t>
            </a:r>
            <a:endParaRPr lang="de-CH" b="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528" y="2060848"/>
            <a:ext cx="4352602" cy="2940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feld 5"/>
          <p:cNvSpPr txBox="1">
            <a:spLocks noChangeArrowheads="1"/>
          </p:cNvSpPr>
          <p:nvPr/>
        </p:nvSpPr>
        <p:spPr bwMode="auto">
          <a:xfrm>
            <a:off x="5097016" y="2564904"/>
            <a:ext cx="29322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Unicode MS" charset="0"/>
                <a:ea typeface="ＭＳ Ｐゴシック" charset="0"/>
              </a:defRPr>
            </a:lvl1pPr>
            <a:lvl2pPr marL="742950" indent="-285750">
              <a:defRPr sz="2400">
                <a:solidFill>
                  <a:schemeClr val="tx1"/>
                </a:solidFill>
                <a:latin typeface="Arial Unicode MS" charset="0"/>
                <a:ea typeface="ＭＳ Ｐゴシック" charset="0"/>
              </a:defRPr>
            </a:lvl2pPr>
            <a:lvl3pPr marL="1143000" indent="-228600">
              <a:defRPr sz="2400">
                <a:solidFill>
                  <a:schemeClr val="tx1"/>
                </a:solidFill>
                <a:latin typeface="Arial Unicode MS" charset="0"/>
                <a:ea typeface="ＭＳ Ｐゴシック" charset="0"/>
              </a:defRPr>
            </a:lvl3pPr>
            <a:lvl4pPr marL="1600200" indent="-228600">
              <a:defRPr sz="2400">
                <a:solidFill>
                  <a:schemeClr val="tx1"/>
                </a:solidFill>
                <a:latin typeface="Arial Unicode MS" charset="0"/>
                <a:ea typeface="ＭＳ Ｐゴシック" charset="0"/>
              </a:defRPr>
            </a:lvl4pPr>
            <a:lvl5pPr marL="2057400" indent="-228600">
              <a:defRPr sz="2400">
                <a:solidFill>
                  <a:schemeClr val="tx1"/>
                </a:solidFill>
                <a:latin typeface="Arial Unicode MS" charset="0"/>
                <a:ea typeface="ＭＳ Ｐゴシック" charset="0"/>
              </a:defRPr>
            </a:lvl5pPr>
            <a:lvl6pPr marL="2514600" indent="-228600" eaLnBrk="0" fontAlgn="base" hangingPunct="0">
              <a:spcBef>
                <a:spcPct val="0"/>
              </a:spcBef>
              <a:spcAft>
                <a:spcPct val="0"/>
              </a:spcAft>
              <a:defRPr sz="2400">
                <a:solidFill>
                  <a:schemeClr val="tx1"/>
                </a:solidFill>
                <a:latin typeface="Arial Unicode MS" charset="0"/>
                <a:ea typeface="ＭＳ Ｐゴシック" charset="0"/>
              </a:defRPr>
            </a:lvl6pPr>
            <a:lvl7pPr marL="2971800" indent="-228600" eaLnBrk="0" fontAlgn="base" hangingPunct="0">
              <a:spcBef>
                <a:spcPct val="0"/>
              </a:spcBef>
              <a:spcAft>
                <a:spcPct val="0"/>
              </a:spcAft>
              <a:defRPr sz="2400">
                <a:solidFill>
                  <a:schemeClr val="tx1"/>
                </a:solidFill>
                <a:latin typeface="Arial Unicode MS" charset="0"/>
                <a:ea typeface="ＭＳ Ｐゴシック" charset="0"/>
              </a:defRPr>
            </a:lvl7pPr>
            <a:lvl8pPr marL="3429000" indent="-228600" eaLnBrk="0" fontAlgn="base" hangingPunct="0">
              <a:spcBef>
                <a:spcPct val="0"/>
              </a:spcBef>
              <a:spcAft>
                <a:spcPct val="0"/>
              </a:spcAft>
              <a:defRPr sz="2400">
                <a:solidFill>
                  <a:schemeClr val="tx1"/>
                </a:solidFill>
                <a:latin typeface="Arial Unicode MS" charset="0"/>
                <a:ea typeface="ＭＳ Ｐゴシック" charset="0"/>
              </a:defRPr>
            </a:lvl8pPr>
            <a:lvl9pPr marL="3886200" indent="-228600" eaLnBrk="0" fontAlgn="base" hangingPunct="0">
              <a:spcBef>
                <a:spcPct val="0"/>
              </a:spcBef>
              <a:spcAft>
                <a:spcPct val="0"/>
              </a:spcAft>
              <a:defRPr sz="2400">
                <a:solidFill>
                  <a:schemeClr val="tx1"/>
                </a:solidFill>
                <a:latin typeface="Arial Unicode MS" charset="0"/>
                <a:ea typeface="ＭＳ Ｐゴシック" charset="0"/>
              </a:defRPr>
            </a:lvl9pPr>
          </a:lstStyle>
          <a:p>
            <a:r>
              <a:rPr lang="en-GB" sz="1400" dirty="0"/>
              <a:t>Rate of change and dropout (smoothed hazard-function)</a:t>
            </a:r>
          </a:p>
        </p:txBody>
      </p:sp>
      <p:sp>
        <p:nvSpPr>
          <p:cNvPr id="9" name="Textfeld 6"/>
          <p:cNvSpPr txBox="1">
            <a:spLocks noChangeArrowheads="1"/>
          </p:cNvSpPr>
          <p:nvPr/>
        </p:nvSpPr>
        <p:spPr bwMode="auto">
          <a:xfrm>
            <a:off x="776536" y="5085184"/>
            <a:ext cx="7816453"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Unicode MS" charset="0"/>
                <a:ea typeface="ＭＳ Ｐゴシック" charset="0"/>
              </a:defRPr>
            </a:lvl1pPr>
            <a:lvl2pPr marL="742950" indent="-285750">
              <a:defRPr sz="2400">
                <a:solidFill>
                  <a:schemeClr val="tx1"/>
                </a:solidFill>
                <a:latin typeface="Arial Unicode MS" charset="0"/>
                <a:ea typeface="ＭＳ Ｐゴシック" charset="0"/>
              </a:defRPr>
            </a:lvl2pPr>
            <a:lvl3pPr marL="1143000" indent="-228600">
              <a:defRPr sz="2400">
                <a:solidFill>
                  <a:schemeClr val="tx1"/>
                </a:solidFill>
                <a:latin typeface="Arial Unicode MS" charset="0"/>
                <a:ea typeface="ＭＳ Ｐゴシック" charset="0"/>
              </a:defRPr>
            </a:lvl3pPr>
            <a:lvl4pPr marL="1600200" indent="-228600">
              <a:defRPr sz="2400">
                <a:solidFill>
                  <a:schemeClr val="tx1"/>
                </a:solidFill>
                <a:latin typeface="Arial Unicode MS" charset="0"/>
                <a:ea typeface="ＭＳ Ｐゴシック" charset="0"/>
              </a:defRPr>
            </a:lvl4pPr>
            <a:lvl5pPr marL="2057400" indent="-228600">
              <a:defRPr sz="2400">
                <a:solidFill>
                  <a:schemeClr val="tx1"/>
                </a:solidFill>
                <a:latin typeface="Arial Unicode MS" charset="0"/>
                <a:ea typeface="ＭＳ Ｐゴシック" charset="0"/>
              </a:defRPr>
            </a:lvl5pPr>
            <a:lvl6pPr marL="2514600" indent="-228600" eaLnBrk="0" fontAlgn="base" hangingPunct="0">
              <a:spcBef>
                <a:spcPct val="0"/>
              </a:spcBef>
              <a:spcAft>
                <a:spcPct val="0"/>
              </a:spcAft>
              <a:defRPr sz="2400">
                <a:solidFill>
                  <a:schemeClr val="tx1"/>
                </a:solidFill>
                <a:latin typeface="Arial Unicode MS" charset="0"/>
                <a:ea typeface="ＭＳ Ｐゴシック" charset="0"/>
              </a:defRPr>
            </a:lvl6pPr>
            <a:lvl7pPr marL="2971800" indent="-228600" eaLnBrk="0" fontAlgn="base" hangingPunct="0">
              <a:spcBef>
                <a:spcPct val="0"/>
              </a:spcBef>
              <a:spcAft>
                <a:spcPct val="0"/>
              </a:spcAft>
              <a:defRPr sz="2400">
                <a:solidFill>
                  <a:schemeClr val="tx1"/>
                </a:solidFill>
                <a:latin typeface="Arial Unicode MS" charset="0"/>
                <a:ea typeface="ＭＳ Ｐゴシック" charset="0"/>
              </a:defRPr>
            </a:lvl7pPr>
            <a:lvl8pPr marL="3429000" indent="-228600" eaLnBrk="0" fontAlgn="base" hangingPunct="0">
              <a:spcBef>
                <a:spcPct val="0"/>
              </a:spcBef>
              <a:spcAft>
                <a:spcPct val="0"/>
              </a:spcAft>
              <a:defRPr sz="2400">
                <a:solidFill>
                  <a:schemeClr val="tx1"/>
                </a:solidFill>
                <a:latin typeface="Arial Unicode MS" charset="0"/>
                <a:ea typeface="ＭＳ Ｐゴシック" charset="0"/>
              </a:defRPr>
            </a:lvl8pPr>
            <a:lvl9pPr marL="3886200" indent="-228600" eaLnBrk="0" fontAlgn="base" hangingPunct="0">
              <a:spcBef>
                <a:spcPct val="0"/>
              </a:spcBef>
              <a:spcAft>
                <a:spcPct val="0"/>
              </a:spcAft>
              <a:defRPr sz="2400">
                <a:solidFill>
                  <a:schemeClr val="tx1"/>
                </a:solidFill>
                <a:latin typeface="Arial Unicode MS" charset="0"/>
                <a:ea typeface="ＭＳ Ｐゴシック" charset="0"/>
              </a:defRPr>
            </a:lvl9pPr>
          </a:lstStyle>
          <a:p>
            <a:r>
              <a:rPr lang="en-GB" sz="1600" b="1" dirty="0" smtClean="0"/>
              <a:t>Early termination most </a:t>
            </a:r>
            <a:r>
              <a:rPr lang="en-GB" sz="1600" b="1" dirty="0"/>
              <a:t>likely at the end of first, and to some extent after second, third and fourth year; in between less likely (~ conditional probabilities</a:t>
            </a:r>
            <a:r>
              <a:rPr lang="en-GB" sz="1600" b="1" dirty="0" smtClean="0"/>
              <a:t>)</a:t>
            </a:r>
            <a:endParaRPr lang="en-GB" sz="1600" b="1" dirty="0"/>
          </a:p>
        </p:txBody>
      </p:sp>
    </p:spTree>
    <p:extLst>
      <p:ext uri="{BB962C8B-B14F-4D97-AF65-F5344CB8AC3E}">
        <p14:creationId xmlns:p14="http://schemas.microsoft.com/office/powerpoint/2010/main" val="365641525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Who </a:t>
            </a:r>
            <a:r>
              <a:rPr lang="de-DE" dirty="0" err="1" smtClean="0"/>
              <a:t>re-enters</a:t>
            </a:r>
            <a:r>
              <a:rPr lang="de-DE" dirty="0" smtClean="0"/>
              <a:t> VET </a:t>
            </a:r>
            <a:r>
              <a:rPr lang="de-DE" dirty="0" err="1" smtClean="0"/>
              <a:t>again</a:t>
            </a:r>
            <a:r>
              <a:rPr lang="de-DE" dirty="0" smtClean="0"/>
              <a:t>?</a:t>
            </a:r>
            <a:endParaRPr lang="de-DE" dirty="0"/>
          </a:p>
        </p:txBody>
      </p:sp>
      <p:sp>
        <p:nvSpPr>
          <p:cNvPr id="3" name="Inhaltsplatzhalter 2"/>
          <p:cNvSpPr>
            <a:spLocks noGrp="1"/>
          </p:cNvSpPr>
          <p:nvPr>
            <p:ph idx="1"/>
          </p:nvPr>
        </p:nvSpPr>
        <p:spPr/>
        <p:txBody>
          <a:bodyPr/>
          <a:lstStyle/>
          <a:p>
            <a:pPr marL="0" indent="0">
              <a:buNone/>
            </a:pPr>
            <a:r>
              <a:rPr lang="en-US" sz="1800" dirty="0"/>
              <a:t>Factors influencing the chance </a:t>
            </a:r>
            <a:r>
              <a:rPr lang="en-US" sz="1800" i="1" dirty="0"/>
              <a:t>for </a:t>
            </a:r>
            <a:r>
              <a:rPr lang="en-US" sz="1800" i="1" dirty="0" smtClean="0">
                <a:solidFill>
                  <a:srgbClr val="A60030"/>
                </a:solidFill>
              </a:rPr>
              <a:t>immediate re</a:t>
            </a:r>
            <a:r>
              <a:rPr lang="en-US" sz="1800" i="1" dirty="0">
                <a:solidFill>
                  <a:srgbClr val="A60030"/>
                </a:solidFill>
              </a:rPr>
              <a:t>-</a:t>
            </a:r>
            <a:r>
              <a:rPr lang="en-US" sz="1800" i="1" dirty="0" smtClean="0">
                <a:solidFill>
                  <a:srgbClr val="A60030"/>
                </a:solidFill>
              </a:rPr>
              <a:t>entry </a:t>
            </a:r>
            <a:r>
              <a:rPr lang="en-US" sz="1800" dirty="0" smtClean="0"/>
              <a:t>after </a:t>
            </a:r>
            <a:r>
              <a:rPr lang="en-US" sz="1800" dirty="0"/>
              <a:t>the early </a:t>
            </a:r>
            <a:r>
              <a:rPr lang="en-US" sz="1800" dirty="0" smtClean="0"/>
              <a:t>termination:</a:t>
            </a:r>
          </a:p>
          <a:p>
            <a:r>
              <a:rPr lang="en-US" sz="1800" dirty="0" smtClean="0"/>
              <a:t>Educational pathway before early termination</a:t>
            </a:r>
          </a:p>
          <a:p>
            <a:r>
              <a:rPr lang="en-US" sz="1800" dirty="0" smtClean="0"/>
              <a:t>Timing of termination</a:t>
            </a:r>
          </a:p>
          <a:p>
            <a:r>
              <a:rPr lang="en-US" sz="1800" dirty="0"/>
              <a:t>R</a:t>
            </a:r>
            <a:r>
              <a:rPr lang="en-US" sz="1800" dirty="0" smtClean="0"/>
              <a:t>easons </a:t>
            </a:r>
            <a:r>
              <a:rPr lang="en-US" sz="1800" dirty="0"/>
              <a:t>for the </a:t>
            </a:r>
            <a:r>
              <a:rPr lang="en-US" sz="1800" dirty="0" smtClean="0"/>
              <a:t>termination</a:t>
            </a:r>
            <a:endParaRPr lang="en-US" sz="1800" dirty="0"/>
          </a:p>
          <a:p>
            <a:r>
              <a:rPr lang="en-US" sz="1800" dirty="0"/>
              <a:t>S</a:t>
            </a:r>
            <a:r>
              <a:rPr lang="en-US" sz="1800" dirty="0" smtClean="0"/>
              <a:t>ocial </a:t>
            </a:r>
            <a:r>
              <a:rPr lang="en-US" sz="1800" dirty="0"/>
              <a:t>support received in finding a new training place </a:t>
            </a:r>
            <a:endParaRPr lang="en-US" sz="1800" dirty="0" smtClean="0"/>
          </a:p>
          <a:p>
            <a:pPr marL="0" indent="0">
              <a:buNone/>
            </a:pPr>
            <a:endParaRPr lang="en-US" sz="1800" dirty="0"/>
          </a:p>
          <a:p>
            <a:pPr marL="0" indent="0">
              <a:buNone/>
            </a:pPr>
            <a:r>
              <a:rPr lang="en-US" sz="1800" dirty="0"/>
              <a:t>Factors influencing the chance for </a:t>
            </a:r>
            <a:r>
              <a:rPr lang="en-US" sz="1800" dirty="0" smtClean="0">
                <a:solidFill>
                  <a:srgbClr val="A60030"/>
                </a:solidFill>
              </a:rPr>
              <a:t>re</a:t>
            </a:r>
            <a:r>
              <a:rPr lang="en-US" sz="1800" dirty="0">
                <a:solidFill>
                  <a:srgbClr val="A60030"/>
                </a:solidFill>
              </a:rPr>
              <a:t>-entry </a:t>
            </a:r>
            <a:r>
              <a:rPr lang="en-US" sz="1800" dirty="0" smtClean="0">
                <a:solidFill>
                  <a:srgbClr val="A60030"/>
                </a:solidFill>
              </a:rPr>
              <a:t>some time later</a:t>
            </a:r>
            <a:r>
              <a:rPr lang="en-US" sz="1800" dirty="0" smtClean="0"/>
              <a:t>:</a:t>
            </a:r>
          </a:p>
          <a:p>
            <a:r>
              <a:rPr lang="en-US" sz="1800" dirty="0"/>
              <a:t>E</a:t>
            </a:r>
            <a:r>
              <a:rPr lang="en-US" sz="1800" dirty="0" smtClean="0"/>
              <a:t>ducational </a:t>
            </a:r>
            <a:r>
              <a:rPr lang="en-US" sz="1800" dirty="0"/>
              <a:t>and work activities shortly after the contract </a:t>
            </a:r>
            <a:r>
              <a:rPr lang="en-US" sz="1800" dirty="0" smtClean="0"/>
              <a:t>termination</a:t>
            </a:r>
          </a:p>
          <a:p>
            <a:r>
              <a:rPr lang="en-US" sz="1800" dirty="0" smtClean="0"/>
              <a:t>Readiness to re-engage in vocational choice</a:t>
            </a:r>
            <a:endParaRPr lang="en-US" sz="1800" dirty="0"/>
          </a:p>
          <a:p>
            <a:pPr marL="0" indent="0">
              <a:buNone/>
            </a:pPr>
            <a:endParaRPr lang="en-US" sz="1800" dirty="0"/>
          </a:p>
          <a:p>
            <a:endParaRPr lang="en-US" dirty="0" smtClean="0"/>
          </a:p>
          <a:p>
            <a:pPr marL="0" indent="0">
              <a:buNone/>
            </a:pPr>
            <a:r>
              <a:rPr lang="en-US" sz="1600" dirty="0" smtClean="0"/>
              <a:t>(</a:t>
            </a:r>
            <a:r>
              <a:rPr lang="en-US" sz="1600" dirty="0" err="1" smtClean="0"/>
              <a:t>Schmid&amp;Stalder</a:t>
            </a:r>
            <a:r>
              <a:rPr lang="en-US" sz="1600" dirty="0" smtClean="0"/>
              <a:t>, 2008; Stalder, 2012)</a:t>
            </a:r>
            <a:endParaRPr lang="de-DE" sz="1600" dirty="0"/>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smtClean="0"/>
              <a:t>Institut Sekundarstufe II, </a:t>
            </a:r>
            <a:r>
              <a:rPr lang="de-CH" b="0" smtClean="0"/>
              <a:t>Muesmattstrasse 27a, Postfach, CH-3000 Bern 9</a:t>
            </a:r>
            <a:endParaRPr lang="de-CH" b="0"/>
          </a:p>
        </p:txBody>
      </p:sp>
    </p:spTree>
    <p:extLst>
      <p:ext uri="{BB962C8B-B14F-4D97-AF65-F5344CB8AC3E}">
        <p14:creationId xmlns:p14="http://schemas.microsoft.com/office/powerpoint/2010/main" val="318777105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Learning experiences</a:t>
            </a:r>
            <a:endParaRPr lang="de-DE" dirty="0"/>
          </a:p>
        </p:txBody>
      </p:sp>
      <p:sp>
        <p:nvSpPr>
          <p:cNvPr id="3" name="Inhaltsplatzhalter 2"/>
          <p:cNvSpPr>
            <a:spLocks noGrp="1"/>
          </p:cNvSpPr>
          <p:nvPr>
            <p:ph idx="1"/>
          </p:nvPr>
        </p:nvSpPr>
        <p:spPr>
          <a:xfrm>
            <a:off x="742950" y="2060848"/>
            <a:ext cx="8502650" cy="4114800"/>
          </a:xfrm>
        </p:spPr>
        <p:txBody>
          <a:bodyPr/>
          <a:lstStyle/>
          <a:p>
            <a:pPr marL="0" indent="0">
              <a:buNone/>
            </a:pPr>
            <a:r>
              <a:rPr lang="en-US" sz="1800" dirty="0">
                <a:solidFill>
                  <a:srgbClr val="A60030"/>
                </a:solidFill>
              </a:rPr>
              <a:t>Positive learning </a:t>
            </a:r>
            <a:r>
              <a:rPr lang="en-US" sz="1800" dirty="0" smtClean="0">
                <a:solidFill>
                  <a:srgbClr val="A60030"/>
                </a:solidFill>
              </a:rPr>
              <a:t>experiences</a:t>
            </a:r>
            <a:r>
              <a:rPr lang="en-US" sz="1800" dirty="0" smtClean="0"/>
              <a:t>: ample </a:t>
            </a:r>
            <a:r>
              <a:rPr lang="en-US" sz="1800" dirty="0"/>
              <a:t>learning possibilities, interesting tasks, </a:t>
            </a:r>
            <a:r>
              <a:rPr lang="en-US" sz="1800" dirty="0" smtClean="0"/>
              <a:t>supportive and competent </a:t>
            </a:r>
            <a:r>
              <a:rPr lang="en-US" sz="1800" dirty="0"/>
              <a:t>teachers and </a:t>
            </a:r>
            <a:r>
              <a:rPr lang="en-US" sz="1800" dirty="0" smtClean="0"/>
              <a:t>trainers</a:t>
            </a:r>
          </a:p>
          <a:p>
            <a:pPr marL="0" indent="0">
              <a:buNone/>
            </a:pPr>
            <a:endParaRPr lang="en-US" sz="1800" dirty="0" smtClean="0"/>
          </a:p>
          <a:p>
            <a:pPr marL="0" indent="0">
              <a:buNone/>
            </a:pPr>
            <a:r>
              <a:rPr lang="en-US" sz="1800" dirty="0" smtClean="0">
                <a:solidFill>
                  <a:srgbClr val="A60030"/>
                </a:solidFill>
              </a:rPr>
              <a:t>-&gt; increase  </a:t>
            </a:r>
          </a:p>
          <a:p>
            <a:pPr marL="0" indent="0">
              <a:buNone/>
            </a:pPr>
            <a:r>
              <a:rPr lang="en-US" sz="1800" dirty="0"/>
              <a:t>s</a:t>
            </a:r>
            <a:r>
              <a:rPr lang="en-US" sz="1800" dirty="0" smtClean="0"/>
              <a:t>elf-efficacy expectations, outcome expectations and interests</a:t>
            </a:r>
          </a:p>
          <a:p>
            <a:pPr marL="0" indent="0">
              <a:buNone/>
            </a:pPr>
            <a:r>
              <a:rPr lang="en-US" sz="1800" dirty="0" smtClean="0"/>
              <a:t>motivation to learn, educational satisfaction and commitment</a:t>
            </a:r>
          </a:p>
          <a:p>
            <a:pPr marL="0" indent="0">
              <a:buNone/>
            </a:pPr>
            <a:r>
              <a:rPr lang="en-US" sz="1800" dirty="0" smtClean="0"/>
              <a:t>job</a:t>
            </a:r>
            <a:r>
              <a:rPr lang="en-US" sz="1800" dirty="0"/>
              <a:t>-related </a:t>
            </a:r>
            <a:r>
              <a:rPr lang="en-US" sz="1800" dirty="0" smtClean="0"/>
              <a:t>competencies</a:t>
            </a:r>
          </a:p>
          <a:p>
            <a:pPr marL="0" indent="0">
              <a:buNone/>
            </a:pPr>
            <a:endParaRPr lang="en-US" sz="1800" dirty="0"/>
          </a:p>
          <a:p>
            <a:pPr marL="0" indent="0">
              <a:buNone/>
            </a:pPr>
            <a:r>
              <a:rPr lang="en-US" sz="1800" dirty="0" smtClean="0">
                <a:solidFill>
                  <a:srgbClr val="A60030"/>
                </a:solidFill>
              </a:rPr>
              <a:t>-&gt; decrease </a:t>
            </a:r>
          </a:p>
          <a:p>
            <a:pPr marL="0" indent="0">
              <a:buNone/>
            </a:pPr>
            <a:r>
              <a:rPr lang="en-US" sz="1800" dirty="0" smtClean="0"/>
              <a:t>risk </a:t>
            </a:r>
            <a:r>
              <a:rPr lang="en-US" sz="1800" dirty="0"/>
              <a:t>for educational dropout </a:t>
            </a:r>
            <a:endParaRPr lang="en-US" sz="1800" dirty="0" smtClean="0"/>
          </a:p>
          <a:p>
            <a:pPr marL="0" indent="0">
              <a:buNone/>
            </a:pPr>
            <a:endParaRPr lang="en-US" sz="1600" dirty="0" smtClean="0"/>
          </a:p>
          <a:p>
            <a:pPr marL="0" indent="0">
              <a:buNone/>
            </a:pPr>
            <a:r>
              <a:rPr lang="en-US" sz="1600" dirty="0" smtClean="0"/>
              <a:t>(</a:t>
            </a:r>
            <a:r>
              <a:rPr lang="en-US" sz="1600" dirty="0"/>
              <a:t>Cart &amp; </a:t>
            </a:r>
            <a:r>
              <a:rPr lang="en-US" sz="1600" dirty="0" err="1"/>
              <a:t>Trelcat</a:t>
            </a:r>
            <a:r>
              <a:rPr lang="en-US" sz="1600" dirty="0"/>
              <a:t>, 2010; </a:t>
            </a:r>
            <a:r>
              <a:rPr lang="en-US" sz="1600" dirty="0" err="1"/>
              <a:t>Karmel</a:t>
            </a:r>
            <a:r>
              <a:rPr lang="en-US" sz="1600" dirty="0"/>
              <a:t> &amp; </a:t>
            </a:r>
            <a:r>
              <a:rPr lang="en-US" sz="1600" dirty="0" err="1"/>
              <a:t>Mlotkowski</a:t>
            </a:r>
            <a:r>
              <a:rPr lang="en-US" sz="1600" dirty="0"/>
              <a:t>, 2010</a:t>
            </a:r>
            <a:r>
              <a:rPr lang="en-US" sz="1600" dirty="0" smtClean="0"/>
              <a:t>; Lent, 2002; </a:t>
            </a:r>
            <a:r>
              <a:rPr lang="en-US" sz="1600" dirty="0" err="1"/>
              <a:t>Rauner</a:t>
            </a:r>
            <a:r>
              <a:rPr lang="en-US" sz="1600" dirty="0"/>
              <a:t>, 2009; Stalder, 2012; </a:t>
            </a:r>
            <a:r>
              <a:rPr lang="en-US" sz="1600" dirty="0" err="1"/>
              <a:t>Vazsonyi</a:t>
            </a:r>
            <a:r>
              <a:rPr lang="en-US" sz="1600" dirty="0"/>
              <a:t> &amp; Snider, 2008</a:t>
            </a:r>
            <a:r>
              <a:rPr lang="en-US" sz="1600" dirty="0" smtClean="0"/>
              <a:t>)</a:t>
            </a:r>
            <a:endParaRPr lang="de-DE" sz="1600" dirty="0"/>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smtClean="0"/>
              <a:t>Institut Sekundarstufe II, </a:t>
            </a:r>
            <a:r>
              <a:rPr lang="de-CH" b="0" smtClean="0"/>
              <a:t>Muesmattstrasse 27a, Postfach, CH-3000 Bern 9</a:t>
            </a:r>
            <a:endParaRPr lang="de-CH" b="0"/>
          </a:p>
        </p:txBody>
      </p:sp>
    </p:spTree>
    <p:extLst>
      <p:ext uri="{BB962C8B-B14F-4D97-AF65-F5344CB8AC3E}">
        <p14:creationId xmlns:p14="http://schemas.microsoft.com/office/powerpoint/2010/main" val="16683984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Research </a:t>
            </a:r>
            <a:r>
              <a:rPr lang="de-DE" dirty="0" err="1" smtClean="0"/>
              <a:t>questions</a:t>
            </a:r>
            <a:endParaRPr lang="de-DE" dirty="0"/>
          </a:p>
        </p:txBody>
      </p:sp>
      <p:sp>
        <p:nvSpPr>
          <p:cNvPr id="3" name="Inhaltsplatzhalter 2"/>
          <p:cNvSpPr>
            <a:spLocks noGrp="1"/>
          </p:cNvSpPr>
          <p:nvPr>
            <p:ph idx="1"/>
          </p:nvPr>
        </p:nvSpPr>
        <p:spPr/>
        <p:txBody>
          <a:bodyPr/>
          <a:lstStyle/>
          <a:p>
            <a:pPr marL="0" indent="0">
              <a:buNone/>
            </a:pPr>
            <a:r>
              <a:rPr lang="en-US" sz="1800" dirty="0" smtClean="0"/>
              <a:t>1. How do </a:t>
            </a:r>
            <a:r>
              <a:rPr lang="en-US" sz="1800" i="1" dirty="0"/>
              <a:t>e</a:t>
            </a:r>
            <a:r>
              <a:rPr lang="en-US" sz="1800" i="1" dirty="0" smtClean="0"/>
              <a:t>ducational </a:t>
            </a:r>
            <a:r>
              <a:rPr lang="en-US" sz="1800" i="1" dirty="0"/>
              <a:t>and work activities in </a:t>
            </a:r>
            <a:r>
              <a:rPr lang="en-US" sz="1800" i="1" dirty="0" smtClean="0"/>
              <a:t>the first </a:t>
            </a:r>
            <a:r>
              <a:rPr lang="en-US" sz="1800" i="1" dirty="0"/>
              <a:t>month after </a:t>
            </a:r>
            <a:r>
              <a:rPr lang="en-US" sz="1800" i="1" dirty="0" smtClean="0"/>
              <a:t>the early </a:t>
            </a:r>
            <a:r>
              <a:rPr lang="en-AU" sz="1800" i="1" dirty="0" smtClean="0"/>
              <a:t>termination</a:t>
            </a:r>
            <a:r>
              <a:rPr lang="en-AU" sz="1800" dirty="0" smtClean="0"/>
              <a:t> affect later educational outcomes?</a:t>
            </a:r>
          </a:p>
          <a:p>
            <a:pPr marL="0" indent="0">
              <a:buNone/>
            </a:pPr>
            <a:endParaRPr lang="en-US" sz="1800" dirty="0"/>
          </a:p>
          <a:p>
            <a:pPr marL="0" indent="0">
              <a:buNone/>
            </a:pPr>
            <a:r>
              <a:rPr lang="en-US" sz="1800" dirty="0" smtClean="0"/>
              <a:t>2. How do </a:t>
            </a:r>
            <a:r>
              <a:rPr lang="en-US" sz="1800" i="1" dirty="0" smtClean="0"/>
              <a:t>learning experiences </a:t>
            </a:r>
            <a:r>
              <a:rPr lang="en-US" sz="1800" dirty="0" smtClean="0"/>
              <a:t>before the early contract terminations </a:t>
            </a:r>
            <a:r>
              <a:rPr lang="en-US" sz="1800" dirty="0"/>
              <a:t>contribute to successful later educational outcomes?</a:t>
            </a:r>
            <a:r>
              <a:rPr lang="de-DE" sz="1800" dirty="0"/>
              <a:t> </a:t>
            </a:r>
          </a:p>
          <a:p>
            <a:pPr marL="0" indent="0">
              <a:buNone/>
            </a:pPr>
            <a:r>
              <a:rPr lang="en-US" sz="1800" dirty="0" smtClean="0"/>
              <a:t>Specification:</a:t>
            </a:r>
          </a:p>
          <a:p>
            <a:pPr>
              <a:buFontTx/>
              <a:buChar char="-"/>
            </a:pPr>
            <a:r>
              <a:rPr lang="en-US" sz="1800" dirty="0" smtClean="0"/>
              <a:t>Learning experiences at </a:t>
            </a:r>
            <a:r>
              <a:rPr lang="en-US" sz="1800" dirty="0"/>
              <a:t>the </a:t>
            </a:r>
            <a:r>
              <a:rPr lang="en-US" sz="1800" dirty="0" smtClean="0"/>
              <a:t>workplace</a:t>
            </a:r>
          </a:p>
          <a:p>
            <a:pPr>
              <a:buFontTx/>
              <a:buChar char="-"/>
            </a:pPr>
            <a:r>
              <a:rPr lang="en-US" sz="1800" dirty="0" smtClean="0"/>
              <a:t>Learning experiences at the vocational </a:t>
            </a:r>
            <a:r>
              <a:rPr lang="en-US" sz="1800" dirty="0"/>
              <a:t>school </a:t>
            </a:r>
            <a:r>
              <a:rPr lang="en-US" dirty="0" smtClean="0"/>
              <a:t/>
            </a:r>
            <a:br>
              <a:rPr lang="en-US" dirty="0" smtClean="0"/>
            </a:br>
            <a:endParaRPr lang="en-US" dirty="0" smtClean="0"/>
          </a:p>
          <a:p>
            <a:pPr>
              <a:buFontTx/>
              <a:buChar char="-"/>
            </a:pPr>
            <a:endParaRPr lang="de-DE" dirty="0"/>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smtClean="0"/>
              <a:t>Institut Sekundarstufe II, </a:t>
            </a:r>
            <a:r>
              <a:rPr lang="de-CH" b="0" smtClean="0"/>
              <a:t>Muesmattstrasse 27a, Postfach, CH-3000 Bern 9</a:t>
            </a:r>
            <a:endParaRPr lang="de-CH" b="0"/>
          </a:p>
        </p:txBody>
      </p:sp>
    </p:spTree>
    <p:extLst>
      <p:ext uri="{BB962C8B-B14F-4D97-AF65-F5344CB8AC3E}">
        <p14:creationId xmlns:p14="http://schemas.microsoft.com/office/powerpoint/2010/main" val="65233971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study</a:t>
            </a:r>
            <a:endParaRPr lang="de-DE" dirty="0"/>
          </a:p>
        </p:txBody>
      </p:sp>
      <p:sp>
        <p:nvSpPr>
          <p:cNvPr id="3" name="Inhaltsplatzhalter 2"/>
          <p:cNvSpPr>
            <a:spLocks noGrp="1"/>
          </p:cNvSpPr>
          <p:nvPr>
            <p:ph idx="1"/>
          </p:nvPr>
        </p:nvSpPr>
        <p:spPr>
          <a:xfrm>
            <a:off x="770830" y="1484784"/>
            <a:ext cx="8502650" cy="720080"/>
          </a:xfrm>
        </p:spPr>
        <p:txBody>
          <a:bodyPr/>
          <a:lstStyle/>
          <a:p>
            <a:pPr marL="0" indent="0">
              <a:buNone/>
            </a:pPr>
            <a:r>
              <a:rPr lang="en-US" sz="1800" dirty="0" smtClean="0"/>
              <a:t>LEVA: 1392 apprentices</a:t>
            </a:r>
            <a:r>
              <a:rPr lang="de-DE" sz="1800" dirty="0" smtClean="0"/>
              <a:t> </a:t>
            </a:r>
            <a:r>
              <a:rPr lang="en-US" sz="1800" dirty="0" smtClean="0"/>
              <a:t>and their employers after </a:t>
            </a:r>
            <a:r>
              <a:rPr lang="en-US" sz="1800" dirty="0" smtClean="0"/>
              <a:t>early contracts termination</a:t>
            </a:r>
          </a:p>
          <a:p>
            <a:pPr marL="0" indent="0">
              <a:buNone/>
            </a:pPr>
            <a:r>
              <a:rPr lang="en-US" sz="1800" dirty="0" smtClean="0"/>
              <a:t>Female: 42%, male: 58%</a:t>
            </a:r>
            <a:br>
              <a:rPr lang="en-US" sz="1800" dirty="0" smtClean="0"/>
            </a:br>
            <a:r>
              <a:rPr lang="en-US" sz="1800" dirty="0" smtClean="0"/>
              <a:t>Longitudinal study with 4 waves. </a:t>
            </a:r>
          </a:p>
          <a:p>
            <a:pPr marL="0" indent="0">
              <a:buNone/>
            </a:pPr>
            <a:endParaRPr lang="en-US" sz="1800" dirty="0"/>
          </a:p>
          <a:p>
            <a:pPr marL="0" indent="0">
              <a:buNone/>
            </a:pPr>
            <a:endParaRPr lang="en-US" sz="1800" dirty="0"/>
          </a:p>
          <a:p>
            <a:pPr marL="0" indent="0">
              <a:buNone/>
            </a:pPr>
            <a:endParaRPr lang="en-US" sz="1800" dirty="0" smtClean="0"/>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smtClean="0"/>
              <a:t>Institut Sekundarstufe II, </a:t>
            </a:r>
            <a:r>
              <a:rPr lang="de-CH" b="0" smtClean="0"/>
              <a:t>Muesmattstrasse 27a, Postfach, CH-3000 Bern 9</a:t>
            </a:r>
            <a:endParaRPr lang="de-CH" b="0"/>
          </a:p>
        </p:txBody>
      </p:sp>
      <p:sp>
        <p:nvSpPr>
          <p:cNvPr id="5" name="Rechteck 4"/>
          <p:cNvSpPr/>
          <p:nvPr/>
        </p:nvSpPr>
        <p:spPr bwMode="auto">
          <a:xfrm>
            <a:off x="776536" y="2852936"/>
            <a:ext cx="1728192" cy="1656184"/>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de-DE" sz="1600" b="1" i="0" u="none" strike="noStrike" cap="none" normalizeH="0" baseline="0" dirty="0" smtClean="0">
                <a:ln>
                  <a:noFill/>
                </a:ln>
                <a:solidFill>
                  <a:schemeClr val="tx1"/>
                </a:solidFill>
                <a:effectLst/>
                <a:latin typeface="+mn-lt"/>
              </a:rPr>
              <a:t>Wave 1 (</a:t>
            </a:r>
            <a:r>
              <a:rPr lang="de-DE" sz="1600" b="1" dirty="0" smtClean="0">
                <a:latin typeface="+mn-lt"/>
              </a:rPr>
              <a:t>2004):</a:t>
            </a:r>
          </a:p>
          <a:p>
            <a:r>
              <a:rPr lang="de-DE" sz="1600" dirty="0" err="1">
                <a:latin typeface="+mn-lt"/>
              </a:rPr>
              <a:t>immediately</a:t>
            </a:r>
            <a:r>
              <a:rPr lang="de-DE" sz="1600" dirty="0">
                <a:latin typeface="+mn-lt"/>
              </a:rPr>
              <a:t> after </a:t>
            </a:r>
            <a:r>
              <a:rPr lang="de-DE" sz="1600" dirty="0" err="1">
                <a:latin typeface="+mn-lt"/>
              </a:rPr>
              <a:t>contract</a:t>
            </a:r>
            <a:r>
              <a:rPr lang="de-DE" sz="1600" dirty="0">
                <a:latin typeface="+mn-lt"/>
              </a:rPr>
              <a:t> </a:t>
            </a:r>
            <a:r>
              <a:rPr lang="de-DE" sz="1600" dirty="0" err="1">
                <a:latin typeface="+mn-lt"/>
              </a:rPr>
              <a:t>termination</a:t>
            </a:r>
            <a:endParaRPr lang="de-DE" sz="1600" dirty="0">
              <a:latin typeface="+mn-lt"/>
            </a:endParaRPr>
          </a:p>
          <a:p>
            <a:pPr marL="0" marR="0" indent="0" algn="l" defTabSz="914400" rtl="0" eaLnBrk="0" fontAlgn="base" latinLnBrk="0" hangingPunct="0">
              <a:lnSpc>
                <a:spcPct val="100000"/>
              </a:lnSpc>
              <a:spcBef>
                <a:spcPct val="0"/>
              </a:spcBef>
              <a:spcAft>
                <a:spcPct val="0"/>
              </a:spcAft>
              <a:buClrTx/>
              <a:buSzTx/>
              <a:buFontTx/>
              <a:buNone/>
              <a:tabLst/>
            </a:pPr>
            <a:r>
              <a:rPr lang="de-DE" sz="1600" dirty="0" err="1" smtClean="0">
                <a:latin typeface="+mn-lt"/>
              </a:rPr>
              <a:t>Written</a:t>
            </a:r>
            <a:r>
              <a:rPr lang="de-DE" sz="1600" dirty="0" smtClean="0">
                <a:latin typeface="+mn-lt"/>
              </a:rPr>
              <a:t> </a:t>
            </a:r>
            <a:r>
              <a:rPr lang="de-DE" sz="1600" dirty="0" err="1" smtClean="0">
                <a:latin typeface="+mn-lt"/>
              </a:rPr>
              <a:t>survey</a:t>
            </a:r>
            <a:r>
              <a:rPr lang="de-DE" sz="1600" dirty="0" smtClean="0">
                <a:latin typeface="+mn-lt"/>
              </a:rPr>
              <a:t> </a:t>
            </a:r>
            <a:r>
              <a:rPr lang="de-DE" sz="1600" dirty="0" err="1" smtClean="0">
                <a:latin typeface="+mn-lt"/>
              </a:rPr>
              <a:t>apprentices</a:t>
            </a:r>
            <a:endParaRPr kumimoji="0" lang="de-DE" sz="1600" b="0" i="0" u="none" strike="noStrike" cap="none" normalizeH="0" baseline="0" dirty="0" smtClean="0">
              <a:ln>
                <a:noFill/>
              </a:ln>
              <a:solidFill>
                <a:schemeClr val="tx1"/>
              </a:solidFill>
              <a:effectLst/>
              <a:latin typeface="+mn-lt"/>
            </a:endParaRPr>
          </a:p>
        </p:txBody>
      </p:sp>
      <p:sp>
        <p:nvSpPr>
          <p:cNvPr id="7" name="Rechteck 6"/>
          <p:cNvSpPr/>
          <p:nvPr/>
        </p:nvSpPr>
        <p:spPr bwMode="auto">
          <a:xfrm>
            <a:off x="2864768" y="3221360"/>
            <a:ext cx="1728192" cy="1143744"/>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de-DE" sz="1600" b="1" i="0" u="none" strike="noStrike" cap="none" normalizeH="0" baseline="0" dirty="0" smtClean="0">
                <a:ln>
                  <a:noFill/>
                </a:ln>
                <a:solidFill>
                  <a:schemeClr val="tx1"/>
                </a:solidFill>
                <a:effectLst/>
                <a:latin typeface="+mn-lt"/>
              </a:rPr>
              <a:t>Wave 2 (</a:t>
            </a:r>
            <a:r>
              <a:rPr lang="de-DE" sz="1600" b="1" dirty="0" smtClean="0">
                <a:latin typeface="+mn-lt"/>
              </a:rPr>
              <a:t>2005):</a:t>
            </a:r>
          </a:p>
          <a:p>
            <a:pPr marL="0" marR="0" indent="0" algn="l" defTabSz="914400" rtl="0" eaLnBrk="0" fontAlgn="base" latinLnBrk="0" hangingPunct="0">
              <a:lnSpc>
                <a:spcPct val="100000"/>
              </a:lnSpc>
              <a:spcBef>
                <a:spcPct val="0"/>
              </a:spcBef>
              <a:spcAft>
                <a:spcPct val="0"/>
              </a:spcAft>
              <a:buClrTx/>
              <a:buSzTx/>
              <a:buFontTx/>
              <a:buNone/>
              <a:tabLst/>
            </a:pPr>
            <a:r>
              <a:rPr lang="de-DE" sz="1600" dirty="0" err="1" smtClean="0">
                <a:latin typeface="+mn-lt"/>
              </a:rPr>
              <a:t>Written</a:t>
            </a:r>
            <a:r>
              <a:rPr lang="de-DE" sz="1600" dirty="0" smtClean="0">
                <a:latin typeface="+mn-lt"/>
              </a:rPr>
              <a:t> </a:t>
            </a:r>
            <a:r>
              <a:rPr lang="de-DE" sz="1600" dirty="0" err="1" smtClean="0">
                <a:latin typeface="+mn-lt"/>
              </a:rPr>
              <a:t>survey</a:t>
            </a:r>
            <a:r>
              <a:rPr lang="de-DE" sz="1600" dirty="0" smtClean="0">
                <a:latin typeface="+mn-lt"/>
              </a:rPr>
              <a:t> </a:t>
            </a:r>
            <a:r>
              <a:rPr lang="de-DE" sz="1600" dirty="0" err="1" smtClean="0">
                <a:latin typeface="+mn-lt"/>
              </a:rPr>
              <a:t>apprentices</a:t>
            </a:r>
            <a:endParaRPr kumimoji="0" lang="de-DE" sz="1600" b="0" i="0" u="none" strike="noStrike" cap="none" normalizeH="0" baseline="0" dirty="0" smtClean="0">
              <a:ln>
                <a:noFill/>
              </a:ln>
              <a:solidFill>
                <a:schemeClr val="tx1"/>
              </a:solidFill>
              <a:effectLst/>
              <a:latin typeface="+mn-lt"/>
            </a:endParaRPr>
          </a:p>
        </p:txBody>
      </p:sp>
      <p:sp>
        <p:nvSpPr>
          <p:cNvPr id="8" name="Rechteck 7"/>
          <p:cNvSpPr/>
          <p:nvPr/>
        </p:nvSpPr>
        <p:spPr bwMode="auto">
          <a:xfrm>
            <a:off x="5241032" y="3221360"/>
            <a:ext cx="1728192" cy="1143744"/>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de-DE" sz="1600" b="1" i="0" u="none" strike="noStrike" cap="none" normalizeH="0" baseline="0" dirty="0" smtClean="0">
                <a:ln>
                  <a:noFill/>
                </a:ln>
                <a:solidFill>
                  <a:schemeClr val="tx1"/>
                </a:solidFill>
                <a:effectLst/>
                <a:latin typeface="+mn-lt"/>
              </a:rPr>
              <a:t>Wave 3 (</a:t>
            </a:r>
            <a:r>
              <a:rPr lang="de-DE" sz="1600" b="1" dirty="0" smtClean="0">
                <a:latin typeface="+mn-lt"/>
              </a:rPr>
              <a:t>2007):</a:t>
            </a:r>
          </a:p>
          <a:p>
            <a:pPr marL="0" marR="0" indent="0" algn="l" defTabSz="914400" rtl="0" eaLnBrk="0" fontAlgn="base" latinLnBrk="0" hangingPunct="0">
              <a:lnSpc>
                <a:spcPct val="100000"/>
              </a:lnSpc>
              <a:spcBef>
                <a:spcPct val="0"/>
              </a:spcBef>
              <a:spcAft>
                <a:spcPct val="0"/>
              </a:spcAft>
              <a:buClrTx/>
              <a:buSzTx/>
              <a:buFontTx/>
              <a:buNone/>
              <a:tabLst/>
            </a:pPr>
            <a:r>
              <a:rPr lang="de-DE" sz="1600" dirty="0" smtClean="0">
                <a:latin typeface="+mn-lt"/>
              </a:rPr>
              <a:t>CATI </a:t>
            </a:r>
            <a:r>
              <a:rPr lang="de-DE" sz="1600" dirty="0" err="1" smtClean="0">
                <a:latin typeface="+mn-lt"/>
              </a:rPr>
              <a:t>and</a:t>
            </a:r>
            <a:r>
              <a:rPr lang="de-DE" sz="1600" dirty="0" smtClean="0">
                <a:latin typeface="+mn-lt"/>
              </a:rPr>
              <a:t> </a:t>
            </a:r>
            <a:r>
              <a:rPr lang="de-DE" sz="1600" dirty="0" err="1">
                <a:latin typeface="+mn-lt"/>
              </a:rPr>
              <a:t>w</a:t>
            </a:r>
            <a:r>
              <a:rPr lang="de-DE" sz="1600" dirty="0" err="1" smtClean="0">
                <a:latin typeface="+mn-lt"/>
              </a:rPr>
              <a:t>ritten</a:t>
            </a:r>
            <a:r>
              <a:rPr lang="de-DE" sz="1600" dirty="0" smtClean="0">
                <a:latin typeface="+mn-lt"/>
              </a:rPr>
              <a:t> </a:t>
            </a:r>
            <a:r>
              <a:rPr lang="de-DE" sz="1600" dirty="0" err="1" smtClean="0">
                <a:latin typeface="+mn-lt"/>
              </a:rPr>
              <a:t>survey</a:t>
            </a:r>
            <a:r>
              <a:rPr lang="de-DE" sz="1600" dirty="0" smtClean="0">
                <a:latin typeface="+mn-lt"/>
              </a:rPr>
              <a:t> </a:t>
            </a:r>
            <a:r>
              <a:rPr lang="de-DE" sz="1600" dirty="0" err="1" smtClean="0">
                <a:latin typeface="+mn-lt"/>
              </a:rPr>
              <a:t>apprentices</a:t>
            </a:r>
            <a:endParaRPr kumimoji="0" lang="de-DE" sz="1600" b="0" i="0" u="none" strike="noStrike" cap="none" normalizeH="0" baseline="0" dirty="0" smtClean="0">
              <a:ln>
                <a:noFill/>
              </a:ln>
              <a:solidFill>
                <a:schemeClr val="tx1"/>
              </a:solidFill>
              <a:effectLst/>
              <a:latin typeface="+mn-lt"/>
            </a:endParaRPr>
          </a:p>
        </p:txBody>
      </p:sp>
      <p:sp>
        <p:nvSpPr>
          <p:cNvPr id="9" name="Rechteck 8"/>
          <p:cNvSpPr/>
          <p:nvPr/>
        </p:nvSpPr>
        <p:spPr bwMode="auto">
          <a:xfrm>
            <a:off x="7401272" y="3221360"/>
            <a:ext cx="1728192" cy="1143744"/>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de-DE" sz="1600" b="1" i="0" u="none" strike="noStrike" cap="none" normalizeH="0" baseline="0" dirty="0" smtClean="0">
                <a:ln>
                  <a:noFill/>
                </a:ln>
                <a:solidFill>
                  <a:schemeClr val="tx1"/>
                </a:solidFill>
                <a:effectLst/>
                <a:latin typeface="+mn-lt"/>
              </a:rPr>
              <a:t>Wave 4 (</a:t>
            </a:r>
            <a:r>
              <a:rPr lang="de-DE" sz="1600" b="1" dirty="0" smtClean="0">
                <a:latin typeface="+mn-lt"/>
              </a:rPr>
              <a:t>2012):</a:t>
            </a:r>
          </a:p>
          <a:p>
            <a:pPr marL="0" marR="0" indent="0" algn="l" defTabSz="914400" rtl="0" eaLnBrk="0" fontAlgn="base" latinLnBrk="0" hangingPunct="0">
              <a:lnSpc>
                <a:spcPct val="100000"/>
              </a:lnSpc>
              <a:spcBef>
                <a:spcPct val="0"/>
              </a:spcBef>
              <a:spcAft>
                <a:spcPct val="0"/>
              </a:spcAft>
              <a:buClrTx/>
              <a:buSzTx/>
              <a:buFontTx/>
              <a:buNone/>
              <a:tabLst/>
            </a:pPr>
            <a:r>
              <a:rPr lang="de-DE" sz="1600" dirty="0" smtClean="0">
                <a:latin typeface="+mn-lt"/>
              </a:rPr>
              <a:t>CATI </a:t>
            </a:r>
            <a:r>
              <a:rPr lang="de-DE" sz="1600" dirty="0" err="1" smtClean="0">
                <a:latin typeface="+mn-lt"/>
              </a:rPr>
              <a:t>and</a:t>
            </a:r>
            <a:r>
              <a:rPr lang="de-DE" sz="1600" dirty="0" smtClean="0">
                <a:latin typeface="+mn-lt"/>
              </a:rPr>
              <a:t> </a:t>
            </a:r>
            <a:r>
              <a:rPr lang="de-DE" sz="1600" dirty="0" err="1">
                <a:latin typeface="+mn-lt"/>
              </a:rPr>
              <a:t>w</a:t>
            </a:r>
            <a:r>
              <a:rPr lang="de-DE" sz="1600" dirty="0" err="1" smtClean="0">
                <a:latin typeface="+mn-lt"/>
              </a:rPr>
              <a:t>ritten</a:t>
            </a:r>
            <a:r>
              <a:rPr lang="de-DE" sz="1600" dirty="0" smtClean="0">
                <a:latin typeface="+mn-lt"/>
              </a:rPr>
              <a:t> </a:t>
            </a:r>
            <a:r>
              <a:rPr lang="de-DE" sz="1600" dirty="0" err="1" smtClean="0">
                <a:latin typeface="+mn-lt"/>
              </a:rPr>
              <a:t>survey</a:t>
            </a:r>
            <a:r>
              <a:rPr lang="de-DE" sz="1600" dirty="0" smtClean="0">
                <a:latin typeface="+mn-lt"/>
              </a:rPr>
              <a:t> </a:t>
            </a:r>
            <a:r>
              <a:rPr lang="de-DE" sz="1600" dirty="0" err="1" smtClean="0">
                <a:latin typeface="+mn-lt"/>
              </a:rPr>
              <a:t>apprentices</a:t>
            </a:r>
            <a:endParaRPr kumimoji="0" lang="de-DE" sz="1600" b="0" i="0" u="none" strike="noStrike" cap="none" normalizeH="0" baseline="0" dirty="0" smtClean="0">
              <a:ln>
                <a:noFill/>
              </a:ln>
              <a:solidFill>
                <a:schemeClr val="tx1"/>
              </a:solidFill>
              <a:effectLst/>
              <a:latin typeface="+mn-lt"/>
            </a:endParaRPr>
          </a:p>
        </p:txBody>
      </p:sp>
      <p:cxnSp>
        <p:nvCxnSpPr>
          <p:cNvPr id="11" name="Gerade Verbindung mit Pfeil 10"/>
          <p:cNvCxnSpPr>
            <a:stCxn id="5" idx="3"/>
            <a:endCxn id="7" idx="1"/>
          </p:cNvCxnSpPr>
          <p:nvPr/>
        </p:nvCxnSpPr>
        <p:spPr bwMode="auto">
          <a:xfrm>
            <a:off x="2504728" y="3681028"/>
            <a:ext cx="360040" cy="112204"/>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Gerade Verbindung mit Pfeil 14"/>
          <p:cNvCxnSpPr>
            <a:stCxn id="7" idx="3"/>
            <a:endCxn id="8" idx="1"/>
          </p:cNvCxnSpPr>
          <p:nvPr/>
        </p:nvCxnSpPr>
        <p:spPr bwMode="auto">
          <a:xfrm>
            <a:off x="4592960" y="3793232"/>
            <a:ext cx="648072" cy="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Gerade Verbindung mit Pfeil 16"/>
          <p:cNvCxnSpPr>
            <a:stCxn id="8" idx="3"/>
            <a:endCxn id="9" idx="1"/>
          </p:cNvCxnSpPr>
          <p:nvPr/>
        </p:nvCxnSpPr>
        <p:spPr bwMode="auto">
          <a:xfrm>
            <a:off x="6969224" y="3793232"/>
            <a:ext cx="432048" cy="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Rechteck 17"/>
          <p:cNvSpPr/>
          <p:nvPr/>
        </p:nvSpPr>
        <p:spPr bwMode="auto">
          <a:xfrm>
            <a:off x="776536" y="4509120"/>
            <a:ext cx="1728192" cy="85571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de-DE" sz="1600" b="1" i="0" u="none" strike="noStrike" cap="none" normalizeH="0" baseline="0" dirty="0" smtClean="0">
                <a:ln>
                  <a:noFill/>
                </a:ln>
                <a:solidFill>
                  <a:schemeClr val="tx1"/>
                </a:solidFill>
                <a:effectLst/>
                <a:latin typeface="+mn-lt"/>
              </a:rPr>
              <a:t>Wave 1 (</a:t>
            </a:r>
            <a:r>
              <a:rPr lang="de-DE" sz="1600" b="1" dirty="0" smtClean="0">
                <a:latin typeface="+mn-lt"/>
              </a:rPr>
              <a:t>2004):</a:t>
            </a:r>
          </a:p>
          <a:p>
            <a:pPr marL="0" marR="0" indent="0" algn="l" defTabSz="914400" rtl="0" eaLnBrk="0" fontAlgn="base" latinLnBrk="0" hangingPunct="0">
              <a:lnSpc>
                <a:spcPct val="100000"/>
              </a:lnSpc>
              <a:spcBef>
                <a:spcPct val="0"/>
              </a:spcBef>
              <a:spcAft>
                <a:spcPct val="0"/>
              </a:spcAft>
              <a:buClrTx/>
              <a:buSzTx/>
              <a:buFontTx/>
              <a:buNone/>
              <a:tabLst/>
            </a:pPr>
            <a:r>
              <a:rPr lang="de-DE" sz="1600" dirty="0" err="1" smtClean="0">
                <a:latin typeface="+mn-lt"/>
              </a:rPr>
              <a:t>Written</a:t>
            </a:r>
            <a:r>
              <a:rPr lang="de-DE" sz="1600" dirty="0" smtClean="0">
                <a:latin typeface="+mn-lt"/>
              </a:rPr>
              <a:t> </a:t>
            </a:r>
            <a:r>
              <a:rPr lang="de-DE" sz="1600" dirty="0" err="1" smtClean="0">
                <a:latin typeface="+mn-lt"/>
              </a:rPr>
              <a:t>survey</a:t>
            </a:r>
            <a:r>
              <a:rPr lang="de-DE" sz="1600" dirty="0" smtClean="0">
                <a:latin typeface="+mn-lt"/>
              </a:rPr>
              <a:t> </a:t>
            </a:r>
            <a:r>
              <a:rPr lang="de-DE" sz="1600" dirty="0" err="1" smtClean="0">
                <a:latin typeface="+mn-lt"/>
              </a:rPr>
              <a:t>employers</a:t>
            </a:r>
            <a:endParaRPr kumimoji="0" lang="de-DE" sz="1600" b="0" i="0" u="none" strike="noStrike" cap="none" normalizeH="0" baseline="0" dirty="0" smtClean="0">
              <a:ln>
                <a:noFill/>
              </a:ln>
              <a:solidFill>
                <a:schemeClr val="tx1"/>
              </a:solidFill>
              <a:effectLst/>
              <a:latin typeface="+mn-lt"/>
            </a:endParaRPr>
          </a:p>
        </p:txBody>
      </p:sp>
      <p:sp>
        <p:nvSpPr>
          <p:cNvPr id="12" name="Rechteck 11"/>
          <p:cNvSpPr/>
          <p:nvPr/>
        </p:nvSpPr>
        <p:spPr>
          <a:xfrm>
            <a:off x="776536" y="6165304"/>
            <a:ext cx="4953000" cy="338554"/>
          </a:xfrm>
          <a:prstGeom prst="rect">
            <a:avLst/>
          </a:prstGeom>
        </p:spPr>
        <p:txBody>
          <a:bodyPr>
            <a:spAutoFit/>
          </a:bodyPr>
          <a:lstStyle/>
          <a:p>
            <a:pPr marL="0" indent="0">
              <a:buNone/>
            </a:pPr>
            <a:r>
              <a:rPr lang="en-US" sz="1600" dirty="0">
                <a:latin typeface="+mn-lt"/>
              </a:rPr>
              <a:t>Data used: Apprentices wave 1 and 3, N=902</a:t>
            </a:r>
          </a:p>
        </p:txBody>
      </p:sp>
    </p:spTree>
    <p:extLst>
      <p:ext uri="{BB962C8B-B14F-4D97-AF65-F5344CB8AC3E}">
        <p14:creationId xmlns:p14="http://schemas.microsoft.com/office/powerpoint/2010/main" val="3004859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measures</a:t>
            </a:r>
            <a:endParaRPr lang="de-DE" dirty="0"/>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smtClean="0"/>
              <a:t>Institut Sekundarstufe II, </a:t>
            </a:r>
            <a:r>
              <a:rPr lang="de-CH" b="0" smtClean="0"/>
              <a:t>Muesmattstrasse 27a, Postfach, CH-3000 Bern 9</a:t>
            </a:r>
            <a:endParaRPr lang="de-CH" b="0"/>
          </a:p>
        </p:txBody>
      </p:sp>
      <p:graphicFrame>
        <p:nvGraphicFramePr>
          <p:cNvPr id="7" name="Tabelle 6"/>
          <p:cNvGraphicFramePr>
            <a:graphicFrameLocks noGrp="1"/>
          </p:cNvGraphicFramePr>
          <p:nvPr>
            <p:extLst>
              <p:ext uri="{D42A27DB-BD31-4B8C-83A1-F6EECF244321}">
                <p14:modId xmlns:p14="http://schemas.microsoft.com/office/powerpoint/2010/main" val="531041400"/>
              </p:ext>
            </p:extLst>
          </p:nvPr>
        </p:nvGraphicFramePr>
        <p:xfrm>
          <a:off x="776536" y="1772816"/>
          <a:ext cx="8856984" cy="4146393"/>
        </p:xfrm>
        <a:graphic>
          <a:graphicData uri="http://schemas.openxmlformats.org/drawingml/2006/table">
            <a:tbl>
              <a:tblPr firstRow="1" bandRow="1">
                <a:tableStyleId>{C083E6E3-FA7D-4D7B-A595-EF9225AFEA82}</a:tableStyleId>
              </a:tblPr>
              <a:tblGrid>
                <a:gridCol w="720080"/>
                <a:gridCol w="2376264"/>
                <a:gridCol w="4680520"/>
                <a:gridCol w="1080120"/>
              </a:tblGrid>
              <a:tr h="144199">
                <a:tc>
                  <a:txBody>
                    <a:bodyPr/>
                    <a:lstStyle/>
                    <a:p>
                      <a:r>
                        <a:rPr lang="de-DE" sz="1600" b="1" dirty="0" smtClean="0"/>
                        <a:t>Wave</a:t>
                      </a:r>
                      <a:endParaRPr lang="de-DE" sz="1600" b="1" dirty="0"/>
                    </a:p>
                  </a:txBody>
                  <a:tcPr>
                    <a:lnB w="12700" cap="flat" cmpd="sng" algn="ctr">
                      <a:solidFill>
                        <a:scrgbClr r="0" g="0" b="0"/>
                      </a:solidFill>
                      <a:prstDash val="solid"/>
                      <a:round/>
                      <a:headEnd type="none" w="med" len="med"/>
                      <a:tailEnd type="none" w="med" len="med"/>
                    </a:lnB>
                  </a:tcPr>
                </a:tc>
                <a:tc>
                  <a:txBody>
                    <a:bodyPr/>
                    <a:lstStyle/>
                    <a:p>
                      <a:r>
                        <a:rPr lang="de-DE" sz="1600" b="1" dirty="0" err="1" smtClean="0"/>
                        <a:t>Construct</a:t>
                      </a:r>
                      <a:endParaRPr lang="de-DE" sz="1600" b="1" dirty="0"/>
                    </a:p>
                  </a:txBody>
                  <a:tcPr>
                    <a:lnB w="12700" cap="flat" cmpd="sng" algn="ctr">
                      <a:solidFill>
                        <a:scrgbClr r="0" g="0" b="0"/>
                      </a:solidFill>
                      <a:prstDash val="solid"/>
                      <a:round/>
                      <a:headEnd type="none" w="med" len="med"/>
                      <a:tailEnd type="none" w="med" len="med"/>
                    </a:lnB>
                  </a:tcPr>
                </a:tc>
                <a:tc>
                  <a:txBody>
                    <a:bodyPr/>
                    <a:lstStyle/>
                    <a:p>
                      <a:r>
                        <a:rPr lang="de-DE" dirty="0" smtClean="0"/>
                        <a:t>Items</a:t>
                      </a:r>
                      <a:endParaRPr lang="de-DE" dirty="0"/>
                    </a:p>
                  </a:txBody>
                  <a:tcPr>
                    <a:lnB w="12700" cap="flat" cmpd="sng" algn="ctr">
                      <a:solidFill>
                        <a:scrgbClr r="0" g="0" b="0"/>
                      </a:solidFill>
                      <a:prstDash val="solid"/>
                      <a:round/>
                      <a:headEnd type="none" w="med" len="med"/>
                      <a:tailEnd type="none" w="med" len="med"/>
                    </a:lnB>
                  </a:tcPr>
                </a:tc>
                <a:tc>
                  <a:txBody>
                    <a:bodyPr/>
                    <a:lstStyle/>
                    <a:p>
                      <a:endParaRPr lang="de-DE" dirty="0"/>
                    </a:p>
                  </a:txBody>
                  <a:tcPr>
                    <a:lnB w="12700" cap="flat" cmpd="sng" algn="ctr">
                      <a:solidFill>
                        <a:scrgbClr r="0" g="0" b="0"/>
                      </a:solidFill>
                      <a:prstDash val="solid"/>
                      <a:round/>
                      <a:headEnd type="none" w="med" len="med"/>
                      <a:tailEnd type="none" w="med" len="med"/>
                    </a:lnB>
                  </a:tcPr>
                </a:tc>
              </a:tr>
              <a:tr h="567201">
                <a:tc>
                  <a:txBody>
                    <a:bodyPr/>
                    <a:lstStyle/>
                    <a:p>
                      <a:r>
                        <a:rPr lang="de-DE" sz="1600" dirty="0" smtClean="0"/>
                        <a:t>1</a:t>
                      </a:r>
                      <a:endParaRPr lang="de-DE" sz="16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i="1" kern="1200" dirty="0" smtClean="0">
                          <a:solidFill>
                            <a:schemeClr val="tx1"/>
                          </a:solidFill>
                          <a:effectLst/>
                          <a:latin typeface="+mn-lt"/>
                          <a:ea typeface="+mn-ea"/>
                          <a:cs typeface="+mn-cs"/>
                        </a:rPr>
                        <a:t>Educational and work activities </a:t>
                      </a:r>
                      <a:endParaRPr lang="de-DE" sz="16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indent="0">
                        <a:buNone/>
                      </a:pPr>
                      <a:r>
                        <a:rPr lang="en-US" sz="1400" kern="1200" dirty="0" smtClean="0">
                          <a:solidFill>
                            <a:schemeClr val="tx1"/>
                          </a:solidFill>
                          <a:effectLst/>
                          <a:latin typeface="+mn-lt"/>
                          <a:ea typeface="+mn-ea"/>
                          <a:cs typeface="+mn-cs"/>
                        </a:rPr>
                        <a:t>a) VET </a:t>
                      </a:r>
                      <a:r>
                        <a:rPr lang="en-US" sz="1400" kern="1200" dirty="0" err="1" smtClean="0">
                          <a:solidFill>
                            <a:schemeClr val="tx1"/>
                          </a:solidFill>
                          <a:effectLst/>
                          <a:latin typeface="+mn-lt"/>
                          <a:ea typeface="+mn-ea"/>
                          <a:cs typeface="+mn-cs"/>
                        </a:rPr>
                        <a:t>programme</a:t>
                      </a:r>
                      <a:endParaRPr lang="en-US" sz="1400" kern="1200" dirty="0" smtClean="0">
                        <a:solidFill>
                          <a:schemeClr val="tx1"/>
                        </a:solidFill>
                        <a:effectLst/>
                        <a:latin typeface="+mn-lt"/>
                        <a:ea typeface="+mn-ea"/>
                        <a:cs typeface="+mn-cs"/>
                      </a:endParaRPr>
                    </a:p>
                    <a:p>
                      <a:pPr marL="0" indent="0">
                        <a:buNone/>
                      </a:pPr>
                      <a:r>
                        <a:rPr lang="en-US" sz="1400" kern="1200" dirty="0" smtClean="0">
                          <a:solidFill>
                            <a:schemeClr val="tx1"/>
                          </a:solidFill>
                          <a:effectLst/>
                          <a:latin typeface="+mn-lt"/>
                          <a:ea typeface="+mn-ea"/>
                          <a:cs typeface="+mn-cs"/>
                        </a:rPr>
                        <a:t>b) bridging </a:t>
                      </a:r>
                      <a:r>
                        <a:rPr lang="en-US" sz="1400" kern="1200" dirty="0" smtClean="0">
                          <a:solidFill>
                            <a:schemeClr val="tx1"/>
                          </a:solidFill>
                          <a:effectLst/>
                          <a:latin typeface="+mn-lt"/>
                          <a:ea typeface="+mn-ea"/>
                          <a:cs typeface="+mn-cs"/>
                        </a:rPr>
                        <a:t>course </a:t>
                      </a:r>
                      <a:endParaRPr lang="en-US" sz="1400" kern="1200" dirty="0" smtClean="0">
                        <a:solidFill>
                          <a:schemeClr val="tx1"/>
                        </a:solidFill>
                        <a:effectLst/>
                        <a:latin typeface="+mn-lt"/>
                        <a:ea typeface="+mn-ea"/>
                        <a:cs typeface="+mn-cs"/>
                      </a:endParaRPr>
                    </a:p>
                    <a:p>
                      <a:pPr marL="0" indent="0">
                        <a:buNone/>
                      </a:pPr>
                      <a:r>
                        <a:rPr lang="en-US" sz="1400" kern="1200" dirty="0" smtClean="0">
                          <a:solidFill>
                            <a:schemeClr val="tx1"/>
                          </a:solidFill>
                          <a:effectLst/>
                          <a:latin typeface="+mn-lt"/>
                          <a:ea typeface="+mn-ea"/>
                          <a:cs typeface="+mn-cs"/>
                        </a:rPr>
                        <a:t>c) employment without training contract</a:t>
                      </a:r>
                    </a:p>
                    <a:p>
                      <a:pPr marL="0" indent="0">
                        <a:buNone/>
                      </a:pPr>
                      <a:r>
                        <a:rPr lang="en-US" sz="1400" kern="1200" dirty="0" smtClean="0">
                          <a:solidFill>
                            <a:schemeClr val="tx1"/>
                          </a:solidFill>
                          <a:effectLst/>
                          <a:latin typeface="+mn-lt"/>
                          <a:ea typeface="+mn-ea"/>
                          <a:cs typeface="+mn-cs"/>
                        </a:rPr>
                        <a:t>d) NEET (not in education, employment or training)</a:t>
                      </a:r>
                      <a:r>
                        <a:rPr lang="de-DE" sz="1400" dirty="0" smtClean="0">
                          <a:effectLst/>
                        </a:rPr>
                        <a:t> </a:t>
                      </a:r>
                      <a:endParaRPr lang="de-DE" sz="14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de-DE"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67201">
                <a:tc>
                  <a:txBody>
                    <a:bodyPr/>
                    <a:lstStyle/>
                    <a:p>
                      <a:r>
                        <a:rPr lang="de-DE" sz="1600" dirty="0" smtClean="0"/>
                        <a:t>1</a:t>
                      </a:r>
                      <a:endParaRPr lang="de-DE" sz="16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i="1" kern="1200" dirty="0" smtClean="0">
                          <a:solidFill>
                            <a:schemeClr val="tx1"/>
                          </a:solidFill>
                          <a:effectLst/>
                          <a:latin typeface="+mn-lt"/>
                          <a:ea typeface="+mn-ea"/>
                          <a:cs typeface="+mn-cs"/>
                        </a:rPr>
                        <a:t>Learning experiences at the workplace</a:t>
                      </a:r>
                      <a:endParaRPr lang="de-DE" sz="16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400" kern="1200" dirty="0" smtClean="0">
                          <a:solidFill>
                            <a:schemeClr val="tx1"/>
                          </a:solidFill>
                          <a:effectLst/>
                          <a:latin typeface="+mn-lt"/>
                          <a:ea typeface="+mn-ea"/>
                          <a:cs typeface="+mn-cs"/>
                        </a:rPr>
                        <a:t>At work, I could learn a lot of new things</a:t>
                      </a:r>
                      <a:r>
                        <a:rPr lang="de-DE" sz="1400" dirty="0" smtClean="0">
                          <a:effectLst/>
                        </a:rPr>
                        <a:t> </a:t>
                      </a:r>
                    </a:p>
                    <a:p>
                      <a:r>
                        <a:rPr lang="en-US" sz="1400" kern="1200" dirty="0" smtClean="0">
                          <a:solidFill>
                            <a:schemeClr val="tx1"/>
                          </a:solidFill>
                          <a:effectLst/>
                          <a:latin typeface="+mn-lt"/>
                          <a:ea typeface="+mn-ea"/>
                          <a:cs typeface="+mn-cs"/>
                        </a:rPr>
                        <a:t>My apprenticeship trainer was good at explaining things</a:t>
                      </a:r>
                      <a:r>
                        <a:rPr lang="de-DE" sz="1400" dirty="0" smtClean="0">
                          <a:effectLst/>
                        </a:rPr>
                        <a:t> </a:t>
                      </a:r>
                      <a:endParaRPr lang="de-DE" sz="14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e-DE" dirty="0" smtClean="0"/>
                        <a:t>8 </a:t>
                      </a:r>
                      <a:r>
                        <a:rPr lang="de-DE" dirty="0" err="1" smtClean="0"/>
                        <a:t>items</a:t>
                      </a:r>
                      <a:r>
                        <a:rPr lang="de-DE" dirty="0" smtClean="0"/>
                        <a:t>; </a:t>
                      </a:r>
                      <a:r>
                        <a:rPr lang="en-US" sz="1800" kern="1200" dirty="0" smtClean="0">
                          <a:solidFill>
                            <a:schemeClr val="tx1"/>
                          </a:solidFill>
                          <a:effectLst/>
                          <a:latin typeface="+mn-lt"/>
                          <a:ea typeface="+mn-ea"/>
                          <a:cs typeface="+mn-cs"/>
                        </a:rPr>
                        <a:t>α=.88</a:t>
                      </a:r>
                      <a:r>
                        <a:rPr lang="de-DE" dirty="0" smtClean="0">
                          <a:effectLst/>
                        </a:rPr>
                        <a:t> </a:t>
                      </a:r>
                      <a:endParaRPr lang="de-DE"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67201">
                <a:tc>
                  <a:txBody>
                    <a:bodyPr/>
                    <a:lstStyle/>
                    <a:p>
                      <a:r>
                        <a:rPr lang="de-DE" sz="1600" dirty="0" smtClean="0"/>
                        <a:t>1</a:t>
                      </a:r>
                      <a:endParaRPr lang="de-DE" sz="16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i="1" kern="1200" dirty="0" smtClean="0">
                          <a:solidFill>
                            <a:schemeClr val="tx1"/>
                          </a:solidFill>
                          <a:effectLst/>
                          <a:latin typeface="+mn-lt"/>
                          <a:ea typeface="+mn-ea"/>
                          <a:cs typeface="+mn-cs"/>
                        </a:rPr>
                        <a:t>Learning experiences at vocational school</a:t>
                      </a:r>
                      <a:r>
                        <a:rPr lang="en-US" sz="1600" kern="1200" dirty="0" smtClean="0">
                          <a:solidFill>
                            <a:schemeClr val="tx1"/>
                          </a:solidFill>
                          <a:effectLst/>
                          <a:latin typeface="+mn-lt"/>
                          <a:ea typeface="+mn-ea"/>
                          <a:cs typeface="+mn-cs"/>
                        </a:rPr>
                        <a:t> </a:t>
                      </a:r>
                      <a:endParaRPr lang="de-DE" sz="16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400" kern="1200" dirty="0" smtClean="0">
                          <a:solidFill>
                            <a:schemeClr val="tx1"/>
                          </a:solidFill>
                          <a:effectLst/>
                          <a:latin typeface="+mn-lt"/>
                          <a:ea typeface="+mn-ea"/>
                          <a:cs typeface="+mn-cs"/>
                        </a:rPr>
                        <a:t>At school, I could learn a lot of new things</a:t>
                      </a:r>
                      <a:r>
                        <a:rPr lang="de-DE" sz="1400" dirty="0" smtClean="0">
                          <a:effectLst/>
                        </a:rPr>
                        <a:t> </a:t>
                      </a:r>
                      <a:endParaRPr lang="en-US" sz="1400" kern="1200" dirty="0" smtClean="0">
                        <a:solidFill>
                          <a:schemeClr val="tx1"/>
                        </a:solidFill>
                        <a:effectLst/>
                        <a:latin typeface="+mn-lt"/>
                        <a:ea typeface="+mn-ea"/>
                        <a:cs typeface="+mn-cs"/>
                      </a:endParaRPr>
                    </a:p>
                    <a:p>
                      <a:r>
                        <a:rPr lang="en-US" sz="1400" kern="1200" dirty="0" smtClean="0">
                          <a:solidFill>
                            <a:schemeClr val="tx1"/>
                          </a:solidFill>
                          <a:effectLst/>
                          <a:latin typeface="+mn-lt"/>
                          <a:ea typeface="+mn-ea"/>
                          <a:cs typeface="+mn-cs"/>
                        </a:rPr>
                        <a:t>My main teacher was good at explaining things</a:t>
                      </a:r>
                      <a:r>
                        <a:rPr lang="de-DE" sz="1400" dirty="0" smtClean="0">
                          <a:effectLst/>
                        </a:rPr>
                        <a:t> </a:t>
                      </a:r>
                      <a:endParaRPr lang="de-DE" sz="14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800" kern="1200" dirty="0" smtClean="0">
                          <a:solidFill>
                            <a:schemeClr val="tx1"/>
                          </a:solidFill>
                          <a:effectLst/>
                          <a:latin typeface="+mn-lt"/>
                          <a:ea typeface="+mn-ea"/>
                          <a:cs typeface="+mn-cs"/>
                        </a:rPr>
                        <a:t>5 items; α=.84</a:t>
                      </a:r>
                      <a:r>
                        <a:rPr lang="de-DE" dirty="0" smtClean="0">
                          <a:effectLst/>
                        </a:rPr>
                        <a:t> </a:t>
                      </a:r>
                      <a:endParaRPr lang="de-DE"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32634">
                <a:tc>
                  <a:txBody>
                    <a:bodyPr/>
                    <a:lstStyle/>
                    <a:p>
                      <a:r>
                        <a:rPr lang="de-DE" sz="1600" dirty="0" smtClean="0"/>
                        <a:t>3</a:t>
                      </a:r>
                      <a:endParaRPr lang="de-DE" sz="16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i="1" kern="1200" dirty="0" smtClean="0">
                          <a:solidFill>
                            <a:schemeClr val="tx1"/>
                          </a:solidFill>
                          <a:effectLst/>
                          <a:latin typeface="+mn-lt"/>
                          <a:ea typeface="+mn-ea"/>
                          <a:cs typeface="+mn-cs"/>
                        </a:rPr>
                        <a:t>Successful educational outcome</a:t>
                      </a:r>
                      <a:r>
                        <a:rPr lang="en-US" sz="1600" kern="1200" dirty="0" smtClean="0">
                          <a:solidFill>
                            <a:schemeClr val="tx1"/>
                          </a:solidFill>
                          <a:effectLst/>
                          <a:latin typeface="+mn-lt"/>
                          <a:ea typeface="+mn-ea"/>
                          <a:cs typeface="+mn-cs"/>
                        </a:rPr>
                        <a:t> </a:t>
                      </a:r>
                      <a:endParaRPr lang="de-DE" sz="16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e-DE" sz="1400" dirty="0" err="1" smtClean="0"/>
                        <a:t>Having</a:t>
                      </a:r>
                      <a:r>
                        <a:rPr lang="de-DE" sz="1400" dirty="0" smtClean="0"/>
                        <a:t> </a:t>
                      </a:r>
                      <a:r>
                        <a:rPr lang="de-DE" sz="1400" dirty="0" err="1" smtClean="0"/>
                        <a:t>obtained</a:t>
                      </a:r>
                      <a:r>
                        <a:rPr lang="de-DE" sz="1400" dirty="0" smtClean="0"/>
                        <a:t> a VET-</a:t>
                      </a:r>
                      <a:r>
                        <a:rPr lang="de-DE" sz="1400" dirty="0" err="1" smtClean="0"/>
                        <a:t>diploma</a:t>
                      </a:r>
                      <a:r>
                        <a:rPr lang="de-DE" sz="1400" dirty="0" smtClean="0"/>
                        <a:t> </a:t>
                      </a:r>
                      <a:r>
                        <a:rPr lang="de-DE" sz="1400" dirty="0" err="1" smtClean="0"/>
                        <a:t>or</a:t>
                      </a:r>
                      <a:r>
                        <a:rPr lang="de-DE" sz="1400" baseline="0" dirty="0" smtClean="0"/>
                        <a:t> </a:t>
                      </a:r>
                      <a:r>
                        <a:rPr lang="de-DE" sz="1400" baseline="0" dirty="0" err="1" smtClean="0"/>
                        <a:t>being</a:t>
                      </a:r>
                      <a:r>
                        <a:rPr lang="de-DE" sz="1400" baseline="0" dirty="0" smtClean="0"/>
                        <a:t> in VET 30 </a:t>
                      </a:r>
                      <a:r>
                        <a:rPr lang="de-DE" sz="1400" baseline="0" dirty="0" err="1" smtClean="0"/>
                        <a:t>months</a:t>
                      </a:r>
                      <a:r>
                        <a:rPr lang="de-DE" sz="1400" baseline="0" dirty="0" smtClean="0"/>
                        <a:t> after </a:t>
                      </a:r>
                      <a:r>
                        <a:rPr lang="de-DE" sz="1400" baseline="0" dirty="0" err="1" smtClean="0"/>
                        <a:t>the</a:t>
                      </a:r>
                      <a:r>
                        <a:rPr lang="de-DE" sz="1400" baseline="0" dirty="0" smtClean="0"/>
                        <a:t> </a:t>
                      </a:r>
                      <a:r>
                        <a:rPr lang="de-DE" sz="1400" baseline="0" dirty="0" err="1" smtClean="0"/>
                        <a:t>early</a:t>
                      </a:r>
                      <a:r>
                        <a:rPr lang="de-DE" sz="1400" baseline="0" dirty="0" smtClean="0"/>
                        <a:t> </a:t>
                      </a:r>
                      <a:r>
                        <a:rPr lang="de-DE" sz="1400" baseline="0" dirty="0" err="1" smtClean="0"/>
                        <a:t>terminaion</a:t>
                      </a:r>
                      <a:endParaRPr lang="de-DE" sz="1400"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de-DE"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32634">
                <a:tc>
                  <a:txBody>
                    <a:bodyPr/>
                    <a:lstStyle/>
                    <a:p>
                      <a:r>
                        <a:rPr lang="de-DE" sz="1400" i="1" baseline="0" dirty="0" smtClean="0"/>
                        <a:t>1</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e-DE" sz="1400" i="1" dirty="0" err="1" smtClean="0"/>
                        <a:t>Control</a:t>
                      </a:r>
                      <a:r>
                        <a:rPr lang="de-DE" sz="1400" i="1" baseline="0" dirty="0" smtClean="0"/>
                        <a:t> variables:</a:t>
                      </a:r>
                    </a:p>
                    <a:p>
                      <a:r>
                        <a:rPr lang="de-DE" sz="1400" i="1" baseline="0" dirty="0" err="1" smtClean="0"/>
                        <a:t>Sociodemographics</a:t>
                      </a:r>
                      <a:r>
                        <a:rPr lang="de-DE" sz="1400" i="1" baseline="0" dirty="0" smtClean="0"/>
                        <a:t>, </a:t>
                      </a:r>
                      <a:br>
                        <a:rPr lang="de-DE" sz="1400" i="1" baseline="0" dirty="0" smtClean="0"/>
                      </a:br>
                      <a:r>
                        <a:rPr lang="de-DE" sz="1400" i="1" baseline="0" dirty="0" err="1" smtClean="0"/>
                        <a:t>reasons</a:t>
                      </a:r>
                      <a:r>
                        <a:rPr lang="de-DE" sz="1400" i="1" baseline="0" dirty="0" smtClean="0"/>
                        <a:t> </a:t>
                      </a:r>
                      <a:r>
                        <a:rPr lang="de-DE" sz="1400" i="1" baseline="0" dirty="0" err="1" smtClean="0"/>
                        <a:t>for</a:t>
                      </a:r>
                      <a:r>
                        <a:rPr lang="de-DE" sz="1400" i="1" baseline="0" dirty="0" smtClean="0"/>
                        <a:t> </a:t>
                      </a:r>
                      <a:r>
                        <a:rPr lang="de-DE" sz="1400" i="1" baseline="0" dirty="0" err="1" smtClean="0"/>
                        <a:t>termination</a:t>
                      </a:r>
                      <a:endParaRPr lang="de-DE" sz="1400" i="1" baseline="0" dirty="0" smtClean="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sz="1200" baseline="0" dirty="0" smtClean="0"/>
                        <a:t>Gender, </a:t>
                      </a:r>
                      <a:r>
                        <a:rPr lang="de-DE" sz="1200" baseline="0" dirty="0" err="1" smtClean="0"/>
                        <a:t>migration</a:t>
                      </a:r>
                      <a:r>
                        <a:rPr lang="de-DE" sz="1200" baseline="0" dirty="0" smtClean="0"/>
                        <a:t> </a:t>
                      </a:r>
                      <a:r>
                        <a:rPr lang="de-DE" sz="1200" baseline="0" dirty="0" err="1" smtClean="0"/>
                        <a:t>background</a:t>
                      </a:r>
                      <a:r>
                        <a:rPr lang="de-DE" sz="1200"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de-DE" sz="1200" baseline="0" dirty="0" err="1" smtClean="0"/>
                        <a:t>reasons</a:t>
                      </a:r>
                      <a:r>
                        <a:rPr lang="de-DE" sz="1200" baseline="0" dirty="0" smtClean="0"/>
                        <a:t> </a:t>
                      </a:r>
                      <a:r>
                        <a:rPr lang="de-DE" sz="1200" baseline="0" dirty="0" err="1" smtClean="0"/>
                        <a:t>for</a:t>
                      </a:r>
                      <a:r>
                        <a:rPr lang="de-DE" sz="1200" baseline="0" dirty="0" smtClean="0"/>
                        <a:t> </a:t>
                      </a:r>
                      <a:r>
                        <a:rPr lang="de-DE" sz="1200" baseline="0" dirty="0" err="1" smtClean="0"/>
                        <a:t>early</a:t>
                      </a:r>
                      <a:r>
                        <a:rPr lang="de-DE" sz="1200" baseline="0" dirty="0" smtClean="0"/>
                        <a:t> </a:t>
                      </a:r>
                      <a:r>
                        <a:rPr lang="de-DE" sz="1200" baseline="0" dirty="0" err="1" smtClean="0"/>
                        <a:t>terminatiion</a:t>
                      </a:r>
                      <a:r>
                        <a:rPr lang="de-DE" sz="1200" baseline="0" dirty="0" smtClean="0"/>
                        <a:t>: personal, </a:t>
                      </a:r>
                      <a:r>
                        <a:rPr lang="de-DE" sz="1200" baseline="0" dirty="0" err="1" smtClean="0"/>
                        <a:t>insufficient</a:t>
                      </a:r>
                      <a:r>
                        <a:rPr lang="de-DE" sz="1200" baseline="0" dirty="0" smtClean="0"/>
                        <a:t> VET </a:t>
                      </a:r>
                      <a:r>
                        <a:rPr lang="de-DE" sz="1200" baseline="0" dirty="0" err="1" smtClean="0"/>
                        <a:t>school</a:t>
                      </a:r>
                      <a:r>
                        <a:rPr lang="de-DE" sz="1200" baseline="0" dirty="0" smtClean="0"/>
                        <a:t> </a:t>
                      </a:r>
                      <a:r>
                        <a:rPr lang="de-DE" sz="1200" baseline="0" dirty="0" err="1" smtClean="0"/>
                        <a:t>achievement</a:t>
                      </a:r>
                      <a:endParaRPr lang="de-DE" sz="1200" dirty="0" smtClean="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de-DE"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22198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Descriptive</a:t>
            </a:r>
            <a:r>
              <a:rPr lang="de-DE" dirty="0" smtClean="0"/>
              <a:t> </a:t>
            </a:r>
            <a:r>
              <a:rPr lang="de-DE" dirty="0" err="1"/>
              <a:t>r</a:t>
            </a:r>
            <a:r>
              <a:rPr lang="de-DE" dirty="0" err="1" smtClean="0"/>
              <a:t>esults</a:t>
            </a:r>
            <a:endParaRPr lang="de-DE" dirty="0"/>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smtClean="0"/>
              <a:t>Institut Sekundarstufe II, </a:t>
            </a:r>
            <a:r>
              <a:rPr lang="de-CH" b="0" smtClean="0"/>
              <a:t>Muesmattstrasse 27a, Postfach, CH-3000 Bern 9</a:t>
            </a:r>
            <a:endParaRPr lang="de-CH" b="0"/>
          </a:p>
        </p:txBody>
      </p:sp>
      <p:graphicFrame>
        <p:nvGraphicFramePr>
          <p:cNvPr id="7" name="Tabelle 6"/>
          <p:cNvGraphicFramePr>
            <a:graphicFrameLocks noGrp="1"/>
          </p:cNvGraphicFramePr>
          <p:nvPr>
            <p:extLst>
              <p:ext uri="{D42A27DB-BD31-4B8C-83A1-F6EECF244321}">
                <p14:modId xmlns:p14="http://schemas.microsoft.com/office/powerpoint/2010/main" val="3013110155"/>
              </p:ext>
            </p:extLst>
          </p:nvPr>
        </p:nvGraphicFramePr>
        <p:xfrm>
          <a:off x="704528" y="1916832"/>
          <a:ext cx="8064896" cy="1854200"/>
        </p:xfrm>
        <a:graphic>
          <a:graphicData uri="http://schemas.openxmlformats.org/drawingml/2006/table">
            <a:tbl>
              <a:tblPr firstRow="1" bandRow="1">
                <a:tableStyleId>{F5AB1C69-6EDB-4FF4-983F-18BD219EF322}</a:tableStyleId>
              </a:tblPr>
              <a:tblGrid>
                <a:gridCol w="6624736"/>
                <a:gridCol w="1440160"/>
              </a:tblGrid>
              <a:tr h="370840">
                <a:tc>
                  <a:txBody>
                    <a:bodyPr/>
                    <a:lstStyle/>
                    <a:p>
                      <a:r>
                        <a:rPr lang="de-DE" dirty="0" smtClean="0">
                          <a:solidFill>
                            <a:srgbClr val="000000"/>
                          </a:solidFill>
                        </a:rPr>
                        <a:t>Educational </a:t>
                      </a:r>
                      <a:r>
                        <a:rPr lang="de-DE" dirty="0" err="1" smtClean="0">
                          <a:solidFill>
                            <a:srgbClr val="000000"/>
                          </a:solidFill>
                        </a:rPr>
                        <a:t>and</a:t>
                      </a:r>
                      <a:r>
                        <a:rPr lang="de-DE" dirty="0" smtClean="0">
                          <a:solidFill>
                            <a:srgbClr val="000000"/>
                          </a:solidFill>
                        </a:rPr>
                        <a:t> </a:t>
                      </a:r>
                      <a:r>
                        <a:rPr lang="de-DE" dirty="0" err="1" smtClean="0">
                          <a:solidFill>
                            <a:srgbClr val="000000"/>
                          </a:solidFill>
                        </a:rPr>
                        <a:t>work</a:t>
                      </a:r>
                      <a:r>
                        <a:rPr lang="de-DE" dirty="0" smtClean="0">
                          <a:solidFill>
                            <a:srgbClr val="000000"/>
                          </a:solidFill>
                        </a:rPr>
                        <a:t> </a:t>
                      </a:r>
                      <a:r>
                        <a:rPr lang="de-DE" dirty="0" err="1" smtClean="0">
                          <a:solidFill>
                            <a:srgbClr val="000000"/>
                          </a:solidFill>
                        </a:rPr>
                        <a:t>activities</a:t>
                      </a:r>
                      <a:r>
                        <a:rPr lang="de-DE" dirty="0" smtClean="0">
                          <a:solidFill>
                            <a:srgbClr val="000000"/>
                          </a:solidFill>
                        </a:rPr>
                        <a:t> 1 </a:t>
                      </a:r>
                      <a:r>
                        <a:rPr lang="de-DE" dirty="0" err="1" smtClean="0">
                          <a:solidFill>
                            <a:srgbClr val="000000"/>
                          </a:solidFill>
                        </a:rPr>
                        <a:t>month</a:t>
                      </a:r>
                      <a:r>
                        <a:rPr lang="de-DE" dirty="0" smtClean="0">
                          <a:solidFill>
                            <a:srgbClr val="000000"/>
                          </a:solidFill>
                        </a:rPr>
                        <a:t> after </a:t>
                      </a:r>
                      <a:r>
                        <a:rPr lang="de-DE" dirty="0" err="1" smtClean="0">
                          <a:solidFill>
                            <a:srgbClr val="000000"/>
                          </a:solidFill>
                        </a:rPr>
                        <a:t>termination</a:t>
                      </a:r>
                      <a:endParaRPr lang="de-DE" dirty="0" smtClean="0">
                        <a:solidFill>
                          <a:srgbClr val="000000"/>
                        </a:solidFill>
                      </a:endParaRPr>
                    </a:p>
                  </a:txBody>
                  <a:tcPr>
                    <a:lnB w="12700" cap="flat" cmpd="sng" algn="ctr">
                      <a:solidFill>
                        <a:srgbClr val="000000"/>
                      </a:solidFill>
                      <a:prstDash val="solid"/>
                      <a:round/>
                      <a:headEnd type="none" w="med" len="med"/>
                      <a:tailEnd type="none" w="med" len="med"/>
                    </a:lnB>
                  </a:tcPr>
                </a:tc>
                <a:tc>
                  <a:txBody>
                    <a:bodyPr/>
                    <a:lstStyle/>
                    <a:p>
                      <a:pPr algn="r"/>
                      <a:r>
                        <a:rPr lang="de-DE" dirty="0" smtClean="0">
                          <a:solidFill>
                            <a:srgbClr val="000000"/>
                          </a:solidFill>
                        </a:rPr>
                        <a:t>%</a:t>
                      </a:r>
                      <a:endParaRPr lang="de-DE" dirty="0">
                        <a:solidFill>
                          <a:srgbClr val="000000"/>
                        </a:solidFill>
                      </a:endParaRPr>
                    </a:p>
                  </a:txBody>
                  <a:tcPr>
                    <a:lnB w="12700" cap="flat" cmpd="sng" algn="ctr">
                      <a:solidFill>
                        <a:srgbClr val="000000"/>
                      </a:solidFill>
                      <a:prstDash val="solid"/>
                      <a:round/>
                      <a:headEnd type="none" w="med" len="med"/>
                      <a:tailEnd type="none" w="med" len="med"/>
                    </a:lnB>
                  </a:tcPr>
                </a:tc>
              </a:tr>
              <a:tr h="370840">
                <a:tc>
                  <a:txBody>
                    <a:bodyPr/>
                    <a:lstStyle/>
                    <a:p>
                      <a:r>
                        <a:rPr lang="de-DE" dirty="0" err="1" smtClean="0">
                          <a:solidFill>
                            <a:srgbClr val="000000"/>
                          </a:solidFill>
                        </a:rPr>
                        <a:t>Had</a:t>
                      </a:r>
                      <a:r>
                        <a:rPr lang="de-DE" dirty="0" smtClean="0">
                          <a:solidFill>
                            <a:srgbClr val="000000"/>
                          </a:solidFill>
                        </a:rPr>
                        <a:t> </a:t>
                      </a:r>
                      <a:r>
                        <a:rPr lang="de-DE" dirty="0" err="1" smtClean="0">
                          <a:solidFill>
                            <a:srgbClr val="000000"/>
                          </a:solidFill>
                        </a:rPr>
                        <a:t>re-entered</a:t>
                      </a:r>
                      <a:r>
                        <a:rPr lang="de-DE" dirty="0" smtClean="0">
                          <a:solidFill>
                            <a:srgbClr val="000000"/>
                          </a:solidFill>
                        </a:rPr>
                        <a:t> VET</a:t>
                      </a:r>
                      <a:endParaRPr lang="de-DE" dirty="0">
                        <a:solidFill>
                          <a:srgbClr val="000000"/>
                        </a:solidFill>
                      </a:endParaRPr>
                    </a:p>
                  </a:txBody>
                  <a:tcPr>
                    <a:lnT w="12700" cap="flat" cmpd="sng" algn="ctr">
                      <a:solidFill>
                        <a:srgbClr val="000000"/>
                      </a:solidFill>
                      <a:prstDash val="solid"/>
                      <a:round/>
                      <a:headEnd type="none" w="med" len="med"/>
                      <a:tailEnd type="none" w="med" len="med"/>
                    </a:lnT>
                  </a:tcPr>
                </a:tc>
                <a:tc>
                  <a:txBody>
                    <a:bodyPr/>
                    <a:lstStyle/>
                    <a:p>
                      <a:pPr algn="r"/>
                      <a:r>
                        <a:rPr lang="de-DE" dirty="0" smtClean="0">
                          <a:solidFill>
                            <a:srgbClr val="000000"/>
                          </a:solidFill>
                        </a:rPr>
                        <a:t>48%</a:t>
                      </a:r>
                      <a:endParaRPr lang="de-DE" dirty="0">
                        <a:solidFill>
                          <a:srgbClr val="000000"/>
                        </a:solidFill>
                      </a:endParaRPr>
                    </a:p>
                  </a:txBody>
                  <a:tcPr>
                    <a:lnT w="12700" cap="flat" cmpd="sng" algn="ctr">
                      <a:solidFill>
                        <a:srgbClr val="000000"/>
                      </a:solidFill>
                      <a:prstDash val="solid"/>
                      <a:round/>
                      <a:headEnd type="none" w="med" len="med"/>
                      <a:tailEnd type="none" w="med" len="med"/>
                    </a:lnT>
                  </a:tcPr>
                </a:tc>
              </a:tr>
              <a:tr h="370840">
                <a:tc>
                  <a:txBody>
                    <a:bodyPr/>
                    <a:lstStyle/>
                    <a:p>
                      <a:r>
                        <a:rPr lang="de-DE" dirty="0" err="1" smtClean="0">
                          <a:solidFill>
                            <a:srgbClr val="000000"/>
                          </a:solidFill>
                        </a:rPr>
                        <a:t>Bridging</a:t>
                      </a:r>
                      <a:r>
                        <a:rPr lang="de-DE" baseline="0" dirty="0" smtClean="0">
                          <a:solidFill>
                            <a:srgbClr val="000000"/>
                          </a:solidFill>
                        </a:rPr>
                        <a:t> </a:t>
                      </a:r>
                      <a:r>
                        <a:rPr lang="de-DE" baseline="0" dirty="0" err="1" smtClean="0">
                          <a:solidFill>
                            <a:srgbClr val="000000"/>
                          </a:solidFill>
                        </a:rPr>
                        <a:t>course</a:t>
                      </a:r>
                      <a:endParaRPr lang="de-DE" dirty="0">
                        <a:solidFill>
                          <a:srgbClr val="000000"/>
                        </a:solidFill>
                      </a:endParaRPr>
                    </a:p>
                  </a:txBody>
                  <a:tcPr/>
                </a:tc>
                <a:tc>
                  <a:txBody>
                    <a:bodyPr/>
                    <a:lstStyle/>
                    <a:p>
                      <a:pPr algn="r"/>
                      <a:r>
                        <a:rPr lang="de-DE" dirty="0" smtClean="0">
                          <a:solidFill>
                            <a:srgbClr val="000000"/>
                          </a:solidFill>
                        </a:rPr>
                        <a:t> 9%</a:t>
                      </a:r>
                      <a:endParaRPr lang="de-DE" dirty="0">
                        <a:solidFill>
                          <a:srgbClr val="000000"/>
                        </a:solidFill>
                      </a:endParaRPr>
                    </a:p>
                  </a:txBody>
                  <a:tcPr/>
                </a:tc>
              </a:tr>
              <a:tr h="370840">
                <a:tc>
                  <a:txBody>
                    <a:bodyPr/>
                    <a:lstStyle/>
                    <a:p>
                      <a:r>
                        <a:rPr lang="de-DE" dirty="0" err="1" smtClean="0">
                          <a:solidFill>
                            <a:srgbClr val="000000"/>
                          </a:solidFill>
                        </a:rPr>
                        <a:t>Employment</a:t>
                      </a:r>
                      <a:r>
                        <a:rPr lang="de-DE" dirty="0" smtClean="0">
                          <a:solidFill>
                            <a:srgbClr val="000000"/>
                          </a:solidFill>
                        </a:rPr>
                        <a:t> </a:t>
                      </a:r>
                      <a:r>
                        <a:rPr lang="de-DE" dirty="0" err="1" smtClean="0">
                          <a:solidFill>
                            <a:srgbClr val="000000"/>
                          </a:solidFill>
                        </a:rPr>
                        <a:t>without</a:t>
                      </a:r>
                      <a:r>
                        <a:rPr lang="de-DE" dirty="0" smtClean="0">
                          <a:solidFill>
                            <a:srgbClr val="000000"/>
                          </a:solidFill>
                        </a:rPr>
                        <a:t> </a:t>
                      </a:r>
                      <a:r>
                        <a:rPr lang="de-DE" dirty="0" err="1" smtClean="0">
                          <a:solidFill>
                            <a:srgbClr val="000000"/>
                          </a:solidFill>
                        </a:rPr>
                        <a:t>training</a:t>
                      </a:r>
                      <a:r>
                        <a:rPr lang="de-DE" baseline="0" dirty="0" smtClean="0">
                          <a:solidFill>
                            <a:srgbClr val="000000"/>
                          </a:solidFill>
                        </a:rPr>
                        <a:t> </a:t>
                      </a:r>
                      <a:r>
                        <a:rPr lang="de-DE" baseline="0" dirty="0" err="1" smtClean="0">
                          <a:solidFill>
                            <a:srgbClr val="000000"/>
                          </a:solidFill>
                        </a:rPr>
                        <a:t>contract</a:t>
                      </a:r>
                      <a:endParaRPr lang="de-DE" dirty="0">
                        <a:solidFill>
                          <a:srgbClr val="000000"/>
                        </a:solidFill>
                      </a:endParaRPr>
                    </a:p>
                  </a:txBody>
                  <a:tcPr/>
                </a:tc>
                <a:tc>
                  <a:txBody>
                    <a:bodyPr/>
                    <a:lstStyle/>
                    <a:p>
                      <a:pPr algn="r"/>
                      <a:r>
                        <a:rPr lang="de-DE" dirty="0" smtClean="0">
                          <a:solidFill>
                            <a:srgbClr val="000000"/>
                          </a:solidFill>
                        </a:rPr>
                        <a:t>15%</a:t>
                      </a:r>
                      <a:endParaRPr lang="de-DE" dirty="0">
                        <a:solidFill>
                          <a:srgbClr val="000000"/>
                        </a:solidFill>
                      </a:endParaRPr>
                    </a:p>
                  </a:txBody>
                  <a:tcPr/>
                </a:tc>
              </a:tr>
              <a:tr h="370840">
                <a:tc>
                  <a:txBody>
                    <a:bodyPr/>
                    <a:lstStyle/>
                    <a:p>
                      <a:r>
                        <a:rPr lang="de-DE" dirty="0" smtClean="0">
                          <a:solidFill>
                            <a:srgbClr val="000000"/>
                          </a:solidFill>
                        </a:rPr>
                        <a:t>NEET</a:t>
                      </a:r>
                      <a:endParaRPr lang="de-DE" dirty="0">
                        <a:solidFill>
                          <a:srgbClr val="000000"/>
                        </a:solidFill>
                      </a:endParaRPr>
                    </a:p>
                  </a:txBody>
                  <a:tcPr>
                    <a:lnB w="12700" cap="flat" cmpd="sng" algn="ctr">
                      <a:solidFill>
                        <a:srgbClr val="000000"/>
                      </a:solidFill>
                      <a:prstDash val="solid"/>
                      <a:round/>
                      <a:headEnd type="none" w="med" len="med"/>
                      <a:tailEnd type="none" w="med" len="med"/>
                    </a:lnB>
                  </a:tcPr>
                </a:tc>
                <a:tc>
                  <a:txBody>
                    <a:bodyPr/>
                    <a:lstStyle/>
                    <a:p>
                      <a:pPr algn="r"/>
                      <a:r>
                        <a:rPr lang="de-DE" dirty="0" smtClean="0">
                          <a:solidFill>
                            <a:srgbClr val="000000"/>
                          </a:solidFill>
                        </a:rPr>
                        <a:t>29%</a:t>
                      </a:r>
                      <a:endParaRPr lang="de-DE" dirty="0">
                        <a:solidFill>
                          <a:srgbClr val="000000"/>
                        </a:solidFill>
                      </a:endParaRPr>
                    </a:p>
                  </a:txBody>
                  <a:tcPr>
                    <a:lnB w="12700" cap="flat" cmpd="sng" algn="ctr">
                      <a:solidFill>
                        <a:srgbClr val="000000"/>
                      </a:solidFill>
                      <a:prstDash val="solid"/>
                      <a:round/>
                      <a:headEnd type="none" w="med" len="med"/>
                      <a:tailEnd type="none" w="med" len="med"/>
                    </a:lnB>
                  </a:tcPr>
                </a:tc>
              </a:tr>
            </a:tbl>
          </a:graphicData>
        </a:graphic>
      </p:graphicFrame>
      <p:sp>
        <p:nvSpPr>
          <p:cNvPr id="8" name="Textfeld 7"/>
          <p:cNvSpPr txBox="1"/>
          <p:nvPr/>
        </p:nvSpPr>
        <p:spPr>
          <a:xfrm>
            <a:off x="776536" y="4581128"/>
            <a:ext cx="7704856" cy="923330"/>
          </a:xfrm>
          <a:prstGeom prst="rect">
            <a:avLst/>
          </a:prstGeom>
          <a:noFill/>
        </p:spPr>
        <p:txBody>
          <a:bodyPr wrap="square" rtlCol="0">
            <a:spAutoFit/>
          </a:bodyPr>
          <a:lstStyle/>
          <a:p>
            <a:r>
              <a:rPr lang="de-DE" sz="1800" b="1" dirty="0" smtClean="0">
                <a:latin typeface="+mj-lt"/>
              </a:rPr>
              <a:t>Learning </a:t>
            </a:r>
            <a:r>
              <a:rPr lang="de-DE" sz="1800" b="1" dirty="0" err="1" smtClean="0">
                <a:latin typeface="+mj-lt"/>
              </a:rPr>
              <a:t>experiences</a:t>
            </a:r>
            <a:endParaRPr lang="de-DE" sz="1800" b="1" dirty="0" smtClean="0">
              <a:latin typeface="+mj-lt"/>
            </a:endParaRPr>
          </a:p>
          <a:p>
            <a:r>
              <a:rPr lang="de-DE" sz="1800" dirty="0" err="1" smtClean="0">
                <a:latin typeface="+mj-lt"/>
              </a:rPr>
              <a:t>Workplace</a:t>
            </a:r>
            <a:r>
              <a:rPr lang="de-DE" sz="1800" dirty="0" smtClean="0">
                <a:latin typeface="+mj-lt"/>
              </a:rPr>
              <a:t>	</a:t>
            </a:r>
            <a:r>
              <a:rPr lang="de-DE" sz="1800" dirty="0" err="1" smtClean="0">
                <a:latin typeface="+mj-lt"/>
              </a:rPr>
              <a:t>Mean</a:t>
            </a:r>
            <a:r>
              <a:rPr lang="de-DE" sz="1800" dirty="0" smtClean="0">
                <a:latin typeface="+mj-lt"/>
              </a:rPr>
              <a:t>: 3.3 (SD=.93), </a:t>
            </a:r>
            <a:r>
              <a:rPr lang="de-DE" sz="1800" dirty="0" err="1" smtClean="0">
                <a:latin typeface="+mj-lt"/>
              </a:rPr>
              <a:t>scale</a:t>
            </a:r>
            <a:r>
              <a:rPr lang="de-DE" sz="1800" dirty="0" smtClean="0">
                <a:latin typeface="+mj-lt"/>
              </a:rPr>
              <a:t> 1-5</a:t>
            </a:r>
          </a:p>
          <a:p>
            <a:r>
              <a:rPr lang="de-DE" sz="1800" dirty="0" smtClean="0">
                <a:latin typeface="+mj-lt"/>
              </a:rPr>
              <a:t>School		</a:t>
            </a:r>
            <a:r>
              <a:rPr lang="de-DE" sz="1800" dirty="0" err="1" smtClean="0">
                <a:latin typeface="+mj-lt"/>
              </a:rPr>
              <a:t>Mean</a:t>
            </a:r>
            <a:r>
              <a:rPr lang="de-DE" sz="1800" dirty="0" smtClean="0">
                <a:latin typeface="+mj-lt"/>
              </a:rPr>
              <a:t>: 3.8 (SD=.84), </a:t>
            </a:r>
            <a:r>
              <a:rPr lang="de-DE" sz="1800" dirty="0" err="1" smtClean="0">
                <a:latin typeface="+mj-lt"/>
              </a:rPr>
              <a:t>scale</a:t>
            </a:r>
            <a:r>
              <a:rPr lang="de-DE" sz="1800" dirty="0" smtClean="0">
                <a:latin typeface="+mj-lt"/>
              </a:rPr>
              <a:t> 1-5</a:t>
            </a:r>
            <a:endParaRPr lang="de-DE" sz="1800" dirty="0">
              <a:latin typeface="+mj-lt"/>
            </a:endParaRPr>
          </a:p>
        </p:txBody>
      </p:sp>
    </p:spTree>
    <p:extLst>
      <p:ext uri="{BB962C8B-B14F-4D97-AF65-F5344CB8AC3E}">
        <p14:creationId xmlns:p14="http://schemas.microsoft.com/office/powerpoint/2010/main" val="819482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Predictors of successful educational outcome thirty months after contract termination</a:t>
            </a:r>
            <a:r>
              <a:rPr lang="de-DE" dirty="0"/>
              <a:t> </a:t>
            </a:r>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smtClean="0"/>
              <a:t>Institut Sekundarstufe II, </a:t>
            </a:r>
            <a:r>
              <a:rPr lang="de-CH" b="0" smtClean="0"/>
              <a:t>Muesmattstrasse 27a, Postfach, CH-3000 Bern 9</a:t>
            </a:r>
            <a:endParaRPr lang="de-CH" b="0"/>
          </a:p>
        </p:txBody>
      </p:sp>
      <p:graphicFrame>
        <p:nvGraphicFramePr>
          <p:cNvPr id="11" name="Tabelle 10"/>
          <p:cNvGraphicFramePr>
            <a:graphicFrameLocks noGrp="1"/>
          </p:cNvGraphicFramePr>
          <p:nvPr>
            <p:extLst>
              <p:ext uri="{D42A27DB-BD31-4B8C-83A1-F6EECF244321}">
                <p14:modId xmlns:p14="http://schemas.microsoft.com/office/powerpoint/2010/main" val="3427809343"/>
              </p:ext>
            </p:extLst>
          </p:nvPr>
        </p:nvGraphicFramePr>
        <p:xfrm>
          <a:off x="776536" y="2132856"/>
          <a:ext cx="8280920" cy="3337560"/>
        </p:xfrm>
        <a:graphic>
          <a:graphicData uri="http://schemas.openxmlformats.org/drawingml/2006/table">
            <a:tbl>
              <a:tblPr firstRow="1" bandRow="1">
                <a:tableStyleId>{F5AB1C69-6EDB-4FF4-983F-18BD219EF322}</a:tableStyleId>
              </a:tblPr>
              <a:tblGrid>
                <a:gridCol w="4464496"/>
                <a:gridCol w="1368152"/>
                <a:gridCol w="2448272"/>
              </a:tblGrid>
              <a:tr h="370840">
                <a:tc>
                  <a:txBody>
                    <a:bodyPr/>
                    <a:lstStyle/>
                    <a:p>
                      <a:pPr marL="75565">
                        <a:lnSpc>
                          <a:spcPct val="115000"/>
                        </a:lnSpc>
                        <a:spcAft>
                          <a:spcPts val="0"/>
                        </a:spcAft>
                        <a:tabLst>
                          <a:tab pos="5671185" algn="l"/>
                        </a:tabLst>
                      </a:pPr>
                      <a:r>
                        <a:rPr lang="de-DE" sz="1600" kern="1200" dirty="0" smtClean="0">
                          <a:solidFill>
                            <a:srgbClr val="000000"/>
                          </a:solidFill>
                          <a:effectLst/>
                          <a:latin typeface="+mn-lt"/>
                          <a:ea typeface="Arial"/>
                          <a:cs typeface="Times New Roman"/>
                        </a:rPr>
                        <a:t>PREDICTORS</a:t>
                      </a:r>
                      <a:endParaRPr lang="de-DE" sz="1600" kern="1200" dirty="0">
                        <a:solidFill>
                          <a:srgbClr val="000000"/>
                        </a:solidFill>
                        <a:effectLst/>
                        <a:latin typeface="+mn-lt"/>
                        <a:ea typeface="Arial"/>
                        <a:cs typeface="Times New Roman"/>
                      </a:endParaRPr>
                    </a:p>
                  </a:txBody>
                  <a:tcPr marL="0" marR="0" marT="0" marB="0">
                    <a:lnB w="12700" cap="flat" cmpd="sng" algn="ctr">
                      <a:solidFill>
                        <a:srgbClr val="000000"/>
                      </a:solidFill>
                      <a:prstDash val="solid"/>
                      <a:round/>
                      <a:headEnd type="none" w="med" len="med"/>
                      <a:tailEnd type="none" w="med" len="med"/>
                    </a:lnB>
                  </a:tcPr>
                </a:tc>
                <a:tc>
                  <a:txBody>
                    <a:bodyPr/>
                    <a:lstStyle/>
                    <a:p>
                      <a:pPr marL="75565" marR="113665" algn="r">
                        <a:lnSpc>
                          <a:spcPct val="115000"/>
                        </a:lnSpc>
                        <a:spcAft>
                          <a:spcPts val="0"/>
                        </a:spcAft>
                        <a:tabLst>
                          <a:tab pos="5671185" algn="l"/>
                        </a:tabLst>
                      </a:pPr>
                      <a:r>
                        <a:rPr lang="en-US" sz="1600" b="1" kern="1200" dirty="0" err="1" smtClean="0">
                          <a:solidFill>
                            <a:srgbClr val="000000"/>
                          </a:solidFill>
                          <a:effectLst/>
                          <a:latin typeface="+mn-lt"/>
                          <a:ea typeface="+mn-ea"/>
                          <a:cs typeface="+mn-cs"/>
                        </a:rPr>
                        <a:t>expB</a:t>
                      </a:r>
                      <a:r>
                        <a:rPr lang="de-DE" sz="1600" dirty="0" smtClean="0">
                          <a:effectLst/>
                          <a:latin typeface="+mn-lt"/>
                        </a:rPr>
                        <a:t> </a:t>
                      </a:r>
                      <a:endParaRPr lang="de-DE" sz="1600" dirty="0">
                        <a:solidFill>
                          <a:srgbClr val="000000"/>
                        </a:solidFill>
                        <a:effectLst/>
                        <a:latin typeface="+mn-lt"/>
                        <a:ea typeface="Cambria"/>
                        <a:cs typeface="Times New Roman"/>
                      </a:endParaRPr>
                    </a:p>
                  </a:txBody>
                  <a:tcPr marL="0" marR="0" marT="0" marB="0">
                    <a:lnB w="12700" cap="flat" cmpd="sng" algn="ctr">
                      <a:solidFill>
                        <a:srgbClr val="000000"/>
                      </a:solidFill>
                      <a:prstDash val="solid"/>
                      <a:round/>
                      <a:headEnd type="none" w="med" len="med"/>
                      <a:tailEnd type="none" w="med" len="med"/>
                    </a:lnB>
                  </a:tcPr>
                </a:tc>
                <a:tc>
                  <a:txBody>
                    <a:bodyPr/>
                    <a:lstStyle/>
                    <a:p>
                      <a:pPr marL="75565">
                        <a:lnSpc>
                          <a:spcPct val="115000"/>
                        </a:lnSpc>
                        <a:spcAft>
                          <a:spcPts val="0"/>
                        </a:spcAft>
                        <a:tabLst>
                          <a:tab pos="5671185" algn="l"/>
                        </a:tabLst>
                      </a:pPr>
                      <a:r>
                        <a:rPr lang="de-DE" sz="1600" dirty="0" smtClean="0">
                          <a:solidFill>
                            <a:srgbClr val="000000"/>
                          </a:solidFill>
                          <a:effectLst/>
                          <a:latin typeface="+mn-lt"/>
                          <a:ea typeface="Cambria"/>
                          <a:cs typeface="Times New Roman"/>
                        </a:rPr>
                        <a:t>p</a:t>
                      </a:r>
                      <a:endParaRPr lang="de-DE" sz="1600" dirty="0">
                        <a:solidFill>
                          <a:srgbClr val="000000"/>
                        </a:solidFill>
                        <a:effectLst/>
                        <a:latin typeface="+mn-lt"/>
                        <a:ea typeface="Cambria"/>
                        <a:cs typeface="Times New Roman"/>
                      </a:endParaRPr>
                    </a:p>
                  </a:txBody>
                  <a:tcPr marL="0" marR="0" marT="0" marB="0">
                    <a:lnB w="12700" cap="flat" cmpd="sng" algn="ctr">
                      <a:solidFill>
                        <a:srgbClr val="000000"/>
                      </a:solidFill>
                      <a:prstDash val="solid"/>
                      <a:round/>
                      <a:headEnd type="none" w="med" len="med"/>
                      <a:tailEnd type="none" w="med" len="med"/>
                    </a:lnB>
                  </a:tcPr>
                </a:tc>
              </a:tr>
              <a:tr h="370840">
                <a:tc>
                  <a:txBody>
                    <a:bodyPr/>
                    <a:lstStyle/>
                    <a:p>
                      <a:pPr marL="75565" marR="0" indent="0" algn="l" defTabSz="914400" rtl="0" eaLnBrk="1" fontAlgn="auto" latinLnBrk="0" hangingPunct="1">
                        <a:lnSpc>
                          <a:spcPct val="115000"/>
                        </a:lnSpc>
                        <a:spcBef>
                          <a:spcPts val="0"/>
                        </a:spcBef>
                        <a:spcAft>
                          <a:spcPts val="0"/>
                        </a:spcAft>
                        <a:buClrTx/>
                        <a:buSzTx/>
                        <a:buFontTx/>
                        <a:buNone/>
                        <a:tabLst>
                          <a:tab pos="5671185" algn="l"/>
                        </a:tabLst>
                        <a:defRPr/>
                      </a:pPr>
                      <a:r>
                        <a:rPr lang="en-US" sz="1600" i="1" dirty="0" smtClean="0">
                          <a:solidFill>
                            <a:srgbClr val="000000"/>
                          </a:solidFill>
                          <a:effectLst/>
                          <a:latin typeface="+mn-lt"/>
                          <a:ea typeface="Arial"/>
                          <a:cs typeface="Times New Roman"/>
                        </a:rPr>
                        <a:t>Educational and work activities</a:t>
                      </a:r>
                      <a:endParaRPr lang="de-DE" sz="1600" dirty="0" smtClean="0">
                        <a:solidFill>
                          <a:srgbClr val="000000"/>
                        </a:solidFill>
                        <a:effectLst/>
                        <a:latin typeface="Cambria"/>
                        <a:ea typeface="Cambria"/>
                        <a:cs typeface="Times New Roman"/>
                      </a:endParaRPr>
                    </a:p>
                  </a:txBody>
                  <a:tcPr marL="0" marR="0" marT="0" marB="0">
                    <a:lnT w="12700" cap="flat" cmpd="sng" algn="ctr">
                      <a:solidFill>
                        <a:srgbClr val="000000"/>
                      </a:solidFill>
                      <a:prstDash val="solid"/>
                      <a:round/>
                      <a:headEnd type="none" w="med" len="med"/>
                      <a:tailEnd type="none" w="med" len="med"/>
                    </a:lnT>
                  </a:tcPr>
                </a:tc>
                <a:tc>
                  <a:txBody>
                    <a:bodyPr/>
                    <a:lstStyle/>
                    <a:p>
                      <a:pPr marL="75565" marR="113665" algn="r">
                        <a:lnSpc>
                          <a:spcPct val="115000"/>
                        </a:lnSpc>
                        <a:spcAft>
                          <a:spcPts val="0"/>
                        </a:spcAft>
                        <a:tabLst>
                          <a:tab pos="5671185" algn="l"/>
                        </a:tabLst>
                      </a:pPr>
                      <a:endParaRPr lang="de-DE" sz="1600" dirty="0">
                        <a:solidFill>
                          <a:srgbClr val="000000"/>
                        </a:solidFill>
                        <a:effectLst/>
                        <a:latin typeface="Cambria"/>
                        <a:ea typeface="Cambria"/>
                        <a:cs typeface="Times New Roman"/>
                      </a:endParaRPr>
                    </a:p>
                  </a:txBody>
                  <a:tcPr marL="0" marR="0" marT="0" marB="0">
                    <a:lnT w="12700" cap="flat" cmpd="sng" algn="ctr">
                      <a:solidFill>
                        <a:srgbClr val="000000"/>
                      </a:solidFill>
                      <a:prstDash val="solid"/>
                      <a:round/>
                      <a:headEnd type="none" w="med" len="med"/>
                      <a:tailEnd type="none" w="med" len="med"/>
                    </a:lnT>
                  </a:tcPr>
                </a:tc>
                <a:tc>
                  <a:txBody>
                    <a:bodyPr/>
                    <a:lstStyle/>
                    <a:p>
                      <a:pPr marL="75565">
                        <a:lnSpc>
                          <a:spcPct val="115000"/>
                        </a:lnSpc>
                        <a:spcAft>
                          <a:spcPts val="0"/>
                        </a:spcAft>
                        <a:tabLst>
                          <a:tab pos="5671185" algn="l"/>
                        </a:tabLst>
                      </a:pPr>
                      <a:endParaRPr lang="de-DE" sz="1600" dirty="0">
                        <a:solidFill>
                          <a:srgbClr val="000000"/>
                        </a:solidFill>
                        <a:effectLst/>
                        <a:latin typeface="Cambria"/>
                        <a:ea typeface="Cambria"/>
                        <a:cs typeface="Times New Roman"/>
                      </a:endParaRPr>
                    </a:p>
                  </a:txBody>
                  <a:tcPr marL="0" marR="0" marT="0" marB="0">
                    <a:lnT w="12700" cap="flat" cmpd="sng" algn="ctr">
                      <a:solidFill>
                        <a:srgbClr val="000000"/>
                      </a:solidFill>
                      <a:prstDash val="solid"/>
                      <a:round/>
                      <a:headEnd type="none" w="med" len="med"/>
                      <a:tailEnd type="none" w="med" len="med"/>
                    </a:lnT>
                  </a:tcPr>
                </a:tc>
              </a:tr>
              <a:tr h="370840">
                <a:tc>
                  <a:txBody>
                    <a:bodyPr/>
                    <a:lstStyle/>
                    <a:p>
                      <a:pPr marL="75565">
                        <a:lnSpc>
                          <a:spcPct val="115000"/>
                        </a:lnSpc>
                        <a:spcAft>
                          <a:spcPts val="0"/>
                        </a:spcAft>
                        <a:tabLst>
                          <a:tab pos="5671185" algn="l"/>
                        </a:tabLst>
                      </a:pPr>
                      <a:r>
                        <a:rPr lang="en-US" sz="1600" i="1" dirty="0" smtClean="0">
                          <a:solidFill>
                            <a:srgbClr val="000000"/>
                          </a:solidFill>
                          <a:effectLst/>
                          <a:latin typeface="Arial"/>
                          <a:ea typeface="Arial"/>
                          <a:cs typeface="Times New Roman"/>
                        </a:rPr>
                        <a:t>[</a:t>
                      </a:r>
                      <a:r>
                        <a:rPr lang="en-US" sz="1600" i="1" dirty="0">
                          <a:solidFill>
                            <a:srgbClr val="000000"/>
                          </a:solidFill>
                          <a:effectLst/>
                          <a:latin typeface="Arial"/>
                          <a:ea typeface="Arial"/>
                          <a:cs typeface="Times New Roman"/>
                        </a:rPr>
                        <a:t>VET-</a:t>
                      </a:r>
                      <a:r>
                        <a:rPr lang="en-US" sz="1600" i="1" dirty="0" err="1">
                          <a:solidFill>
                            <a:srgbClr val="000000"/>
                          </a:solidFill>
                          <a:effectLst/>
                          <a:latin typeface="Arial"/>
                          <a:ea typeface="Arial"/>
                          <a:cs typeface="Times New Roman"/>
                        </a:rPr>
                        <a:t>programme</a:t>
                      </a:r>
                      <a:r>
                        <a:rPr lang="en-US" sz="1600" i="1" dirty="0">
                          <a:solidFill>
                            <a:srgbClr val="000000"/>
                          </a:solidFill>
                          <a:effectLst/>
                          <a:latin typeface="Arial"/>
                          <a:ea typeface="Arial"/>
                          <a:cs typeface="Times New Roman"/>
                        </a:rPr>
                        <a:t>]</a:t>
                      </a:r>
                      <a:endParaRPr lang="de-DE" sz="1600" dirty="0">
                        <a:solidFill>
                          <a:srgbClr val="000000"/>
                        </a:solidFill>
                        <a:effectLst/>
                        <a:latin typeface="Cambria"/>
                        <a:ea typeface="Cambria"/>
                        <a:cs typeface="Times New Roman"/>
                      </a:endParaRPr>
                    </a:p>
                  </a:txBody>
                  <a:tcPr marL="0" marR="0" marT="0" marB="0"/>
                </a:tc>
                <a:tc>
                  <a:txBody>
                    <a:bodyPr/>
                    <a:lstStyle/>
                    <a:p>
                      <a:pPr marL="75565" marR="113665" algn="r">
                        <a:lnSpc>
                          <a:spcPct val="115000"/>
                        </a:lnSpc>
                        <a:spcAft>
                          <a:spcPts val="0"/>
                        </a:spcAft>
                        <a:tabLst>
                          <a:tab pos="5671185" algn="l"/>
                        </a:tabLst>
                      </a:pPr>
                      <a:r>
                        <a:rPr lang="en-US" sz="1600" dirty="0">
                          <a:solidFill>
                            <a:srgbClr val="000000"/>
                          </a:solidFill>
                          <a:effectLst/>
                          <a:latin typeface="Arial"/>
                          <a:ea typeface="Arial"/>
                          <a:cs typeface="Times New Roman"/>
                        </a:rPr>
                        <a:t> </a:t>
                      </a:r>
                      <a:endParaRPr lang="de-DE" sz="1600" dirty="0">
                        <a:solidFill>
                          <a:srgbClr val="000000"/>
                        </a:solidFill>
                        <a:effectLst/>
                        <a:latin typeface="Cambria"/>
                        <a:ea typeface="Cambria"/>
                        <a:cs typeface="Times New Roman"/>
                      </a:endParaRPr>
                    </a:p>
                  </a:txBody>
                  <a:tcPr marL="0" marR="0" marT="0" marB="0"/>
                </a:tc>
                <a:tc>
                  <a:txBody>
                    <a:bodyPr/>
                    <a:lstStyle/>
                    <a:p>
                      <a:pPr marL="75565">
                        <a:lnSpc>
                          <a:spcPct val="115000"/>
                        </a:lnSpc>
                        <a:spcAft>
                          <a:spcPts val="0"/>
                        </a:spcAft>
                        <a:tabLst>
                          <a:tab pos="5671185" algn="l"/>
                        </a:tabLst>
                      </a:pPr>
                      <a:r>
                        <a:rPr lang="en-US" sz="1600" dirty="0">
                          <a:solidFill>
                            <a:srgbClr val="000000"/>
                          </a:solidFill>
                          <a:effectLst/>
                          <a:latin typeface="Arial"/>
                          <a:ea typeface="Arial"/>
                          <a:cs typeface="Times New Roman"/>
                        </a:rPr>
                        <a:t> </a:t>
                      </a:r>
                      <a:endParaRPr lang="de-DE" sz="1600" dirty="0">
                        <a:solidFill>
                          <a:srgbClr val="000000"/>
                        </a:solidFill>
                        <a:effectLst/>
                        <a:latin typeface="Cambria"/>
                        <a:ea typeface="Cambria"/>
                        <a:cs typeface="Times New Roman"/>
                      </a:endParaRPr>
                    </a:p>
                  </a:txBody>
                  <a:tcPr marL="0" marR="0" marT="0" marB="0"/>
                </a:tc>
              </a:tr>
              <a:tr h="370840">
                <a:tc>
                  <a:txBody>
                    <a:bodyPr/>
                    <a:lstStyle/>
                    <a:p>
                      <a:pPr marL="204470">
                        <a:lnSpc>
                          <a:spcPct val="115000"/>
                        </a:lnSpc>
                        <a:spcAft>
                          <a:spcPts val="0"/>
                        </a:spcAft>
                        <a:tabLst>
                          <a:tab pos="5671185" algn="l"/>
                        </a:tabLst>
                      </a:pPr>
                      <a:r>
                        <a:rPr lang="en-US" sz="1600" dirty="0">
                          <a:solidFill>
                            <a:srgbClr val="000000"/>
                          </a:solidFill>
                          <a:effectLst/>
                          <a:latin typeface="Arial"/>
                          <a:ea typeface="Arial"/>
                          <a:cs typeface="Times New Roman"/>
                        </a:rPr>
                        <a:t>Bridging course</a:t>
                      </a:r>
                      <a:endParaRPr lang="de-DE" sz="1600" dirty="0">
                        <a:solidFill>
                          <a:srgbClr val="000000"/>
                        </a:solidFill>
                        <a:effectLst/>
                        <a:latin typeface="Cambria"/>
                        <a:ea typeface="Cambria"/>
                        <a:cs typeface="Times New Roman"/>
                      </a:endParaRPr>
                    </a:p>
                  </a:txBody>
                  <a:tcPr marL="0" marR="0" marT="0" marB="0"/>
                </a:tc>
                <a:tc>
                  <a:txBody>
                    <a:bodyPr/>
                    <a:lstStyle/>
                    <a:p>
                      <a:pPr marL="75565" marR="113665" algn="r">
                        <a:lnSpc>
                          <a:spcPct val="115000"/>
                        </a:lnSpc>
                        <a:spcAft>
                          <a:spcPts val="0"/>
                        </a:spcAft>
                        <a:tabLst>
                          <a:tab pos="5671185" algn="l"/>
                        </a:tabLst>
                      </a:pPr>
                      <a:r>
                        <a:rPr lang="en-US" sz="1600" dirty="0">
                          <a:solidFill>
                            <a:srgbClr val="000000"/>
                          </a:solidFill>
                          <a:effectLst/>
                          <a:latin typeface="Arial"/>
                          <a:ea typeface="Arial"/>
                          <a:cs typeface="Times New Roman"/>
                        </a:rPr>
                        <a:t>.106</a:t>
                      </a:r>
                      <a:endParaRPr lang="de-DE" sz="1600" dirty="0">
                        <a:solidFill>
                          <a:srgbClr val="000000"/>
                        </a:solidFill>
                        <a:effectLst/>
                        <a:latin typeface="Cambria"/>
                        <a:ea typeface="Cambria"/>
                        <a:cs typeface="Times New Roman"/>
                      </a:endParaRPr>
                    </a:p>
                  </a:txBody>
                  <a:tcPr marL="0" marR="0" marT="0" marB="0" anchor="ctr"/>
                </a:tc>
                <a:tc>
                  <a:txBody>
                    <a:bodyPr/>
                    <a:lstStyle/>
                    <a:p>
                      <a:pPr marL="75565">
                        <a:lnSpc>
                          <a:spcPct val="115000"/>
                        </a:lnSpc>
                        <a:spcAft>
                          <a:spcPts val="0"/>
                        </a:spcAft>
                        <a:tabLst>
                          <a:tab pos="5671185" algn="l"/>
                        </a:tabLst>
                      </a:pPr>
                      <a:r>
                        <a:rPr lang="en-US" sz="1600" dirty="0">
                          <a:solidFill>
                            <a:srgbClr val="000000"/>
                          </a:solidFill>
                          <a:effectLst/>
                          <a:latin typeface="Arial"/>
                          <a:ea typeface="Arial"/>
                          <a:cs typeface="Times New Roman"/>
                        </a:rPr>
                        <a:t>**</a:t>
                      </a:r>
                      <a:r>
                        <a:rPr lang="en-US" sz="1600" dirty="0" smtClean="0">
                          <a:solidFill>
                            <a:srgbClr val="000000"/>
                          </a:solidFill>
                          <a:effectLst/>
                          <a:latin typeface="Arial"/>
                          <a:ea typeface="Arial"/>
                          <a:cs typeface="Times New Roman"/>
                        </a:rPr>
                        <a:t>* risk 9 times higher</a:t>
                      </a:r>
                      <a:endParaRPr lang="de-DE" sz="1600" dirty="0">
                        <a:solidFill>
                          <a:srgbClr val="000000"/>
                        </a:solidFill>
                        <a:effectLst/>
                        <a:latin typeface="Cambria"/>
                        <a:ea typeface="Cambria"/>
                        <a:cs typeface="Times New Roman"/>
                      </a:endParaRPr>
                    </a:p>
                  </a:txBody>
                  <a:tcPr marL="0" marR="0" marT="0" marB="0"/>
                </a:tc>
              </a:tr>
              <a:tr h="370840">
                <a:tc>
                  <a:txBody>
                    <a:bodyPr/>
                    <a:lstStyle/>
                    <a:p>
                      <a:pPr marL="204470">
                        <a:lnSpc>
                          <a:spcPct val="115000"/>
                        </a:lnSpc>
                        <a:spcAft>
                          <a:spcPts val="0"/>
                        </a:spcAft>
                        <a:tabLst>
                          <a:tab pos="5671185" algn="l"/>
                        </a:tabLst>
                      </a:pPr>
                      <a:r>
                        <a:rPr lang="en-US" sz="1600" dirty="0">
                          <a:solidFill>
                            <a:srgbClr val="000000"/>
                          </a:solidFill>
                          <a:effectLst/>
                          <a:latin typeface="Arial"/>
                          <a:ea typeface="Arial"/>
                          <a:cs typeface="Times New Roman"/>
                        </a:rPr>
                        <a:t>Employment without training contract</a:t>
                      </a:r>
                      <a:endParaRPr lang="de-DE" sz="1600" dirty="0">
                        <a:solidFill>
                          <a:srgbClr val="000000"/>
                        </a:solidFill>
                        <a:effectLst/>
                        <a:latin typeface="Cambria"/>
                        <a:ea typeface="Cambria"/>
                        <a:cs typeface="Times New Roman"/>
                      </a:endParaRPr>
                    </a:p>
                  </a:txBody>
                  <a:tcPr marL="0" marR="0" marT="0" marB="0"/>
                </a:tc>
                <a:tc>
                  <a:txBody>
                    <a:bodyPr/>
                    <a:lstStyle/>
                    <a:p>
                      <a:pPr marL="75565" marR="113665" algn="r">
                        <a:lnSpc>
                          <a:spcPct val="115000"/>
                        </a:lnSpc>
                        <a:spcAft>
                          <a:spcPts val="0"/>
                        </a:spcAft>
                        <a:tabLst>
                          <a:tab pos="5671185" algn="l"/>
                        </a:tabLst>
                      </a:pPr>
                      <a:r>
                        <a:rPr lang="en-US" sz="1600" dirty="0">
                          <a:solidFill>
                            <a:srgbClr val="000000"/>
                          </a:solidFill>
                          <a:effectLst/>
                          <a:latin typeface="Arial"/>
                          <a:ea typeface="Arial"/>
                          <a:cs typeface="Times New Roman"/>
                        </a:rPr>
                        <a:t>.035</a:t>
                      </a:r>
                      <a:endParaRPr lang="de-DE" sz="1600" dirty="0">
                        <a:solidFill>
                          <a:srgbClr val="000000"/>
                        </a:solidFill>
                        <a:effectLst/>
                        <a:latin typeface="Cambria"/>
                        <a:ea typeface="Cambria"/>
                        <a:cs typeface="Times New Roman"/>
                      </a:endParaRPr>
                    </a:p>
                  </a:txBody>
                  <a:tcPr marL="0" marR="0" marT="0" marB="0" anchor="ctr"/>
                </a:tc>
                <a:tc>
                  <a:txBody>
                    <a:bodyPr/>
                    <a:lstStyle/>
                    <a:p>
                      <a:pPr marL="75565">
                        <a:lnSpc>
                          <a:spcPct val="115000"/>
                        </a:lnSpc>
                        <a:spcAft>
                          <a:spcPts val="0"/>
                        </a:spcAft>
                        <a:tabLst>
                          <a:tab pos="5671185" algn="l"/>
                        </a:tabLst>
                      </a:pPr>
                      <a:r>
                        <a:rPr lang="en-US" sz="1600" dirty="0">
                          <a:solidFill>
                            <a:srgbClr val="000000"/>
                          </a:solidFill>
                          <a:effectLst/>
                          <a:latin typeface="Arial"/>
                          <a:ea typeface="Arial"/>
                          <a:cs typeface="Times New Roman"/>
                        </a:rPr>
                        <a:t>**</a:t>
                      </a:r>
                      <a:r>
                        <a:rPr lang="en-US" sz="1600" dirty="0" smtClean="0">
                          <a:solidFill>
                            <a:srgbClr val="000000"/>
                          </a:solidFill>
                          <a:effectLst/>
                          <a:latin typeface="Arial"/>
                          <a:ea typeface="Arial"/>
                          <a:cs typeface="Times New Roman"/>
                        </a:rPr>
                        <a:t>* risk 28 times higher</a:t>
                      </a:r>
                      <a:endParaRPr lang="de-DE" sz="1600" dirty="0">
                        <a:solidFill>
                          <a:srgbClr val="000000"/>
                        </a:solidFill>
                        <a:effectLst/>
                        <a:latin typeface="Cambria"/>
                        <a:ea typeface="Cambria"/>
                        <a:cs typeface="Times New Roman"/>
                      </a:endParaRPr>
                    </a:p>
                  </a:txBody>
                  <a:tcPr marL="0" marR="0" marT="0" marB="0"/>
                </a:tc>
              </a:tr>
              <a:tr h="370840">
                <a:tc>
                  <a:txBody>
                    <a:bodyPr/>
                    <a:lstStyle/>
                    <a:p>
                      <a:pPr marL="204470">
                        <a:lnSpc>
                          <a:spcPct val="115000"/>
                        </a:lnSpc>
                        <a:spcAft>
                          <a:spcPts val="0"/>
                        </a:spcAft>
                        <a:tabLst>
                          <a:tab pos="5671185" algn="l"/>
                        </a:tabLst>
                      </a:pPr>
                      <a:r>
                        <a:rPr lang="en-US" sz="1600" dirty="0">
                          <a:solidFill>
                            <a:srgbClr val="000000"/>
                          </a:solidFill>
                          <a:effectLst/>
                          <a:latin typeface="Arial"/>
                          <a:ea typeface="Arial"/>
                          <a:cs typeface="Times New Roman"/>
                        </a:rPr>
                        <a:t>NEET</a:t>
                      </a:r>
                      <a:endParaRPr lang="de-DE" sz="1600" dirty="0">
                        <a:solidFill>
                          <a:srgbClr val="000000"/>
                        </a:solidFill>
                        <a:effectLst/>
                        <a:latin typeface="Cambria"/>
                        <a:ea typeface="Cambria"/>
                        <a:cs typeface="Times New Roman"/>
                      </a:endParaRPr>
                    </a:p>
                  </a:txBody>
                  <a:tcPr marL="0" marR="0" marT="0" marB="0">
                    <a:lnB w="12700" cap="flat" cmpd="sng" algn="ctr">
                      <a:solidFill>
                        <a:srgbClr val="000000"/>
                      </a:solidFill>
                      <a:prstDash val="solid"/>
                      <a:round/>
                      <a:headEnd type="none" w="med" len="med"/>
                      <a:tailEnd type="none" w="med" len="med"/>
                    </a:lnB>
                  </a:tcPr>
                </a:tc>
                <a:tc>
                  <a:txBody>
                    <a:bodyPr/>
                    <a:lstStyle/>
                    <a:p>
                      <a:pPr marL="75565" marR="113665" algn="r">
                        <a:lnSpc>
                          <a:spcPct val="115000"/>
                        </a:lnSpc>
                        <a:spcAft>
                          <a:spcPts val="0"/>
                        </a:spcAft>
                        <a:tabLst>
                          <a:tab pos="5671185" algn="l"/>
                        </a:tabLst>
                      </a:pPr>
                      <a:r>
                        <a:rPr lang="en-US" sz="1600" dirty="0">
                          <a:solidFill>
                            <a:srgbClr val="000000"/>
                          </a:solidFill>
                          <a:effectLst/>
                          <a:latin typeface="Arial"/>
                          <a:ea typeface="Arial"/>
                          <a:cs typeface="Times New Roman"/>
                        </a:rPr>
                        <a:t>.060</a:t>
                      </a:r>
                      <a:endParaRPr lang="de-DE" sz="1600" dirty="0">
                        <a:solidFill>
                          <a:srgbClr val="000000"/>
                        </a:solidFill>
                        <a:effectLst/>
                        <a:latin typeface="Cambria"/>
                        <a:ea typeface="Cambria"/>
                        <a:cs typeface="Times New Roman"/>
                      </a:endParaRPr>
                    </a:p>
                  </a:txBody>
                  <a:tcPr marL="0" marR="0" marT="0" marB="0" anchor="ctr">
                    <a:lnB w="12700" cap="flat" cmpd="sng" algn="ctr">
                      <a:solidFill>
                        <a:srgbClr val="000000"/>
                      </a:solidFill>
                      <a:prstDash val="solid"/>
                      <a:round/>
                      <a:headEnd type="none" w="med" len="med"/>
                      <a:tailEnd type="none" w="med" len="med"/>
                    </a:lnB>
                  </a:tcPr>
                </a:tc>
                <a:tc>
                  <a:txBody>
                    <a:bodyPr/>
                    <a:lstStyle/>
                    <a:p>
                      <a:pPr marL="75565">
                        <a:lnSpc>
                          <a:spcPct val="115000"/>
                        </a:lnSpc>
                        <a:spcAft>
                          <a:spcPts val="0"/>
                        </a:spcAft>
                        <a:tabLst>
                          <a:tab pos="5671185" algn="l"/>
                        </a:tabLst>
                      </a:pPr>
                      <a:r>
                        <a:rPr lang="en-US" sz="1600" dirty="0">
                          <a:solidFill>
                            <a:srgbClr val="000000"/>
                          </a:solidFill>
                          <a:effectLst/>
                          <a:latin typeface="Arial"/>
                          <a:ea typeface="Arial"/>
                          <a:cs typeface="Times New Roman"/>
                        </a:rPr>
                        <a:t>**</a:t>
                      </a:r>
                      <a:r>
                        <a:rPr lang="en-US" sz="1600" dirty="0" smtClean="0">
                          <a:solidFill>
                            <a:srgbClr val="000000"/>
                          </a:solidFill>
                          <a:effectLst/>
                          <a:latin typeface="Arial"/>
                          <a:ea typeface="Arial"/>
                          <a:cs typeface="Times New Roman"/>
                        </a:rPr>
                        <a:t>* risk 17 times higher</a:t>
                      </a:r>
                      <a:endParaRPr lang="de-DE" sz="1600" dirty="0">
                        <a:solidFill>
                          <a:srgbClr val="000000"/>
                        </a:solidFill>
                        <a:effectLst/>
                        <a:latin typeface="Cambria"/>
                        <a:ea typeface="Cambria"/>
                        <a:cs typeface="Times New Roman"/>
                      </a:endParaRPr>
                    </a:p>
                  </a:txBody>
                  <a:tcPr marL="0" marR="0" marT="0" marB="0">
                    <a:lnB w="12700" cap="flat" cmpd="sng" algn="ctr">
                      <a:solidFill>
                        <a:srgbClr val="000000"/>
                      </a:solidFill>
                      <a:prstDash val="solid"/>
                      <a:round/>
                      <a:headEnd type="none" w="med" len="med"/>
                      <a:tailEnd type="none" w="med" len="med"/>
                    </a:lnB>
                  </a:tcPr>
                </a:tc>
              </a:tr>
              <a:tr h="370840">
                <a:tc>
                  <a:txBody>
                    <a:bodyPr/>
                    <a:lstStyle/>
                    <a:p>
                      <a:pPr marL="75565">
                        <a:lnSpc>
                          <a:spcPct val="115000"/>
                        </a:lnSpc>
                        <a:spcAft>
                          <a:spcPts val="0"/>
                        </a:spcAft>
                        <a:tabLst>
                          <a:tab pos="5671185" algn="l"/>
                        </a:tabLst>
                      </a:pPr>
                      <a:r>
                        <a:rPr lang="en-US" sz="1600" i="1">
                          <a:solidFill>
                            <a:srgbClr val="000000"/>
                          </a:solidFill>
                          <a:effectLst/>
                          <a:latin typeface="Arial"/>
                          <a:ea typeface="Arial"/>
                          <a:cs typeface="Times New Roman"/>
                        </a:rPr>
                        <a:t>Learning experience before contract termination</a:t>
                      </a:r>
                      <a:endParaRPr lang="de-DE" sz="1600">
                        <a:solidFill>
                          <a:srgbClr val="000000"/>
                        </a:solidFill>
                        <a:effectLst/>
                        <a:latin typeface="Cambria"/>
                        <a:ea typeface="Cambria"/>
                        <a:cs typeface="Times New Roman"/>
                      </a:endParaRPr>
                    </a:p>
                  </a:txBody>
                  <a:tcPr marL="0" marR="0" marT="0" marB="0">
                    <a:lnT w="12700" cap="flat" cmpd="sng" algn="ctr">
                      <a:solidFill>
                        <a:srgbClr val="000000"/>
                      </a:solidFill>
                      <a:prstDash val="solid"/>
                      <a:round/>
                      <a:headEnd type="none" w="med" len="med"/>
                      <a:tailEnd type="none" w="med" len="med"/>
                    </a:lnT>
                  </a:tcPr>
                </a:tc>
                <a:tc>
                  <a:txBody>
                    <a:bodyPr/>
                    <a:lstStyle/>
                    <a:p>
                      <a:pPr marL="75565" marR="113665" algn="r">
                        <a:lnSpc>
                          <a:spcPct val="115000"/>
                        </a:lnSpc>
                        <a:spcAft>
                          <a:spcPts val="0"/>
                        </a:spcAft>
                        <a:tabLst>
                          <a:tab pos="5671185" algn="l"/>
                        </a:tabLst>
                      </a:pPr>
                      <a:r>
                        <a:rPr lang="en-US" sz="1600">
                          <a:solidFill>
                            <a:srgbClr val="000000"/>
                          </a:solidFill>
                          <a:effectLst/>
                          <a:latin typeface="Arial"/>
                          <a:ea typeface="Arial"/>
                          <a:cs typeface="Times New Roman"/>
                        </a:rPr>
                        <a:t> </a:t>
                      </a:r>
                      <a:endParaRPr lang="de-DE" sz="1600">
                        <a:solidFill>
                          <a:srgbClr val="000000"/>
                        </a:solidFill>
                        <a:effectLst/>
                        <a:latin typeface="Cambria"/>
                        <a:ea typeface="Cambria"/>
                        <a:cs typeface="Times New Roman"/>
                      </a:endParaRPr>
                    </a:p>
                  </a:txBody>
                  <a:tcPr marL="0" marR="0" marT="0" marB="0" anchor="ctr">
                    <a:lnT w="12700" cap="flat" cmpd="sng" algn="ctr">
                      <a:solidFill>
                        <a:srgbClr val="000000"/>
                      </a:solidFill>
                      <a:prstDash val="solid"/>
                      <a:round/>
                      <a:headEnd type="none" w="med" len="med"/>
                      <a:tailEnd type="none" w="med" len="med"/>
                    </a:lnT>
                  </a:tcPr>
                </a:tc>
                <a:tc>
                  <a:txBody>
                    <a:bodyPr/>
                    <a:lstStyle/>
                    <a:p>
                      <a:pPr marL="75565">
                        <a:lnSpc>
                          <a:spcPct val="115000"/>
                        </a:lnSpc>
                        <a:spcAft>
                          <a:spcPts val="0"/>
                        </a:spcAft>
                        <a:tabLst>
                          <a:tab pos="5671185" algn="l"/>
                        </a:tabLst>
                      </a:pPr>
                      <a:r>
                        <a:rPr lang="en-US" sz="1600" dirty="0">
                          <a:solidFill>
                            <a:srgbClr val="000000"/>
                          </a:solidFill>
                          <a:effectLst/>
                          <a:latin typeface="Arial"/>
                          <a:ea typeface="Arial"/>
                          <a:cs typeface="Times New Roman"/>
                        </a:rPr>
                        <a:t> </a:t>
                      </a:r>
                      <a:endParaRPr lang="de-DE" sz="1600" dirty="0">
                        <a:solidFill>
                          <a:srgbClr val="000000"/>
                        </a:solidFill>
                        <a:effectLst/>
                        <a:latin typeface="Cambria"/>
                        <a:ea typeface="Cambria"/>
                        <a:cs typeface="Times New Roman"/>
                      </a:endParaRPr>
                    </a:p>
                  </a:txBody>
                  <a:tcPr marL="0" marR="0" marT="0" marB="0">
                    <a:lnT w="12700" cap="flat" cmpd="sng" algn="ctr">
                      <a:solidFill>
                        <a:srgbClr val="000000"/>
                      </a:solidFill>
                      <a:prstDash val="solid"/>
                      <a:round/>
                      <a:headEnd type="none" w="med" len="med"/>
                      <a:tailEnd type="none" w="med" len="med"/>
                    </a:lnT>
                  </a:tcPr>
                </a:tc>
              </a:tr>
              <a:tr h="370840">
                <a:tc>
                  <a:txBody>
                    <a:bodyPr/>
                    <a:lstStyle/>
                    <a:p>
                      <a:pPr marL="204470">
                        <a:lnSpc>
                          <a:spcPct val="115000"/>
                        </a:lnSpc>
                        <a:spcAft>
                          <a:spcPts val="0"/>
                        </a:spcAft>
                        <a:tabLst>
                          <a:tab pos="5671185" algn="l"/>
                        </a:tabLst>
                      </a:pPr>
                      <a:r>
                        <a:rPr lang="en-US" sz="1600">
                          <a:solidFill>
                            <a:srgbClr val="000000"/>
                          </a:solidFill>
                          <a:effectLst/>
                          <a:latin typeface="Arial"/>
                          <a:ea typeface="Arial"/>
                          <a:cs typeface="Times New Roman"/>
                        </a:rPr>
                        <a:t>At vocational school</a:t>
                      </a:r>
                      <a:endParaRPr lang="de-DE" sz="1600">
                        <a:solidFill>
                          <a:srgbClr val="000000"/>
                        </a:solidFill>
                        <a:effectLst/>
                        <a:latin typeface="Cambria"/>
                        <a:ea typeface="Cambria"/>
                        <a:cs typeface="Times New Roman"/>
                      </a:endParaRPr>
                    </a:p>
                  </a:txBody>
                  <a:tcPr marL="0" marR="0" marT="0" marB="0"/>
                </a:tc>
                <a:tc>
                  <a:txBody>
                    <a:bodyPr/>
                    <a:lstStyle/>
                    <a:p>
                      <a:pPr marL="75565" marR="113665" algn="r">
                        <a:lnSpc>
                          <a:spcPct val="115000"/>
                        </a:lnSpc>
                        <a:spcAft>
                          <a:spcPts val="0"/>
                        </a:spcAft>
                        <a:tabLst>
                          <a:tab pos="5671185" algn="l"/>
                        </a:tabLst>
                      </a:pPr>
                      <a:r>
                        <a:rPr lang="en-US" sz="1600">
                          <a:solidFill>
                            <a:srgbClr val="000000"/>
                          </a:solidFill>
                          <a:effectLst/>
                          <a:latin typeface="Arial"/>
                          <a:ea typeface="Arial"/>
                          <a:cs typeface="Times New Roman"/>
                        </a:rPr>
                        <a:t>1.262</a:t>
                      </a:r>
                      <a:endParaRPr lang="de-DE" sz="1600">
                        <a:solidFill>
                          <a:srgbClr val="000000"/>
                        </a:solidFill>
                        <a:effectLst/>
                        <a:latin typeface="Cambria"/>
                        <a:ea typeface="Cambria"/>
                        <a:cs typeface="Times New Roman"/>
                      </a:endParaRPr>
                    </a:p>
                  </a:txBody>
                  <a:tcPr marL="0" marR="0" marT="0" marB="0" anchor="ctr"/>
                </a:tc>
                <a:tc>
                  <a:txBody>
                    <a:bodyPr/>
                    <a:lstStyle/>
                    <a:p>
                      <a:pPr marL="75565">
                        <a:lnSpc>
                          <a:spcPct val="115000"/>
                        </a:lnSpc>
                        <a:spcAft>
                          <a:spcPts val="0"/>
                        </a:spcAft>
                        <a:tabLst>
                          <a:tab pos="5671185" algn="l"/>
                        </a:tabLst>
                      </a:pPr>
                      <a:r>
                        <a:rPr lang="en-US" sz="1600" dirty="0">
                          <a:solidFill>
                            <a:srgbClr val="000000"/>
                          </a:solidFill>
                          <a:effectLst/>
                          <a:latin typeface="Arial"/>
                          <a:ea typeface="Arial"/>
                          <a:cs typeface="Times New Roman"/>
                        </a:rPr>
                        <a:t>*</a:t>
                      </a:r>
                      <a:endParaRPr lang="de-DE" sz="1600" dirty="0">
                        <a:solidFill>
                          <a:srgbClr val="000000"/>
                        </a:solidFill>
                        <a:effectLst/>
                        <a:latin typeface="Cambria"/>
                        <a:ea typeface="Cambria"/>
                        <a:cs typeface="Times New Roman"/>
                      </a:endParaRPr>
                    </a:p>
                  </a:txBody>
                  <a:tcPr marL="0" marR="0" marT="0" marB="0"/>
                </a:tc>
              </a:tr>
              <a:tr h="370840">
                <a:tc>
                  <a:txBody>
                    <a:bodyPr/>
                    <a:lstStyle/>
                    <a:p>
                      <a:pPr marL="204470">
                        <a:lnSpc>
                          <a:spcPct val="115000"/>
                        </a:lnSpc>
                        <a:spcAft>
                          <a:spcPts val="0"/>
                        </a:spcAft>
                        <a:tabLst>
                          <a:tab pos="5671185" algn="l"/>
                        </a:tabLst>
                      </a:pPr>
                      <a:r>
                        <a:rPr lang="en-US" sz="1600" dirty="0">
                          <a:solidFill>
                            <a:srgbClr val="000000"/>
                          </a:solidFill>
                          <a:effectLst/>
                          <a:latin typeface="Arial"/>
                          <a:ea typeface="Arial"/>
                          <a:cs typeface="Times New Roman"/>
                        </a:rPr>
                        <a:t>At workplace</a:t>
                      </a:r>
                      <a:endParaRPr lang="de-DE" sz="1600" dirty="0">
                        <a:solidFill>
                          <a:srgbClr val="000000"/>
                        </a:solidFill>
                        <a:effectLst/>
                        <a:latin typeface="Cambria"/>
                        <a:ea typeface="Cambria"/>
                        <a:cs typeface="Times New Roman"/>
                      </a:endParaRPr>
                    </a:p>
                  </a:txBody>
                  <a:tcPr marL="0" marR="0" marT="0" marB="0">
                    <a:lnB w="12700" cap="flat" cmpd="sng" algn="ctr">
                      <a:solidFill>
                        <a:srgbClr val="000000"/>
                      </a:solidFill>
                      <a:prstDash val="solid"/>
                      <a:round/>
                      <a:headEnd type="none" w="med" len="med"/>
                      <a:tailEnd type="none" w="med" len="med"/>
                    </a:lnB>
                  </a:tcPr>
                </a:tc>
                <a:tc>
                  <a:txBody>
                    <a:bodyPr/>
                    <a:lstStyle/>
                    <a:p>
                      <a:pPr marL="75565" marR="113665" algn="r">
                        <a:lnSpc>
                          <a:spcPct val="115000"/>
                        </a:lnSpc>
                        <a:spcAft>
                          <a:spcPts val="0"/>
                        </a:spcAft>
                        <a:tabLst>
                          <a:tab pos="5671185" algn="l"/>
                        </a:tabLst>
                      </a:pPr>
                      <a:r>
                        <a:rPr lang="en-US" sz="1600" dirty="0">
                          <a:solidFill>
                            <a:srgbClr val="000000"/>
                          </a:solidFill>
                          <a:effectLst/>
                          <a:latin typeface="Arial"/>
                          <a:ea typeface="Arial"/>
                          <a:cs typeface="Times New Roman"/>
                        </a:rPr>
                        <a:t>.834</a:t>
                      </a:r>
                      <a:endParaRPr lang="de-DE" sz="1600" dirty="0">
                        <a:solidFill>
                          <a:srgbClr val="000000"/>
                        </a:solidFill>
                        <a:effectLst/>
                        <a:latin typeface="Cambria"/>
                        <a:ea typeface="Cambria"/>
                        <a:cs typeface="Times New Roman"/>
                      </a:endParaRPr>
                    </a:p>
                  </a:txBody>
                  <a:tcPr marL="0" marR="0" marT="0" marB="0" anchor="ctr">
                    <a:lnB w="12700" cap="flat" cmpd="sng" algn="ctr">
                      <a:solidFill>
                        <a:srgbClr val="000000"/>
                      </a:solidFill>
                      <a:prstDash val="solid"/>
                      <a:round/>
                      <a:headEnd type="none" w="med" len="med"/>
                      <a:tailEnd type="none" w="med" len="med"/>
                    </a:lnB>
                  </a:tcPr>
                </a:tc>
                <a:tc>
                  <a:txBody>
                    <a:bodyPr/>
                    <a:lstStyle/>
                    <a:p>
                      <a:pPr marL="75565">
                        <a:lnSpc>
                          <a:spcPct val="115000"/>
                        </a:lnSpc>
                        <a:spcAft>
                          <a:spcPts val="0"/>
                        </a:spcAft>
                        <a:tabLst>
                          <a:tab pos="5671185" algn="l"/>
                        </a:tabLst>
                      </a:pPr>
                      <a:r>
                        <a:rPr lang="en-US" sz="1600" dirty="0">
                          <a:solidFill>
                            <a:srgbClr val="000000"/>
                          </a:solidFill>
                          <a:effectLst/>
                          <a:latin typeface="Arial"/>
                          <a:ea typeface="Arial"/>
                          <a:cs typeface="Times New Roman"/>
                        </a:rPr>
                        <a:t> </a:t>
                      </a:r>
                      <a:endParaRPr lang="de-DE" sz="1600" dirty="0">
                        <a:solidFill>
                          <a:srgbClr val="000000"/>
                        </a:solidFill>
                        <a:effectLst/>
                        <a:latin typeface="Cambria"/>
                        <a:ea typeface="Cambria"/>
                        <a:cs typeface="Times New Roman"/>
                      </a:endParaRPr>
                    </a:p>
                  </a:txBody>
                  <a:tcPr marL="0" marR="0" marT="0" marB="0">
                    <a:lnB w="12700" cap="flat" cmpd="sng" algn="ctr">
                      <a:solidFill>
                        <a:srgbClr val="000000"/>
                      </a:solidFill>
                      <a:prstDash val="solid"/>
                      <a:round/>
                      <a:headEnd type="none" w="med" len="med"/>
                      <a:tailEnd type="none" w="med" len="med"/>
                    </a:lnB>
                  </a:tcPr>
                </a:tc>
              </a:tr>
            </a:tbl>
          </a:graphicData>
        </a:graphic>
      </p:graphicFrame>
      <p:sp>
        <p:nvSpPr>
          <p:cNvPr id="12" name="Textfeld 11"/>
          <p:cNvSpPr txBox="1"/>
          <p:nvPr/>
        </p:nvSpPr>
        <p:spPr>
          <a:xfrm>
            <a:off x="776536" y="5805264"/>
            <a:ext cx="7632848" cy="523220"/>
          </a:xfrm>
          <a:prstGeom prst="rect">
            <a:avLst/>
          </a:prstGeom>
          <a:noFill/>
        </p:spPr>
        <p:txBody>
          <a:bodyPr wrap="square" rtlCol="0">
            <a:spAutoFit/>
          </a:bodyPr>
          <a:lstStyle/>
          <a:p>
            <a:r>
              <a:rPr lang="de-DE" sz="1400" dirty="0" err="1" smtClean="0">
                <a:latin typeface="+mn-lt"/>
              </a:rPr>
              <a:t>Control</a:t>
            </a:r>
            <a:r>
              <a:rPr lang="de-DE" sz="1400" dirty="0" smtClean="0">
                <a:latin typeface="+mn-lt"/>
              </a:rPr>
              <a:t> variables: Gender, Migration </a:t>
            </a:r>
            <a:r>
              <a:rPr lang="de-DE" sz="1400" dirty="0" err="1" smtClean="0">
                <a:latin typeface="+mn-lt"/>
              </a:rPr>
              <a:t>background</a:t>
            </a:r>
            <a:r>
              <a:rPr lang="de-DE" sz="1400" dirty="0" smtClean="0">
                <a:latin typeface="+mn-lt"/>
              </a:rPr>
              <a:t>, </a:t>
            </a:r>
            <a:r>
              <a:rPr lang="de-DE" sz="1400" dirty="0" err="1" smtClean="0">
                <a:latin typeface="+mn-lt"/>
              </a:rPr>
              <a:t>reasons</a:t>
            </a:r>
            <a:r>
              <a:rPr lang="de-DE" sz="1400" dirty="0" smtClean="0">
                <a:latin typeface="+mn-lt"/>
              </a:rPr>
              <a:t> </a:t>
            </a:r>
            <a:r>
              <a:rPr lang="de-DE" sz="1400" dirty="0" err="1" smtClean="0">
                <a:latin typeface="+mn-lt"/>
              </a:rPr>
              <a:t>for</a:t>
            </a:r>
            <a:r>
              <a:rPr lang="de-DE" sz="1400" dirty="0" smtClean="0">
                <a:latin typeface="+mn-lt"/>
              </a:rPr>
              <a:t> </a:t>
            </a:r>
            <a:r>
              <a:rPr lang="de-DE" sz="1400" dirty="0" err="1" smtClean="0">
                <a:latin typeface="+mn-lt"/>
              </a:rPr>
              <a:t>early</a:t>
            </a:r>
            <a:r>
              <a:rPr lang="de-DE" sz="1400" dirty="0" smtClean="0">
                <a:latin typeface="+mn-lt"/>
              </a:rPr>
              <a:t> </a:t>
            </a:r>
            <a:r>
              <a:rPr lang="de-DE" sz="1400" dirty="0" err="1" smtClean="0">
                <a:latin typeface="+mn-lt"/>
              </a:rPr>
              <a:t>termination</a:t>
            </a:r>
            <a:endParaRPr lang="de-DE" sz="1400" dirty="0" smtClean="0">
              <a:latin typeface="+mn-lt"/>
            </a:endParaRPr>
          </a:p>
          <a:p>
            <a:r>
              <a:rPr lang="de-CH" sz="1400" dirty="0" err="1">
                <a:latin typeface="+mn-lt"/>
              </a:rPr>
              <a:t>Nagelkerke</a:t>
            </a:r>
            <a:r>
              <a:rPr lang="de-CH" sz="1400" dirty="0">
                <a:latin typeface="+mn-lt"/>
              </a:rPr>
              <a:t> R</a:t>
            </a:r>
            <a:r>
              <a:rPr lang="de-CH" sz="1400" baseline="30000" dirty="0">
                <a:latin typeface="+mn-lt"/>
              </a:rPr>
              <a:t>2</a:t>
            </a:r>
            <a:r>
              <a:rPr lang="de-CH" sz="1400" dirty="0">
                <a:latin typeface="+mn-lt"/>
              </a:rPr>
              <a:t>=.38; *: p&lt;.05,  **: p&lt;.01, ***: p&lt;.</a:t>
            </a:r>
            <a:r>
              <a:rPr lang="de-CH" sz="1400" dirty="0" smtClean="0">
                <a:latin typeface="+mn-lt"/>
              </a:rPr>
              <a:t>001</a:t>
            </a:r>
            <a:endParaRPr lang="de-DE" sz="1400" dirty="0">
              <a:latin typeface="+mn-lt"/>
            </a:endParaRPr>
          </a:p>
        </p:txBody>
      </p:sp>
    </p:spTree>
    <p:extLst>
      <p:ext uri="{BB962C8B-B14F-4D97-AF65-F5344CB8AC3E}">
        <p14:creationId xmlns:p14="http://schemas.microsoft.com/office/powerpoint/2010/main" val="1108706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Results</a:t>
            </a:r>
            <a:endParaRPr lang="de-DE" dirty="0"/>
          </a:p>
        </p:txBody>
      </p:sp>
      <p:sp>
        <p:nvSpPr>
          <p:cNvPr id="3" name="Inhaltsplatzhalter 2"/>
          <p:cNvSpPr>
            <a:spLocks noGrp="1"/>
          </p:cNvSpPr>
          <p:nvPr>
            <p:ph idx="1"/>
          </p:nvPr>
        </p:nvSpPr>
        <p:spPr/>
        <p:txBody>
          <a:bodyPr/>
          <a:lstStyle/>
          <a:p>
            <a:pPr marL="0" indent="0">
              <a:buNone/>
            </a:pPr>
            <a:r>
              <a:rPr lang="en-US" sz="1800" dirty="0" smtClean="0"/>
              <a:t>Strong effect of educational/</a:t>
            </a:r>
            <a:r>
              <a:rPr lang="en-US" sz="1800" dirty="0"/>
              <a:t>w</a:t>
            </a:r>
            <a:r>
              <a:rPr lang="en-US" sz="1800" dirty="0" smtClean="0"/>
              <a:t>ork activities immediately after contract termination</a:t>
            </a:r>
          </a:p>
          <a:p>
            <a:r>
              <a:rPr lang="en-US" sz="1800" dirty="0" smtClean="0"/>
              <a:t>Successful </a:t>
            </a:r>
            <a:r>
              <a:rPr lang="en-US" sz="1800" dirty="0"/>
              <a:t>educational </a:t>
            </a:r>
            <a:r>
              <a:rPr lang="en-US" sz="1800" dirty="0" smtClean="0"/>
              <a:t>outcomes most </a:t>
            </a:r>
            <a:r>
              <a:rPr lang="en-US" sz="1800" dirty="0"/>
              <a:t>likely for those, who had re-entered VET shortly after the early apprenticeship contract termination. </a:t>
            </a:r>
            <a:endParaRPr lang="en-US" sz="1800" dirty="0" smtClean="0"/>
          </a:p>
          <a:p>
            <a:r>
              <a:rPr lang="en-US" sz="1800" dirty="0" smtClean="0"/>
              <a:t>NEETs with more successful outcomes </a:t>
            </a:r>
            <a:r>
              <a:rPr lang="en-US" sz="1800" dirty="0"/>
              <a:t>than </a:t>
            </a:r>
            <a:r>
              <a:rPr lang="en-US" sz="1800" dirty="0" smtClean="0"/>
              <a:t>those who </a:t>
            </a:r>
            <a:r>
              <a:rPr lang="en-US" sz="1800" dirty="0"/>
              <a:t>were employed without an apprenticeship contract.</a:t>
            </a:r>
            <a:r>
              <a:rPr lang="de-DE" sz="1800" dirty="0"/>
              <a:t> </a:t>
            </a:r>
            <a:endParaRPr lang="de-DE" sz="1800" dirty="0" smtClean="0"/>
          </a:p>
          <a:p>
            <a:endParaRPr lang="de-DE" sz="1800" dirty="0"/>
          </a:p>
          <a:p>
            <a:pPr marL="0" indent="0">
              <a:buNone/>
            </a:pPr>
            <a:r>
              <a:rPr lang="de-DE" sz="1800" dirty="0" smtClean="0"/>
              <a:t>Positive </a:t>
            </a:r>
            <a:r>
              <a:rPr lang="de-DE" sz="1800" dirty="0" err="1" smtClean="0"/>
              <a:t>effect</a:t>
            </a:r>
            <a:r>
              <a:rPr lang="de-DE" sz="1800" dirty="0" smtClean="0"/>
              <a:t> </a:t>
            </a:r>
            <a:r>
              <a:rPr lang="de-DE" sz="1800" dirty="0" err="1" smtClean="0"/>
              <a:t>of</a:t>
            </a:r>
            <a:r>
              <a:rPr lang="de-DE" sz="1800" dirty="0" smtClean="0"/>
              <a:t> </a:t>
            </a:r>
            <a:r>
              <a:rPr lang="de-DE" sz="1800" dirty="0" err="1" smtClean="0"/>
              <a:t>learning</a:t>
            </a:r>
            <a:r>
              <a:rPr lang="de-DE" sz="1800" dirty="0" smtClean="0"/>
              <a:t> </a:t>
            </a:r>
            <a:r>
              <a:rPr lang="de-DE" sz="1800" dirty="0" err="1" smtClean="0"/>
              <a:t>experiences</a:t>
            </a:r>
            <a:r>
              <a:rPr lang="de-DE" sz="1800" dirty="0" smtClean="0"/>
              <a:t> </a:t>
            </a:r>
            <a:r>
              <a:rPr lang="de-DE" sz="1800" dirty="0" err="1" smtClean="0"/>
              <a:t>at</a:t>
            </a:r>
            <a:r>
              <a:rPr lang="de-DE" sz="1800" dirty="0" smtClean="0"/>
              <a:t> VET-school</a:t>
            </a:r>
          </a:p>
          <a:p>
            <a:r>
              <a:rPr lang="en-US" sz="1800" dirty="0"/>
              <a:t>positive learning experiences at school predicted successful </a:t>
            </a:r>
            <a:r>
              <a:rPr lang="en-US" sz="1800" dirty="0" smtClean="0"/>
              <a:t>outcomes </a:t>
            </a:r>
            <a:r>
              <a:rPr lang="en-US" sz="1800" dirty="0"/>
              <a:t>above and beyond educational and work activities in the first month after the termination. </a:t>
            </a:r>
            <a:endParaRPr lang="en-US" sz="1800" dirty="0" smtClean="0"/>
          </a:p>
          <a:p>
            <a:endParaRPr lang="en-US" sz="1800" dirty="0"/>
          </a:p>
          <a:p>
            <a:pPr marL="0" indent="0">
              <a:buNone/>
            </a:pPr>
            <a:r>
              <a:rPr lang="en-US" sz="1800" dirty="0" smtClean="0"/>
              <a:t>No effect of learning experiences at the work place.</a:t>
            </a:r>
            <a:endParaRPr lang="de-DE" sz="1800" dirty="0" smtClean="0"/>
          </a:p>
          <a:p>
            <a:pPr marL="0" indent="0">
              <a:buNone/>
            </a:pPr>
            <a:endParaRPr lang="de-DE" sz="1600" dirty="0"/>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smtClean="0"/>
              <a:t>Institut Sekundarstufe II, </a:t>
            </a:r>
            <a:r>
              <a:rPr lang="de-CH" b="0" smtClean="0"/>
              <a:t>Muesmattstrasse 27a, Postfach, CH-3000 Bern 9</a:t>
            </a:r>
            <a:endParaRPr lang="de-CH" b="0"/>
          </a:p>
        </p:txBody>
      </p:sp>
    </p:spTree>
    <p:extLst>
      <p:ext uri="{BB962C8B-B14F-4D97-AF65-F5344CB8AC3E}">
        <p14:creationId xmlns:p14="http://schemas.microsoft.com/office/powerpoint/2010/main" val="1604623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Discussion</a:t>
            </a:r>
            <a:endParaRPr lang="de-DE" dirty="0"/>
          </a:p>
        </p:txBody>
      </p:sp>
      <p:sp>
        <p:nvSpPr>
          <p:cNvPr id="3" name="Inhaltsplatzhalter 2"/>
          <p:cNvSpPr>
            <a:spLocks noGrp="1"/>
          </p:cNvSpPr>
          <p:nvPr>
            <p:ph idx="1"/>
          </p:nvPr>
        </p:nvSpPr>
        <p:spPr>
          <a:xfrm>
            <a:off x="742950" y="1637928"/>
            <a:ext cx="8502650" cy="4023320"/>
          </a:xfrm>
        </p:spPr>
        <p:txBody>
          <a:bodyPr/>
          <a:lstStyle/>
          <a:p>
            <a:r>
              <a:rPr lang="en-AU" sz="1800" dirty="0" smtClean="0"/>
              <a:t>Positive experiences at vocational school </a:t>
            </a:r>
            <a:r>
              <a:rPr lang="en-AU" sz="1800" dirty="0"/>
              <a:t/>
            </a:r>
            <a:br>
              <a:rPr lang="en-AU" sz="1800" dirty="0"/>
            </a:br>
            <a:r>
              <a:rPr lang="en-AU" sz="1800" dirty="0" smtClean="0"/>
              <a:t>-&gt; encourage re-entry and foster later obtainment of VET-diploma</a:t>
            </a:r>
          </a:p>
          <a:p>
            <a:r>
              <a:rPr lang="en-AU" sz="1800" dirty="0" smtClean="0"/>
              <a:t>Positive experience at the workplace</a:t>
            </a:r>
            <a:br>
              <a:rPr lang="en-AU" sz="1800" dirty="0" smtClean="0"/>
            </a:br>
            <a:r>
              <a:rPr lang="en-AU" sz="1800" dirty="0" smtClean="0"/>
              <a:t>-&gt; is not linked to specific outcome: all is possible: re-entry in VET, employment without training contract, bridging course, unemployment.</a:t>
            </a:r>
          </a:p>
          <a:p>
            <a:endParaRPr lang="en-AU" sz="1800" dirty="0" smtClean="0"/>
          </a:p>
          <a:p>
            <a:r>
              <a:rPr lang="en-AU" sz="1800" b="1" dirty="0" smtClean="0">
                <a:solidFill>
                  <a:srgbClr val="A60030"/>
                </a:solidFill>
              </a:rPr>
              <a:t>Supporting re-entry and later obtainment of upper secondary diploma:</a:t>
            </a:r>
            <a:br>
              <a:rPr lang="en-AU" sz="1800" b="1" dirty="0" smtClean="0">
                <a:solidFill>
                  <a:srgbClr val="A60030"/>
                </a:solidFill>
              </a:rPr>
            </a:br>
            <a:r>
              <a:rPr lang="en-AU" sz="1800" dirty="0"/>
              <a:t>- </a:t>
            </a:r>
            <a:r>
              <a:rPr lang="en-AU" sz="1800" dirty="0" smtClean="0"/>
              <a:t>foster positive learning experience at VET schools</a:t>
            </a:r>
            <a:br>
              <a:rPr lang="en-AU" sz="1800" dirty="0" smtClean="0"/>
            </a:br>
            <a:r>
              <a:rPr lang="en-AU" sz="1800" dirty="0" smtClean="0"/>
              <a:t>- raise awareness among employers and employees</a:t>
            </a:r>
            <a:br>
              <a:rPr lang="en-AU" sz="1800" dirty="0" smtClean="0"/>
            </a:br>
            <a:r>
              <a:rPr lang="en-AU" sz="1800" dirty="0" smtClean="0"/>
              <a:t>-</a:t>
            </a:r>
            <a:r>
              <a:rPr lang="en-AU" sz="1800" dirty="0"/>
              <a:t> </a:t>
            </a:r>
            <a:r>
              <a:rPr lang="en-AU" sz="1800" dirty="0" smtClean="0"/>
              <a:t>create tailor-made re-entry programmes for adults</a:t>
            </a:r>
            <a:br>
              <a:rPr lang="en-AU" sz="1800" dirty="0" smtClean="0"/>
            </a:br>
            <a:r>
              <a:rPr lang="en-AU" sz="1800" dirty="0" smtClean="0"/>
              <a:t>- promote validation </a:t>
            </a:r>
            <a:r>
              <a:rPr lang="en-AU" sz="1800" dirty="0"/>
              <a:t>of work experience (validation des </a:t>
            </a:r>
            <a:r>
              <a:rPr lang="en-AU" sz="1800" dirty="0" err="1"/>
              <a:t>acquis</a:t>
            </a:r>
            <a:r>
              <a:rPr lang="en-AU" sz="1800" dirty="0" smtClean="0"/>
              <a:t>) </a:t>
            </a:r>
            <a:r>
              <a:rPr lang="en-AU" sz="1800" dirty="0"/>
              <a:t/>
            </a:r>
            <a:br>
              <a:rPr lang="en-AU" sz="1800" dirty="0"/>
            </a:br>
            <a:r>
              <a:rPr lang="en-AU" sz="1800" dirty="0"/>
              <a:t>- plan future educational career before before early termination </a:t>
            </a:r>
            <a:r>
              <a:rPr lang="en-AU" sz="1800" dirty="0" smtClean="0"/>
              <a:t/>
            </a:r>
            <a:br>
              <a:rPr lang="en-AU" sz="1800" dirty="0" smtClean="0"/>
            </a:br>
            <a:r>
              <a:rPr lang="en-AU" sz="1800" dirty="0" smtClean="0"/>
              <a:t>- </a:t>
            </a:r>
            <a:r>
              <a:rPr lang="en-AU" sz="1800" dirty="0"/>
              <a:t>promote use of career guidance at an early stage </a:t>
            </a:r>
            <a:endParaRPr lang="en-AU" sz="1800" dirty="0" smtClean="0"/>
          </a:p>
          <a:p>
            <a:endParaRPr lang="de-DE" sz="1800" dirty="0" smtClean="0"/>
          </a:p>
          <a:p>
            <a:endParaRPr lang="de-DE" dirty="0" smtClean="0"/>
          </a:p>
          <a:p>
            <a:endParaRPr lang="de-DE" dirty="0"/>
          </a:p>
          <a:p>
            <a:endParaRPr lang="de-DE" dirty="0"/>
          </a:p>
        </p:txBody>
      </p:sp>
      <p:sp>
        <p:nvSpPr>
          <p:cNvPr id="4" name="Datumsplatzhalter 3"/>
          <p:cNvSpPr>
            <a:spLocks noGrp="1"/>
          </p:cNvSpPr>
          <p:nvPr>
            <p:ph type="dt" sz="half" idx="10"/>
          </p:nvPr>
        </p:nvSpPr>
        <p:spPr/>
        <p:txBody>
          <a:bodyPr/>
          <a:lstStyle/>
          <a:p>
            <a:pPr>
              <a:defRPr/>
            </a:pPr>
            <a:fld id="{B4E10216-B2DE-4178-8F0B-5996EA2CE1FA}" type="datetime1">
              <a:rPr lang="de-CH" smtClean="0"/>
              <a:pPr>
                <a:defRPr/>
              </a:pPr>
              <a:t>24.04.13</a:t>
            </a:fld>
            <a:endParaRPr lang="de-CH"/>
          </a:p>
        </p:txBody>
      </p:sp>
      <p:sp>
        <p:nvSpPr>
          <p:cNvPr id="6" name="Fußzeilenplatzhalter 5"/>
          <p:cNvSpPr>
            <a:spLocks noGrp="1"/>
          </p:cNvSpPr>
          <p:nvPr>
            <p:ph type="ftr" sz="quarter" idx="12"/>
          </p:nvPr>
        </p:nvSpPr>
        <p:spPr/>
        <p:txBody>
          <a:bodyPr/>
          <a:lstStyle/>
          <a:p>
            <a:pPr>
              <a:defRPr/>
            </a:pPr>
            <a:r>
              <a:rPr lang="de-CH" dirty="0" smtClean="0"/>
              <a:t>Institut Sekundarstufe II, </a:t>
            </a:r>
            <a:r>
              <a:rPr lang="de-CH" b="0" dirty="0" err="1" smtClean="0"/>
              <a:t>Muesmattstrasse</a:t>
            </a:r>
            <a:r>
              <a:rPr lang="de-CH" b="0" dirty="0" smtClean="0"/>
              <a:t> 27a, Postfach, CH-3000 Bern 9</a:t>
            </a:r>
            <a:endParaRPr lang="de-CH" b="0" dirty="0"/>
          </a:p>
        </p:txBody>
      </p:sp>
    </p:spTree>
    <p:extLst>
      <p:ext uri="{BB962C8B-B14F-4D97-AF65-F5344CB8AC3E}">
        <p14:creationId xmlns:p14="http://schemas.microsoft.com/office/powerpoint/2010/main" val="1984514012"/>
      </p:ext>
    </p:extLst>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400" b="0" i="0" u="none" strike="noStrike" cap="none" normalizeH="0" baseline="0" smtClean="0">
            <a:ln>
              <a:noFill/>
            </a:ln>
            <a:solidFill>
              <a:schemeClr val="tx1"/>
            </a:solidFill>
            <a:effectLst/>
            <a:latin typeface="Times" pitchFamily="3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400" b="0" i="0" u="none" strike="noStrike" cap="none" normalizeH="0" baseline="0" smtClean="0">
            <a:ln>
              <a:noFill/>
            </a:ln>
            <a:solidFill>
              <a:schemeClr val="tx1"/>
            </a:solidFill>
            <a:effectLst/>
            <a:latin typeface="Times" pitchFamily="30"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a:themeElements>
    <a:clrScheme name="1_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Blank">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400" b="0" i="0" u="none" strike="noStrike" cap="none" normalizeH="0" baseline="0" smtClean="0">
            <a:ln>
              <a:noFill/>
            </a:ln>
            <a:solidFill>
              <a:schemeClr val="tx1"/>
            </a:solidFill>
            <a:effectLst/>
            <a:latin typeface="Times" pitchFamily="3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400" b="0" i="0" u="none" strike="noStrike" cap="none" normalizeH="0" baseline="0" smtClean="0">
            <a:ln>
              <a:noFill/>
            </a:ln>
            <a:solidFill>
              <a:schemeClr val="tx1"/>
            </a:solidFill>
            <a:effectLst/>
            <a:latin typeface="Times" pitchFamily="30" charset="0"/>
          </a:defRPr>
        </a:defPPr>
      </a:lstStyle>
    </a:lnDef>
  </a:objectDefaults>
  <a:extraClrSchemeLst>
    <a:extraClrScheme>
      <a:clrScheme name="1_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5C33E87E4AF6B4E8F4B87619BB35274" ma:contentTypeVersion="0" ma:contentTypeDescription="Create a new document." ma:contentTypeScope="" ma:versionID="d37d839004154f2a0bb4f133d7ff5b55">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0A408F5-177A-4E86-B971-6E8CA7949C40}"/>
</file>

<file path=customXml/itemProps2.xml><?xml version="1.0" encoding="utf-8"?>
<ds:datastoreItem xmlns:ds="http://schemas.openxmlformats.org/officeDocument/2006/customXml" ds:itemID="{CEEA8FFF-889C-4ABC-BFA6-7D8AB3D1537E}"/>
</file>

<file path=customXml/itemProps3.xml><?xml version="1.0" encoding="utf-8"?>
<ds:datastoreItem xmlns:ds="http://schemas.openxmlformats.org/officeDocument/2006/customXml" ds:itemID="{C5C7E3ED-D9F0-4703-A830-3AD183FD2845}"/>
</file>

<file path=docProps/app.xml><?xml version="1.0" encoding="utf-8"?>
<Properties xmlns="http://schemas.openxmlformats.org/officeDocument/2006/extended-properties" xmlns:vt="http://schemas.openxmlformats.org/officeDocument/2006/docPropsVTypes">
  <Template/>
  <TotalTime>0</TotalTime>
  <Words>1335</Words>
  <Application>Microsoft Macintosh PowerPoint</Application>
  <PresentationFormat>A4-Papier (210x297 mm)</PresentationFormat>
  <Paragraphs>280</Paragraphs>
  <Slides>18</Slides>
  <Notes>7</Notes>
  <HiddenSlides>1</HiddenSlides>
  <MMClips>0</MMClips>
  <ScaleCrop>false</ScaleCrop>
  <HeadingPairs>
    <vt:vector size="6" baseType="variant">
      <vt:variant>
        <vt:lpstr>Design</vt:lpstr>
      </vt:variant>
      <vt:variant>
        <vt:i4>2</vt:i4>
      </vt:variant>
      <vt:variant>
        <vt:lpstr>Eingebettete OLE-Server</vt:lpstr>
      </vt:variant>
      <vt:variant>
        <vt:i4>1</vt:i4>
      </vt:variant>
      <vt:variant>
        <vt:lpstr>Folientitel</vt:lpstr>
      </vt:variant>
      <vt:variant>
        <vt:i4>18</vt:i4>
      </vt:variant>
    </vt:vector>
  </HeadingPairs>
  <TitlesOfParts>
    <vt:vector size="21" baseType="lpstr">
      <vt:lpstr>Blank</vt:lpstr>
      <vt:lpstr>1_Blank</vt:lpstr>
      <vt:lpstr>Image</vt:lpstr>
      <vt:lpstr>Successful educational outcomes after early apprenticeship contract terminations: The effect of learning experiences</vt:lpstr>
      <vt:lpstr>Swiss Educational System Compulsory School and Upper Secondary education</vt:lpstr>
      <vt:lpstr>Swiss Educational System Upper Secondary education</vt:lpstr>
      <vt:lpstr>Apprenticeship: “dual” VET</vt:lpstr>
      <vt:lpstr>Apprenticeship contract</vt:lpstr>
      <vt:lpstr>Apprenticeship contract</vt:lpstr>
      <vt:lpstr>Reasons for early contract termination</vt:lpstr>
      <vt:lpstr>Early terminations of apprenticeship contracts some drop out, others change to new VET</vt:lpstr>
      <vt:lpstr>Timing of early contract termination</vt:lpstr>
      <vt:lpstr>Who re-enters VET again?</vt:lpstr>
      <vt:lpstr>Learning experiences</vt:lpstr>
      <vt:lpstr>Research questions</vt:lpstr>
      <vt:lpstr>The study</vt:lpstr>
      <vt:lpstr>The measures</vt:lpstr>
      <vt:lpstr>Descriptive results</vt:lpstr>
      <vt:lpstr>Predictors of successful educational outcome thirty months after contract termination </vt:lpstr>
      <vt:lpstr>Results</vt:lpstr>
      <vt:lpstr>Discussion</vt:lpstr>
    </vt:vector>
  </TitlesOfParts>
  <Company>moxi ltd.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 27.12.02</dc:creator>
  <cp:lastModifiedBy>Familie Nägele und Stalder</cp:lastModifiedBy>
  <cp:revision>1094</cp:revision>
  <cp:lastPrinted>2013-02-20T06:57:46Z</cp:lastPrinted>
  <dcterms:created xsi:type="dcterms:W3CDTF">2005-06-06T13:24:51Z</dcterms:created>
  <dcterms:modified xsi:type="dcterms:W3CDTF">2013-04-24T06:37:13Z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0x01010085C33E87E4AF6B4E8F4B87619BB35274</vt:lpwstr>
  </property>
</Properties>
</file>