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451D8-6BC2-41C2-8A6B-1564AFE14AEA}" type="datetimeFigureOut">
              <a:rPr lang="de-DE" smtClean="0"/>
              <a:pPr/>
              <a:t>08.04.2013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DD8DC-31EB-4400-BC50-4D7829762FC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DD8DC-31EB-4400-BC50-4D7829762FCC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10" name="Rechtec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htec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htec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Gerade Verbindung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Gerade Verbindung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Gerade Verbindung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htec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9" name="Rechtec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Gerade Verbindung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Gerade Verbindung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htec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htec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Inhaltsplatzhalt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3" name="Fußzeilenplatzhalt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htec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Gerade Verbindung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Gerade Verbindung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23.04.2013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inAp - Erika E. Gericke, M.A. - Otto-von-Guericke-Universität Magdeburg</a:t>
            </a:r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ec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E57A081-C07A-4BD8-910E-812CAD889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85984" y="2071678"/>
            <a:ext cx="6172200" cy="1894362"/>
          </a:xfrm>
        </p:spPr>
        <p:txBody>
          <a:bodyPr/>
          <a:lstStyle/>
          <a:p>
            <a:r>
              <a:rPr lang="en-GB" dirty="0" smtClean="0"/>
              <a:t>The influence of Apprenticeship Systems on professionalization.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286000" y="4286256"/>
            <a:ext cx="6172200" cy="2088666"/>
          </a:xfrm>
        </p:spPr>
        <p:txBody>
          <a:bodyPr>
            <a:normAutofit/>
          </a:bodyPr>
          <a:lstStyle/>
          <a:p>
            <a:r>
              <a:rPr lang="en-GB" dirty="0" smtClean="0"/>
              <a:t>Findings of a qualitative comparative study of the VET in England and Germany.</a:t>
            </a:r>
          </a:p>
          <a:p>
            <a:endParaRPr lang="de-DE" dirty="0" smtClean="0"/>
          </a:p>
          <a:p>
            <a:endParaRPr lang="de-DE" sz="1600" dirty="0" smtClean="0"/>
          </a:p>
          <a:p>
            <a:r>
              <a:rPr lang="de-DE" sz="1600" dirty="0" smtClean="0"/>
              <a:t>Erika E. Gericke, M.A.</a:t>
            </a:r>
          </a:p>
          <a:p>
            <a:r>
              <a:rPr lang="de-DE" sz="1600" dirty="0" smtClean="0"/>
              <a:t>Otto-von-Guericke-Universität Magdeburg, Germany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Content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GB" sz="2200" dirty="0" smtClean="0"/>
              <a:t>Changes of the Working World and its Effects on European VET Systems</a:t>
            </a:r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r>
              <a:rPr lang="en-GB" sz="2200" dirty="0" smtClean="0"/>
              <a:t>Research Questions</a:t>
            </a:r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r>
              <a:rPr lang="en-GB" sz="2200" dirty="0" smtClean="0"/>
              <a:t>Methodology and Qualitative Research Design</a:t>
            </a:r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r>
              <a:rPr lang="en-GB" sz="2200" dirty="0" smtClean="0"/>
              <a:t>Findings</a:t>
            </a:r>
          </a:p>
          <a:p>
            <a:pPr marL="822960" lvl="1" indent="-457200">
              <a:buAutoNum type="arabicPeriod"/>
            </a:pPr>
            <a:r>
              <a:rPr lang="en-GB" sz="2200" dirty="0" smtClean="0"/>
              <a:t>Three Patterns of biographical orientations towards occupation</a:t>
            </a:r>
          </a:p>
          <a:p>
            <a:pPr marL="822960" lvl="1" indent="-457200">
              <a:buAutoNum type="arabicPeriod"/>
            </a:pPr>
            <a:r>
              <a:rPr lang="en-GB" sz="2200" dirty="0" smtClean="0"/>
              <a:t>The Role of the English and German VET System</a:t>
            </a:r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r>
              <a:rPr lang="en-GB" sz="2200" dirty="0" smtClean="0"/>
              <a:t>Conclusion and Discussion</a:t>
            </a:r>
          </a:p>
          <a:p>
            <a:pPr marL="822960" lvl="1" indent="-457200">
              <a:buNone/>
            </a:pP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1. Changes of the Working World and its Effects on European VET Policy</a:t>
            </a:r>
            <a:endParaRPr lang="en-GB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Macro-societal change:</a:t>
            </a:r>
          </a:p>
          <a:p>
            <a:pPr lvl="1"/>
            <a:r>
              <a:rPr lang="en-GB" sz="2000" dirty="0" smtClean="0"/>
              <a:t>Increased individualization</a:t>
            </a:r>
          </a:p>
          <a:p>
            <a:pPr lvl="1"/>
            <a:r>
              <a:rPr lang="en-GB" sz="2000" dirty="0" smtClean="0"/>
              <a:t>Increased globalisation</a:t>
            </a:r>
          </a:p>
          <a:p>
            <a:endParaRPr lang="en-GB" sz="2000" dirty="0" smtClean="0"/>
          </a:p>
          <a:p>
            <a:r>
              <a:rPr lang="en-GB" sz="2000" dirty="0" smtClean="0"/>
              <a:t>European VET policy:</a:t>
            </a:r>
          </a:p>
          <a:p>
            <a:pPr lvl="1"/>
            <a:r>
              <a:rPr lang="en-GB" sz="2000" dirty="0" err="1" smtClean="0"/>
              <a:t>Bruge</a:t>
            </a:r>
            <a:r>
              <a:rPr lang="en-GB" sz="2000" dirty="0" smtClean="0"/>
              <a:t>/Copenhagen process</a:t>
            </a:r>
          </a:p>
          <a:p>
            <a:pPr lvl="1"/>
            <a:r>
              <a:rPr lang="en-GB" sz="2000" dirty="0" smtClean="0"/>
              <a:t>In Germany discussion and reform of the occupation principle (</a:t>
            </a:r>
            <a:r>
              <a:rPr lang="en-GB" sz="2000" dirty="0" err="1" smtClean="0"/>
              <a:t>Berufsprinzip</a:t>
            </a:r>
            <a:r>
              <a:rPr lang="en-GB" sz="2000" dirty="0" smtClean="0"/>
              <a:t>)</a:t>
            </a:r>
          </a:p>
          <a:p>
            <a:pPr lvl="1">
              <a:buNone/>
            </a:pPr>
            <a:endParaRPr lang="en-GB" sz="2000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2. </a:t>
            </a:r>
            <a:r>
              <a:rPr lang="en-GB" sz="2400" dirty="0" smtClean="0"/>
              <a:t>Research Questions</a:t>
            </a:r>
            <a:endParaRPr lang="en-GB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Which biographical orientations towards occupation do English and German car </a:t>
            </a:r>
            <a:r>
              <a:rPr lang="en-GB" sz="2000" dirty="0" err="1" smtClean="0"/>
              <a:t>mechatronics</a:t>
            </a:r>
            <a:r>
              <a:rPr lang="en-GB" sz="2000" dirty="0" smtClean="0"/>
              <a:t> develop?</a:t>
            </a:r>
          </a:p>
          <a:p>
            <a:endParaRPr lang="en-GB" sz="2000" dirty="0" smtClean="0"/>
          </a:p>
          <a:p>
            <a:r>
              <a:rPr lang="en-GB" sz="2000" dirty="0" smtClean="0"/>
              <a:t>How do a fragmented (i.e. England) VET system and a holistic (i.e. Germany) VET system influence the development of the biographical orientations towards occupation ?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Term biographical orientations towards occupation</a:t>
            </a:r>
          </a:p>
          <a:p>
            <a:pPr lvl="1"/>
            <a:r>
              <a:rPr lang="en-GB" sz="1700" dirty="0" smtClean="0"/>
              <a:t>A concept which captures the process character</a:t>
            </a:r>
          </a:p>
          <a:p>
            <a:pPr lvl="1"/>
            <a:r>
              <a:rPr lang="en-GB" sz="1700" dirty="0" smtClean="0"/>
              <a:t>A concept which links both levels: structure and action</a:t>
            </a:r>
            <a:endParaRPr lang="en-GB" sz="17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3</a:t>
            </a:r>
            <a:r>
              <a:rPr lang="en-GB" sz="2400" dirty="0" smtClean="0"/>
              <a:t>. Methodology and Qualitative Research Design (I)</a:t>
            </a:r>
            <a:endParaRPr lang="en-GB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2000" dirty="0" smtClean="0"/>
              <a:t>Grounded Theory methodology (cf. Strauss/ Corbin 1990)</a:t>
            </a:r>
          </a:p>
          <a:p>
            <a:endParaRPr lang="en-GB" sz="2000" dirty="0" smtClean="0"/>
          </a:p>
          <a:p>
            <a:r>
              <a:rPr lang="en-GB" sz="2000" dirty="0" smtClean="0"/>
              <a:t>Survey instrument: autobiographic-narrative interview (cf. </a:t>
            </a:r>
            <a:r>
              <a:rPr lang="en-GB" sz="2000" dirty="0" err="1" smtClean="0"/>
              <a:t>Schütze</a:t>
            </a:r>
            <a:r>
              <a:rPr lang="en-GB" sz="2000" dirty="0" smtClean="0"/>
              <a:t> 1981, 1983)</a:t>
            </a:r>
          </a:p>
          <a:p>
            <a:endParaRPr lang="en-GB" sz="2000" dirty="0" smtClean="0"/>
          </a:p>
          <a:p>
            <a:r>
              <a:rPr lang="en-GB" sz="2000" dirty="0" smtClean="0"/>
              <a:t>Analysis </a:t>
            </a:r>
            <a:r>
              <a:rPr lang="en-GB" sz="2000" dirty="0" smtClean="0"/>
              <a:t>instruments:</a:t>
            </a:r>
            <a:endParaRPr lang="en-GB" sz="2000" dirty="0" smtClean="0"/>
          </a:p>
          <a:p>
            <a:pPr lvl="1"/>
            <a:r>
              <a:rPr lang="en-GB" sz="2000" dirty="0" smtClean="0"/>
              <a:t>Narrative analyses (cf. </a:t>
            </a:r>
            <a:r>
              <a:rPr lang="en-GB" sz="2000" dirty="0" err="1" smtClean="0"/>
              <a:t>Schütze</a:t>
            </a:r>
            <a:r>
              <a:rPr lang="en-GB" sz="2000" dirty="0" smtClean="0"/>
              <a:t> 1983) for 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question</a:t>
            </a:r>
          </a:p>
          <a:p>
            <a:pPr lvl="1"/>
            <a:r>
              <a:rPr lang="en-GB" sz="2000" dirty="0" smtClean="0"/>
              <a:t>Grounded theory (cf. Strauss/ Corbin 1990) for 2</a:t>
            </a:r>
            <a:r>
              <a:rPr lang="en-GB" sz="2000" baseline="30000" dirty="0" smtClean="0"/>
              <a:t>nd</a:t>
            </a:r>
            <a:r>
              <a:rPr lang="en-GB" sz="2000" dirty="0" smtClean="0"/>
              <a:t> research question</a:t>
            </a:r>
          </a:p>
          <a:p>
            <a:pPr lvl="1">
              <a:buNone/>
            </a:pP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3</a:t>
            </a:r>
            <a:r>
              <a:rPr lang="en-GB" sz="2400" dirty="0" smtClean="0"/>
              <a:t>. Methodology and Qualitative Research Design (II)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Sample in general:</a:t>
            </a:r>
          </a:p>
          <a:p>
            <a:pPr lvl="1"/>
            <a:r>
              <a:rPr lang="en-GB" sz="2000" dirty="0" smtClean="0"/>
              <a:t>Automobile industry</a:t>
            </a:r>
          </a:p>
          <a:p>
            <a:pPr lvl="1"/>
            <a:r>
              <a:rPr lang="en-GB" sz="2000" dirty="0" smtClean="0"/>
              <a:t>Car </a:t>
            </a:r>
            <a:r>
              <a:rPr lang="en-GB" sz="2000" dirty="0" err="1" smtClean="0"/>
              <a:t>mechatronic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Sample in specific:</a:t>
            </a:r>
          </a:p>
          <a:p>
            <a:pPr lvl="1"/>
            <a:r>
              <a:rPr lang="en-GB" sz="2000" dirty="0" smtClean="0"/>
              <a:t>Informant have been working in their occupation for at least 3 years</a:t>
            </a:r>
          </a:p>
          <a:p>
            <a:pPr lvl="1"/>
            <a:r>
              <a:rPr lang="en-GB" sz="2000" dirty="0" smtClean="0"/>
              <a:t>German informants have completed their apprenticeship successfully</a:t>
            </a:r>
          </a:p>
          <a:p>
            <a:pPr lvl="1"/>
            <a:r>
              <a:rPr lang="en-GB" sz="2000" dirty="0" smtClean="0"/>
              <a:t>Informants aged between 30 and 67 years old</a:t>
            </a:r>
            <a:endParaRPr lang="en-GB" sz="20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4. Findings</a:t>
            </a:r>
            <a:br>
              <a:rPr lang="en-GB" sz="2400" dirty="0" smtClean="0"/>
            </a:br>
            <a:r>
              <a:rPr lang="en-GB" sz="2400" dirty="0" smtClean="0"/>
              <a:t>	4.1 Three Patterns</a:t>
            </a:r>
            <a:endParaRPr lang="en-GB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Question: Which biographical orientations towards occupation do English and German car </a:t>
            </a:r>
            <a:r>
              <a:rPr lang="en-GB" sz="2000" dirty="0" err="1" smtClean="0"/>
              <a:t>mechatronics</a:t>
            </a:r>
            <a:r>
              <a:rPr lang="en-GB" sz="2000" dirty="0" smtClean="0"/>
              <a:t> develop?</a:t>
            </a:r>
          </a:p>
          <a:p>
            <a:endParaRPr lang="en-GB" sz="2000" dirty="0" smtClean="0"/>
          </a:p>
          <a:p>
            <a:r>
              <a:rPr lang="en-GB" sz="2000" dirty="0" smtClean="0"/>
              <a:t>Reconstruction of three patterns of biographical orientations towards occupation, valid for both English and German car </a:t>
            </a:r>
            <a:r>
              <a:rPr lang="en-GB" sz="2000" dirty="0" err="1" smtClean="0"/>
              <a:t>mechatronics</a:t>
            </a:r>
            <a:r>
              <a:rPr lang="en-GB" sz="2000" dirty="0" smtClean="0"/>
              <a:t>:</a:t>
            </a:r>
          </a:p>
          <a:p>
            <a:pPr lvl="1"/>
            <a:r>
              <a:rPr lang="en-GB" sz="2000" dirty="0" smtClean="0"/>
              <a:t>‘strategic use of VET institutions’</a:t>
            </a:r>
          </a:p>
          <a:p>
            <a:pPr lvl="1"/>
            <a:r>
              <a:rPr lang="en-GB" sz="2000" dirty="0" smtClean="0"/>
              <a:t>‘drawing border regarding the work field’</a:t>
            </a:r>
          </a:p>
          <a:p>
            <a:pPr lvl="1"/>
            <a:r>
              <a:rPr lang="en-GB" sz="2000" dirty="0" smtClean="0"/>
              <a:t>‘passionate handling’</a:t>
            </a:r>
          </a:p>
          <a:p>
            <a:pPr>
              <a:buNone/>
            </a:pPr>
            <a:endParaRPr lang="en-GB" sz="2000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1430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4. Findings</a:t>
            </a:r>
            <a:br>
              <a:rPr lang="en-GB" sz="2400" dirty="0" smtClean="0"/>
            </a:br>
            <a:r>
              <a:rPr lang="en-GB" sz="2400" dirty="0" smtClean="0"/>
              <a:t>	4.2 Influence of the national VET System (I)</a:t>
            </a:r>
            <a:endParaRPr lang="en-GB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Question: How do a fragmented (i.e. England) VET system and a holistic (i.e. Germany) VET system influence the development of the biographical orientations towards occupation?</a:t>
            </a:r>
          </a:p>
          <a:p>
            <a:endParaRPr lang="de-DE" sz="2000" dirty="0" smtClean="0"/>
          </a:p>
          <a:p>
            <a:r>
              <a:rPr lang="en-GB" sz="2000" dirty="0" smtClean="0"/>
              <a:t>Reconstruction of the subjective perception of the VET system having </a:t>
            </a:r>
          </a:p>
          <a:p>
            <a:pPr lvl="1"/>
            <a:r>
              <a:rPr lang="en-GB" sz="2000" dirty="0" smtClean="0"/>
              <a:t>certain institutional conditions have to exist in order to choose the ‘right’ occupation </a:t>
            </a:r>
            <a:r>
              <a:rPr lang="en-GB" sz="2000" dirty="0" smtClean="0">
                <a:sym typeface="Wingdings" pitchFamily="2" charset="2"/>
              </a:rPr>
              <a:t> </a:t>
            </a:r>
            <a:r>
              <a:rPr lang="en-GB" sz="2000" dirty="0" smtClean="0"/>
              <a:t>thus completing the apprenticeship successfully &amp; having a smooth transition to the labour market.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>
            <a:noAutofit/>
          </a:bodyPr>
          <a:lstStyle/>
          <a:p>
            <a:r>
              <a:rPr lang="en-GB" sz="2400" dirty="0" smtClean="0"/>
              <a:t>4. Findings</a:t>
            </a:r>
            <a:br>
              <a:rPr lang="en-GB" sz="2400" dirty="0" smtClean="0"/>
            </a:br>
            <a:r>
              <a:rPr lang="en-GB" sz="2400" dirty="0" smtClean="0"/>
              <a:t>	4.2 Influence of the national VET System (II)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These institutional conditions which are given in the German but surprisingly not in the English context are:</a:t>
            </a:r>
          </a:p>
          <a:p>
            <a:pPr lvl="1"/>
            <a:r>
              <a:rPr lang="en-GB" sz="2000" dirty="0" smtClean="0"/>
              <a:t>family addressing/ discussing the issue of choosing an occupation </a:t>
            </a:r>
          </a:p>
          <a:p>
            <a:pPr lvl="1"/>
            <a:r>
              <a:rPr lang="en-GB" sz="2000" dirty="0" smtClean="0"/>
              <a:t>school curriculum which includes the issue of vocational training by </a:t>
            </a:r>
          </a:p>
          <a:p>
            <a:pPr lvl="2"/>
            <a:r>
              <a:rPr lang="en-GB" sz="1700" dirty="0" smtClean="0"/>
              <a:t>providing information about occupations or organizing a trip to the information centre and </a:t>
            </a:r>
          </a:p>
          <a:p>
            <a:pPr lvl="2"/>
            <a:r>
              <a:rPr lang="en-GB" sz="1700" dirty="0" smtClean="0"/>
              <a:t>by providing the opportunity to get to know occupations hands-on via work-placements</a:t>
            </a:r>
          </a:p>
          <a:p>
            <a:pPr lvl="1"/>
            <a:r>
              <a:rPr lang="en-GB" sz="2000" dirty="0" smtClean="0"/>
              <a:t>up-to-date teachers, trainers and college equipment as well as a balanced theoretical and practical input.</a:t>
            </a:r>
          </a:p>
          <a:p>
            <a:pPr lvl="1">
              <a:buNone/>
            </a:pPr>
            <a:endParaRPr lang="en-GB" sz="2000" dirty="0" smtClean="0"/>
          </a:p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58138" cy="1143000"/>
          </a:xfrm>
        </p:spPr>
        <p:txBody>
          <a:bodyPr>
            <a:normAutofit fontScale="90000"/>
          </a:bodyPr>
          <a:lstStyle/>
          <a:p>
            <a:r>
              <a:rPr lang="en-GB" sz="2400" dirty="0" smtClean="0"/>
              <a:t>4. Findings</a:t>
            </a:r>
            <a:br>
              <a:rPr lang="en-GB" sz="2400" dirty="0" smtClean="0"/>
            </a:br>
            <a:r>
              <a:rPr lang="en-GB" sz="2400" dirty="0" smtClean="0"/>
              <a:t>	4.2 Influence of the national VET System (</a:t>
            </a:r>
            <a:r>
              <a:rPr lang="en-GB" sz="2400" dirty="0" smtClean="0"/>
              <a:t>III</a:t>
            </a:r>
            <a:r>
              <a:rPr lang="en-GB" sz="2400" dirty="0" smtClean="0"/>
              <a:t>)</a:t>
            </a:r>
            <a:endParaRPr lang="en-GB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GB" sz="2000" dirty="0" smtClean="0"/>
              <a:t>Transition school-VET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en-GB" sz="1700" dirty="0" smtClean="0"/>
              <a:t>Direct entry &amp; family-related gatekeeper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en-GB" sz="1700" dirty="0" smtClean="0"/>
              <a:t>Period of unemployment &amp; choosing occupation arbitrarily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en-GB" sz="2000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GB" sz="2000" dirty="0" smtClean="0"/>
              <a:t>Subjective Perception of the VET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en-GB" sz="1700" dirty="0" smtClean="0"/>
              <a:t>Dual System, good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en-GB" sz="1700" dirty="0" smtClean="0"/>
              <a:t>Different types of VET, improvable 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en-GB" sz="2000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GB" sz="2000" dirty="0" smtClean="0"/>
              <a:t>Subjective Perception of the national technical culture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en-GB" sz="1700" dirty="0" smtClean="0"/>
              <a:t>Automobile as a quasi-organism; workshop industry: all-rounder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en-GB" sz="1700" dirty="0" smtClean="0"/>
              <a:t>Automobile as a </a:t>
            </a:r>
            <a:r>
              <a:rPr lang="en-GB" sz="1700" dirty="0" smtClean="0"/>
              <a:t>quasi-organism; workshop industry: single units</a:t>
            </a:r>
          </a:p>
          <a:p>
            <a:pPr marL="548640" lvl="2">
              <a:spcBef>
                <a:spcPts val="600"/>
              </a:spcBef>
              <a:buSzPct val="70000"/>
            </a:pPr>
            <a:endParaRPr lang="en-GB" sz="1700" dirty="0" smtClean="0"/>
          </a:p>
          <a:p>
            <a:pPr marL="274320" lvl="1">
              <a:spcBef>
                <a:spcPts val="600"/>
              </a:spcBef>
              <a:buSzPct val="70000"/>
              <a:buNone/>
            </a:pPr>
            <a:endParaRPr lang="de-DE" sz="2000" dirty="0" smtClean="0"/>
          </a:p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5. Conclusion and </a:t>
            </a:r>
            <a:r>
              <a:rPr lang="en-GB" sz="2400" dirty="0" smtClean="0"/>
              <a:t>Discussion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English and German car </a:t>
            </a:r>
            <a:r>
              <a:rPr lang="en-GB" sz="2000" dirty="0" err="1" smtClean="0"/>
              <a:t>mechatronics</a:t>
            </a:r>
            <a:r>
              <a:rPr lang="en-GB" sz="2000" dirty="0" smtClean="0"/>
              <a:t> follow one of the three reconstructed patterns of biographical orientations towards occupation</a:t>
            </a:r>
          </a:p>
          <a:p>
            <a:pPr lvl="1"/>
            <a:r>
              <a:rPr lang="en-GB" sz="1900" dirty="0" smtClean="0"/>
              <a:t>In spite of the different national institutional conditions. </a:t>
            </a:r>
          </a:p>
          <a:p>
            <a:pPr lvl="1"/>
            <a:r>
              <a:rPr lang="en-GB" sz="1700" b="1" dirty="0" smtClean="0"/>
              <a:t>The difference is that it takes the English car </a:t>
            </a:r>
            <a:r>
              <a:rPr lang="en-GB" sz="1700" b="1" dirty="0" err="1" smtClean="0"/>
              <a:t>mechatronics</a:t>
            </a:r>
            <a:r>
              <a:rPr lang="en-GB" sz="1700" b="1" dirty="0" smtClean="0"/>
              <a:t> longer and with personal costs to ‘arrive’ at one of the three patterns</a:t>
            </a:r>
            <a:r>
              <a:rPr lang="en-GB" sz="1700" dirty="0" smtClean="0"/>
              <a:t>.</a:t>
            </a:r>
          </a:p>
          <a:p>
            <a:pPr lvl="1"/>
            <a:r>
              <a:rPr lang="en-GB" sz="1700" dirty="0" smtClean="0"/>
              <a:t>The VET system influences the development process of biographical orientations toward occupation. 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2000" dirty="0" smtClean="0"/>
              <a:t>However, the concern of some German scientists that replacing broad vocational qualifications with partial qualifications will hinder the development of a holistic occupational self-conception has been refuted with this study.</a:t>
            </a:r>
          </a:p>
          <a:p>
            <a:endParaRPr lang="de-DE" sz="1600" dirty="0" smtClean="0"/>
          </a:p>
          <a:p>
            <a:endParaRPr lang="de-DE" sz="20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References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sz="1800" dirty="0" smtClean="0"/>
              <a:t>Beck, U. 2003, Risikogesellschaft. Auf dem Weg in eine andere Moderne. Sonderausgabe zum 40jährigen Bestehen der </a:t>
            </a:r>
            <a:r>
              <a:rPr lang="de-DE" sz="1800" dirty="0" err="1" smtClean="0"/>
              <a:t>edition</a:t>
            </a:r>
            <a:r>
              <a:rPr lang="de-DE" sz="1800" dirty="0" smtClean="0"/>
              <a:t> Suhrkamp 2003. Frankfurt am Main: Suhrkamp.</a:t>
            </a:r>
          </a:p>
          <a:p>
            <a:r>
              <a:rPr lang="de-DE" sz="1800" dirty="0" smtClean="0"/>
              <a:t>Drexel, I. 2011, Berufsprinzip oder Modulprinzip? Zur künftigen Struktur beruflicher Bildung in Deutschland. In: Verband der Lehrerinnen und Lehrer an Berufskollegs NW (</a:t>
            </a:r>
            <a:r>
              <a:rPr lang="de-DE" sz="1800" dirty="0" err="1" smtClean="0"/>
              <a:t>Hg</a:t>
            </a:r>
            <a:r>
              <a:rPr lang="de-DE" sz="1800" dirty="0" smtClean="0"/>
              <a:t>.), Berufskollegs stärken heißt die berufliche Bildung zu stärken. Online verfügbar unter http://www.anti-bertelsmann.de/berufsbildung/20082009/Berufsprinzip%20oder%20Modulprinzip%20-%20Aufsatz%20VLBS.pdf, </a:t>
            </a:r>
            <a:r>
              <a:rPr lang="de-DE" sz="1800" dirty="0" err="1" smtClean="0"/>
              <a:t>accessed</a:t>
            </a:r>
            <a:r>
              <a:rPr lang="de-DE" sz="1800" dirty="0" smtClean="0"/>
              <a:t> on 15.08.2011.</a:t>
            </a:r>
          </a:p>
          <a:p>
            <a:r>
              <a:rPr lang="de-DE" sz="1800" dirty="0" err="1" smtClean="0"/>
              <a:t>Giegel</a:t>
            </a:r>
            <a:r>
              <a:rPr lang="de-DE" sz="1800" dirty="0" smtClean="0"/>
              <a:t>, H.-J., Frank, G., Billerbeck, U. 1988, Industriearbeit und Selbstbehauptung. Berufsbiograph. Orientierung u. Gesundheitsverhalten in gefährdeten Lebensverhältnissen. Opladen: </a:t>
            </a:r>
            <a:r>
              <a:rPr lang="de-DE" sz="1800" dirty="0" err="1" smtClean="0"/>
              <a:t>Leske</a:t>
            </a:r>
            <a:r>
              <a:rPr lang="de-DE" sz="1800" dirty="0" smtClean="0"/>
              <a:t> + </a:t>
            </a:r>
            <a:r>
              <a:rPr lang="de-DE" sz="1800" dirty="0" err="1" smtClean="0"/>
              <a:t>Budrich</a:t>
            </a:r>
            <a:r>
              <a:rPr lang="de-DE" sz="1800" dirty="0" smtClean="0"/>
              <a:t>.</a:t>
            </a:r>
          </a:p>
          <a:p>
            <a:r>
              <a:rPr lang="de-DE" sz="1800" dirty="0" err="1" smtClean="0"/>
              <a:t>Kuda</a:t>
            </a:r>
            <a:r>
              <a:rPr lang="de-DE" sz="1800" dirty="0" smtClean="0"/>
              <a:t>, E., Strauß, J. 2006, Europäischer Qualifikationsrahmen - Chancen oder Risiken für </a:t>
            </a:r>
            <a:r>
              <a:rPr lang="de-DE" sz="1800" dirty="0" err="1" smtClean="0"/>
              <a:t>Arbeitehmer</a:t>
            </a:r>
            <a:r>
              <a:rPr lang="de-DE" sz="1800" dirty="0" smtClean="0"/>
              <a:t> und ihre berufliche Bildung in Deutschland? </a:t>
            </a:r>
            <a:r>
              <a:rPr lang="en-US" sz="1800" dirty="0" smtClean="0"/>
              <a:t>In: WSI </a:t>
            </a:r>
            <a:r>
              <a:rPr lang="en-US" sz="1800" dirty="0" err="1" smtClean="0"/>
              <a:t>Mitteilungen</a:t>
            </a:r>
            <a:r>
              <a:rPr lang="en-US" sz="1800" dirty="0" smtClean="0"/>
              <a:t> 2006, Volume 11, 630–637. Online http://www.igmetall-wap.de/publicdownload/WSI_EQR_Kuda_Strauss.pdf, accessed on 15.08.2011.</a:t>
            </a:r>
            <a:endParaRPr lang="de-DE" sz="1800" dirty="0" smtClean="0"/>
          </a:p>
          <a:p>
            <a:r>
              <a:rPr lang="de-DE" sz="1800" dirty="0" smtClean="0"/>
              <a:t>Schütze, F. 1983, </a:t>
            </a:r>
            <a:r>
              <a:rPr lang="de-DE" sz="1800" dirty="0" err="1" smtClean="0"/>
              <a:t>Biographieforschung</a:t>
            </a:r>
            <a:r>
              <a:rPr lang="de-DE" sz="1800" dirty="0" smtClean="0"/>
              <a:t> und narratives Interview. </a:t>
            </a:r>
            <a:r>
              <a:rPr lang="en-US" sz="1800" dirty="0" smtClean="0"/>
              <a:t>In: </a:t>
            </a:r>
            <a:r>
              <a:rPr lang="en-US" sz="1800" dirty="0" err="1" smtClean="0"/>
              <a:t>Neue</a:t>
            </a:r>
            <a:r>
              <a:rPr lang="en-US" sz="1800" dirty="0" smtClean="0"/>
              <a:t> Praxis, 13, 283-293.</a:t>
            </a:r>
            <a:endParaRPr lang="de-DE" sz="1800" dirty="0" smtClean="0"/>
          </a:p>
          <a:p>
            <a:r>
              <a:rPr lang="en-US" sz="1800" dirty="0" smtClean="0"/>
              <a:t>Strauss, A. L., Corbin, J. M. 1990, Basics of qualitative research, grounded theory procedures and techniques. </a:t>
            </a:r>
            <a:r>
              <a:rPr lang="de-DE" sz="1800" dirty="0" err="1" smtClean="0"/>
              <a:t>Newbury</a:t>
            </a:r>
            <a:r>
              <a:rPr lang="de-DE" sz="1800" dirty="0" smtClean="0"/>
              <a:t> Park, </a:t>
            </a:r>
            <a:r>
              <a:rPr lang="de-DE" sz="1800" dirty="0" err="1" smtClean="0"/>
              <a:t>Calif</a:t>
            </a:r>
            <a:r>
              <a:rPr lang="de-DE" sz="1800" dirty="0" smtClean="0"/>
              <a:t>.: Sage.</a:t>
            </a:r>
          </a:p>
          <a:p>
            <a:r>
              <a:rPr lang="de-DE" sz="1800" dirty="0" smtClean="0"/>
              <a:t>Voß, G. G., Pongratz, H. J. 1998, Der Arbeitskraftunternehmer. Eine neue Grundform der Ware Arbeitskraft? In: Kölner Zeitschrift für Soziologie und Sozialpsychologie 50,131–158.</a:t>
            </a:r>
          </a:p>
          <a:p>
            <a:endParaRPr lang="de-DE" sz="1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57A081-C07A-4BD8-910E-812CAD889F9D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reus">
  <a:themeElements>
    <a:clrScheme name="Nereu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Nereu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Nere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5D90074C35A74093EB923D7B61CC18" ma:contentTypeVersion="0" ma:contentTypeDescription="Create a new document." ma:contentTypeScope="" ma:versionID="d52d792d57929f895c5f8ba54032f78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BC12E6-54A5-46CA-8420-929F27155A04}"/>
</file>

<file path=customXml/itemProps2.xml><?xml version="1.0" encoding="utf-8"?>
<ds:datastoreItem xmlns:ds="http://schemas.openxmlformats.org/officeDocument/2006/customXml" ds:itemID="{D9760703-466B-43C7-B3B6-072445A68BB3}"/>
</file>

<file path=customXml/itemProps3.xml><?xml version="1.0" encoding="utf-8"?>
<ds:datastoreItem xmlns:ds="http://schemas.openxmlformats.org/officeDocument/2006/customXml" ds:itemID="{880E4000-4943-4966-B029-A64CC6117197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825</Words>
  <Application>Microsoft Office PowerPoint</Application>
  <PresentationFormat>Bildschirmpräsentation (4:3)</PresentationFormat>
  <Paragraphs>111</Paragraphs>
  <Slides>12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Nereus</vt:lpstr>
      <vt:lpstr>The influence of Apprenticeship Systems on professionalization.</vt:lpstr>
      <vt:lpstr>Content</vt:lpstr>
      <vt:lpstr>1. Changes of the Working World and its Effects on European VET Policy</vt:lpstr>
      <vt:lpstr>2. Research Questions</vt:lpstr>
      <vt:lpstr>3. Methodology and Qualitative Research Design (I)</vt:lpstr>
      <vt:lpstr>3. Methodology and Qualitative Research Design (II)</vt:lpstr>
      <vt:lpstr>4. Findings  4.1 Three Patterns</vt:lpstr>
      <vt:lpstr>4. Findings  4.2 Influence of the national VET System (I)</vt:lpstr>
      <vt:lpstr>4. Findings  4.2 Influence of the national VET System (II)</vt:lpstr>
      <vt:lpstr>4. Findings  4.2 Influence of the national VET System (III)</vt:lpstr>
      <vt:lpstr>5. Conclusion and Discussion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influence of Apprenticeship Systems on professionalization.</dc:title>
  <dc:creator>Erika</dc:creator>
  <cp:lastModifiedBy>Erika</cp:lastModifiedBy>
  <cp:revision>17</cp:revision>
  <dcterms:created xsi:type="dcterms:W3CDTF">2013-02-23T12:53:31Z</dcterms:created>
  <dcterms:modified xsi:type="dcterms:W3CDTF">2013-04-08T09:34:43Z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0x010100A15D90074C35A74093EB923D7B61CC18</vt:lpwstr>
  </property>
</Properties>
</file>