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1"/>
  </p:notesMasterIdLst>
  <p:handoutMasterIdLst>
    <p:handoutMasterId r:id="rId22"/>
  </p:handoutMasterIdLst>
  <p:sldIdLst>
    <p:sldId id="522" r:id="rId2"/>
    <p:sldId id="516" r:id="rId3"/>
    <p:sldId id="515" r:id="rId4"/>
    <p:sldId id="497" r:id="rId5"/>
    <p:sldId id="518" r:id="rId6"/>
    <p:sldId id="498" r:id="rId7"/>
    <p:sldId id="519" r:id="rId8"/>
    <p:sldId id="499" r:id="rId9"/>
    <p:sldId id="500" r:id="rId10"/>
    <p:sldId id="495" r:id="rId11"/>
    <p:sldId id="502" r:id="rId12"/>
    <p:sldId id="503" r:id="rId13"/>
    <p:sldId id="513" r:id="rId14"/>
    <p:sldId id="439" r:id="rId15"/>
    <p:sldId id="521" r:id="rId16"/>
    <p:sldId id="415" r:id="rId17"/>
    <p:sldId id="507" r:id="rId18"/>
    <p:sldId id="517" r:id="rId19"/>
    <p:sldId id="510" r:id="rId20"/>
  </p:sldIdLst>
  <p:sldSz cx="9144000" cy="6858000" type="screen4x3"/>
  <p:notesSz cx="9928225" cy="6797675"/>
  <p:defaultTextStyle>
    <a:defPPr>
      <a:defRPr lang="de-DE"/>
    </a:defPPr>
    <a:lvl1pPr algn="l" rtl="0" eaLnBrk="0" fontAlgn="base" hangingPunct="0">
      <a:spcBef>
        <a:spcPct val="5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68B2"/>
    <a:srgbClr val="102144"/>
    <a:srgbClr val="1A98F6"/>
    <a:srgbClr val="CBE8FD"/>
    <a:srgbClr val="86C8FA"/>
    <a:srgbClr val="F0A628"/>
    <a:srgbClr val="88D210"/>
    <a:srgbClr val="67BAF9"/>
    <a:srgbClr val="FFCC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878" autoAdjust="0"/>
  </p:normalViewPr>
  <p:slideViewPr>
    <p:cSldViewPr>
      <p:cViewPr>
        <p:scale>
          <a:sx n="66" d="100"/>
          <a:sy n="66" d="100"/>
        </p:scale>
        <p:origin x="-1200" y="-852"/>
      </p:cViewPr>
      <p:guideLst>
        <p:guide orient="horz" pos="2115"/>
        <p:guide pos="1020"/>
      </p:guideLst>
    </p:cSldViewPr>
  </p:slideViewPr>
  <p:outlineViewPr>
    <p:cViewPr>
      <p:scale>
        <a:sx n="75" d="100"/>
        <a:sy n="75" d="100"/>
      </p:scale>
      <p:origin x="0" y="342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184" y="-102"/>
      </p:cViewPr>
      <p:guideLst>
        <p:guide orient="horz" pos="2140"/>
        <p:guide pos="3126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4269823" cy="31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t" anchorCtr="0" compatLnSpc="1">
            <a:prstTxWarp prst="textNoShape">
              <a:avLst/>
            </a:prstTxWarp>
          </a:bodyPr>
          <a:lstStyle>
            <a:lvl1pPr defTabSz="926945">
              <a:defRPr sz="1200"/>
            </a:lvl1pPr>
          </a:lstStyle>
          <a:p>
            <a:endParaRPr lang="de-DE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15825" y="1"/>
            <a:ext cx="4269823" cy="31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t" anchorCtr="0" compatLnSpc="1">
            <a:prstTxWarp prst="textNoShape">
              <a:avLst/>
            </a:prstTxWarp>
          </a:bodyPr>
          <a:lstStyle>
            <a:lvl1pPr algn="r" defTabSz="926945">
              <a:defRPr sz="1200"/>
            </a:lvl1pPr>
          </a:lstStyle>
          <a:p>
            <a:endParaRPr lang="de-DE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6456522"/>
            <a:ext cx="4269823" cy="36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b" anchorCtr="0" compatLnSpc="1">
            <a:prstTxWarp prst="textNoShape">
              <a:avLst/>
            </a:prstTxWarp>
          </a:bodyPr>
          <a:lstStyle>
            <a:lvl1pPr defTabSz="926945">
              <a:defRPr sz="1200"/>
            </a:lvl1pPr>
          </a:lstStyle>
          <a:p>
            <a:endParaRPr lang="de-DE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15825" y="6456522"/>
            <a:ext cx="4269823" cy="36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b" anchorCtr="0" compatLnSpc="1">
            <a:prstTxWarp prst="textNoShape">
              <a:avLst/>
            </a:prstTxWarp>
          </a:bodyPr>
          <a:lstStyle>
            <a:lvl1pPr algn="r" defTabSz="926945">
              <a:defRPr sz="1200"/>
            </a:lvl1pPr>
          </a:lstStyle>
          <a:p>
            <a:fld id="{A4FD35FB-6C59-4CA5-802D-3BA0A516A9F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8038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4269823" cy="31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t" anchorCtr="0" compatLnSpc="1">
            <a:prstTxWarp prst="textNoShape">
              <a:avLst/>
            </a:prstTxWarp>
          </a:bodyPr>
          <a:lstStyle>
            <a:lvl1pPr defTabSz="926945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5825" y="1"/>
            <a:ext cx="4269823" cy="31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t" anchorCtr="0" compatLnSpc="1">
            <a:prstTxWarp prst="textNoShape">
              <a:avLst/>
            </a:prstTxWarp>
          </a:bodyPr>
          <a:lstStyle>
            <a:lvl1pPr algn="r" defTabSz="926945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21050" y="525463"/>
            <a:ext cx="3357563" cy="2517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48365" y="3253656"/>
            <a:ext cx="7300096" cy="304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456522"/>
            <a:ext cx="4269823" cy="36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b" anchorCtr="0" compatLnSpc="1">
            <a:prstTxWarp prst="textNoShape">
              <a:avLst/>
            </a:prstTxWarp>
          </a:bodyPr>
          <a:lstStyle>
            <a:lvl1pPr defTabSz="926945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5825" y="6456522"/>
            <a:ext cx="4269823" cy="36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77" tIns="46339" rIns="92677" bIns="46339" numCol="1" anchor="b" anchorCtr="0" compatLnSpc="1">
            <a:prstTxWarp prst="textNoShape">
              <a:avLst/>
            </a:prstTxWarp>
          </a:bodyPr>
          <a:lstStyle>
            <a:lvl1pPr algn="r" defTabSz="926945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fld id="{B662173A-3A04-4509-94F3-6138FBA9132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9233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2173A-3A04-4509-94F3-6138FBA9132C}" type="slidenum">
              <a:rPr lang="de-DE" smtClean="0"/>
              <a:pPr/>
              <a:t>2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077F4-E70B-4C75-8A82-DD46F169E396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  <p:sp>
        <p:nvSpPr>
          <p:cNvPr id="378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08510B-B997-4ECF-B662-0C6C4E1D504A}" type="slidenum">
              <a:rPr lang="de-DE" smtClean="0"/>
              <a:pPr/>
              <a:t>6</a:t>
            </a:fld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  <p:sp>
        <p:nvSpPr>
          <p:cNvPr id="378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08510B-B997-4ECF-B662-0C6C4E1D504A}" type="slidenum">
              <a:rPr lang="de-DE" smtClean="0"/>
              <a:pPr/>
              <a:t>7</a:t>
            </a:fld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E50C3C-8E76-40EE-B08F-CAA95150B99A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D792C7-28A9-443E-A55D-741EA2FF460F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2173A-3A04-4509-94F3-6138FBA9132C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453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964748-0AEC-4224-828F-DC5AAD092804}" type="slidenum">
              <a:rPr lang="de-DE" smtClean="0"/>
              <a:pPr/>
              <a:t>11</a:t>
            </a:fld>
            <a:endParaRPr lang="de-DE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09E7E3-292F-4B17-B31A-B0CB98235912}" type="slidenum">
              <a:rPr lang="de-DE" smtClean="0"/>
              <a:pPr/>
              <a:t>12</a:t>
            </a:fld>
            <a:endParaRPr lang="de-DE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09E7E3-292F-4B17-B31A-B0CB98235912}" type="slidenum">
              <a:rPr lang="de-DE" smtClean="0"/>
              <a:pPr/>
              <a:t>13</a:t>
            </a:fld>
            <a:endParaRPr lang="de-DE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2173A-3A04-4509-94F3-6138FBA9132C}" type="slidenum">
              <a:rPr lang="de-DE" smtClean="0">
                <a:solidFill>
                  <a:prstClr val="black"/>
                </a:solidFill>
              </a:rPr>
              <a:pPr/>
              <a:t>14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32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9971D6-1B7D-4ABA-8B21-8FCAC20098AB}" type="slidenum">
              <a:rPr lang="de-DE" smtClean="0"/>
              <a:pPr/>
              <a:t>15</a:t>
            </a:fld>
            <a:endParaRPr lang="de-DE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2173A-3A04-4509-94F3-6138FBA9132C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302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E0368F-E4DB-49B2-8CF2-8AB20F63E1C3}" type="slidenum">
              <a:rPr lang="de-DE" smtClean="0"/>
              <a:pPr/>
              <a:t>17</a:t>
            </a:fld>
            <a:endParaRPr lang="de-DE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E0BD4-C175-4766-9D29-12339287544E}" type="slidenum">
              <a:rPr lang="de-DE" smtClean="0"/>
              <a:pPr/>
              <a:t>19</a:t>
            </a:fld>
            <a:endParaRPr lang="de-DE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05" y="162877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 userDrawn="1"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4876800" y="762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35856" name="Picture 16" descr="Idee_1"/>
          <p:cNvPicPr>
            <a:picLocks noChangeAspect="1" noChangeArrowheads="1"/>
          </p:cNvPicPr>
          <p:nvPr userDrawn="1"/>
        </p:nvPicPr>
        <p:blipFill>
          <a:blip r:embed="rId13" cstate="print"/>
          <a:stretch>
            <a:fillRect/>
          </a:stretch>
        </p:blipFill>
        <p:spPr bwMode="auto">
          <a:xfrm rot="16200000">
            <a:off x="4391980" y="2105976"/>
            <a:ext cx="360045" cy="9144002"/>
          </a:xfrm>
          <a:prstGeom prst="rect">
            <a:avLst/>
          </a:prstGeom>
          <a:noFill/>
        </p:spPr>
      </p:pic>
      <p:pic>
        <p:nvPicPr>
          <p:cNvPr id="11" name="Grafik 10" descr="Logo-B farbig neg.jpg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042A57"/>
              </a:clrFrom>
              <a:clrTo>
                <a:srgbClr val="042A5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7255" y="6480000"/>
            <a:ext cx="2116745" cy="4218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med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tic.mil/cgi-bin/GetTRDoc?AD=ADA084551&amp;Location=U2&amp;doc=GetTRDoc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 bwMode="auto">
          <a:xfrm>
            <a:off x="8135860" y="220467"/>
            <a:ext cx="1008140" cy="6480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7" descr="untitl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3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7396A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84213" y="1844675"/>
            <a:ext cx="77724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de-DE" sz="2800" dirty="0" err="1">
                <a:solidFill>
                  <a:srgbClr val="102144"/>
                </a:solidFill>
              </a:rPr>
              <a:t>To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what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extent</a:t>
            </a:r>
            <a:r>
              <a:rPr lang="de-DE" sz="2800" dirty="0">
                <a:solidFill>
                  <a:srgbClr val="102144"/>
                </a:solidFill>
              </a:rPr>
              <a:t> do </a:t>
            </a:r>
            <a:r>
              <a:rPr lang="de-DE" sz="2800" dirty="0" err="1">
                <a:solidFill>
                  <a:srgbClr val="102144"/>
                </a:solidFill>
              </a:rPr>
              <a:t>facets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of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the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learning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environment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influence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apprentices</a:t>
            </a:r>
            <a:r>
              <a:rPr lang="de-DE" sz="2800" dirty="0">
                <a:solidFill>
                  <a:srgbClr val="102144"/>
                </a:solidFill>
              </a:rPr>
              <a:t>‘ </a:t>
            </a:r>
            <a:r>
              <a:rPr lang="de-DE" sz="2800" dirty="0" err="1">
                <a:solidFill>
                  <a:srgbClr val="102144"/>
                </a:solidFill>
              </a:rPr>
              <a:t>motivation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and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learning</a:t>
            </a:r>
            <a:r>
              <a:rPr lang="de-DE" sz="2800" dirty="0">
                <a:solidFill>
                  <a:srgbClr val="102144"/>
                </a:solidFill>
              </a:rPr>
              <a:t> </a:t>
            </a:r>
            <a:r>
              <a:rPr lang="de-DE" sz="2800" dirty="0" err="1">
                <a:solidFill>
                  <a:srgbClr val="102144"/>
                </a:solidFill>
              </a:rPr>
              <a:t>success</a:t>
            </a:r>
            <a:r>
              <a:rPr lang="de-DE" sz="2800" dirty="0">
                <a:solidFill>
                  <a:srgbClr val="102144"/>
                </a:solidFill>
              </a:rPr>
              <a:t>?</a:t>
            </a:r>
            <a:endParaRPr lang="de-DE" sz="2800" dirty="0">
              <a:solidFill>
                <a:srgbClr val="99CC00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756530" y="3573463"/>
            <a:ext cx="7632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de-DE" dirty="0">
                <a:solidFill>
                  <a:srgbClr val="102144"/>
                </a:solidFill>
              </a:rPr>
              <a:t>Annalisa Schnitzler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sz="2000" dirty="0" smtClean="0">
                <a:solidFill>
                  <a:srgbClr val="102144"/>
                </a:solidFill>
              </a:rPr>
              <a:t>(</a:t>
            </a:r>
            <a:r>
              <a:rPr lang="de-DE" sz="2000" dirty="0">
                <a:solidFill>
                  <a:srgbClr val="102144"/>
                </a:solidFill>
              </a:rPr>
              <a:t>German Federal Institute </a:t>
            </a:r>
            <a:r>
              <a:rPr lang="de-DE" sz="2000" dirty="0" err="1">
                <a:solidFill>
                  <a:srgbClr val="102144"/>
                </a:solidFill>
              </a:rPr>
              <a:t>for</a:t>
            </a:r>
            <a:r>
              <a:rPr lang="de-DE" sz="2000" dirty="0">
                <a:solidFill>
                  <a:srgbClr val="102144"/>
                </a:solidFill>
              </a:rPr>
              <a:t> </a:t>
            </a:r>
            <a:r>
              <a:rPr lang="de-DE" sz="2000" dirty="0" err="1">
                <a:solidFill>
                  <a:srgbClr val="102144"/>
                </a:solidFill>
              </a:rPr>
              <a:t>Vocational</a:t>
            </a:r>
            <a:r>
              <a:rPr lang="de-DE" sz="2000" dirty="0">
                <a:solidFill>
                  <a:srgbClr val="102144"/>
                </a:solidFill>
              </a:rPr>
              <a:t> Education </a:t>
            </a:r>
            <a:r>
              <a:rPr lang="de-DE" sz="2000" dirty="0" err="1">
                <a:solidFill>
                  <a:srgbClr val="102144"/>
                </a:solidFill>
              </a:rPr>
              <a:t>and</a:t>
            </a:r>
            <a:r>
              <a:rPr lang="de-DE" sz="2000" dirty="0">
                <a:solidFill>
                  <a:srgbClr val="102144"/>
                </a:solidFill>
              </a:rPr>
              <a:t> Training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</a:p>
          <a:p>
            <a:pPr marL="0" indent="0" algn="ctr">
              <a:spcBef>
                <a:spcPts val="0"/>
              </a:spcBef>
              <a:buNone/>
            </a:pPr>
            <a:endParaRPr lang="de-DE" dirty="0">
              <a:solidFill>
                <a:srgbClr val="102144"/>
              </a:solidFill>
            </a:endParaRPr>
          </a:p>
          <a:p>
            <a:pPr marL="0" indent="0" algn="ctr" eaLnBrk="1" hangingPunct="1">
              <a:buNone/>
            </a:pPr>
            <a:r>
              <a:rPr lang="en-US" dirty="0">
                <a:solidFill>
                  <a:schemeClr val="bg2"/>
                </a:solidFill>
              </a:rPr>
              <a:t>Johannesburg, 23 April 2013</a:t>
            </a:r>
          </a:p>
        </p:txBody>
      </p:sp>
    </p:spTree>
    <p:extLst>
      <p:ext uri="{BB962C8B-B14F-4D97-AF65-F5344CB8AC3E}">
        <p14:creationId xmlns:p14="http://schemas.microsoft.com/office/powerpoint/2010/main" val="282606902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e-DE" dirty="0" smtClean="0">
                <a:solidFill>
                  <a:srgbClr val="102144"/>
                </a:solidFill>
              </a:rPr>
              <a:t>Outline</a:t>
            </a:r>
            <a:endParaRPr lang="de-DE" dirty="0">
              <a:solidFill>
                <a:srgbClr val="102144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2895" y="692620"/>
            <a:ext cx="8229600" cy="5040630"/>
          </a:xfrm>
        </p:spPr>
        <p:txBody>
          <a:bodyPr/>
          <a:lstStyle/>
          <a:p>
            <a:pPr marL="971550" lvl="1" indent="-51435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romanUcPeriod"/>
              <a:defRPr/>
            </a:pPr>
            <a:r>
              <a:rPr lang="en-US" sz="2400" dirty="0" smtClean="0">
                <a:solidFill>
                  <a:srgbClr val="102144"/>
                </a:solidFill>
              </a:rPr>
              <a:t>Theoretical Background</a:t>
            </a:r>
          </a:p>
          <a:p>
            <a:pPr marL="896938" lvl="1" indent="0" eaLnBrk="1" hangingPunct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102144"/>
                </a:solidFill>
              </a:rPr>
              <a:t> </a:t>
            </a:r>
            <a:r>
              <a:rPr lang="en-US" sz="2400" dirty="0" smtClean="0">
                <a:solidFill>
                  <a:srgbClr val="102144"/>
                </a:solidFill>
              </a:rPr>
              <a:t>Excursus: 2 venues of training in German VET</a:t>
            </a:r>
          </a:p>
          <a:p>
            <a:pPr marL="896938" lvl="1" indent="0" eaLnBrk="1" hangingPunct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102144"/>
                </a:solidFill>
              </a:rPr>
              <a:t> </a:t>
            </a:r>
            <a:r>
              <a:rPr lang="en-US" sz="2400" dirty="0" smtClean="0">
                <a:solidFill>
                  <a:srgbClr val="102144"/>
                </a:solidFill>
              </a:rPr>
              <a:t>Why intrinsic motivation and how to improve it?</a:t>
            </a:r>
          </a:p>
          <a:p>
            <a:pPr marL="958850" lvl="1" indent="-51435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romanUcPeriod" startAt="2"/>
              <a:defRPr/>
            </a:pPr>
            <a:r>
              <a:rPr lang="en-US" sz="2400" dirty="0" smtClean="0">
                <a:solidFill>
                  <a:srgbClr val="102144"/>
                </a:solidFill>
              </a:rPr>
              <a:t>Research project</a:t>
            </a:r>
          </a:p>
          <a:p>
            <a:pPr marL="896938" lvl="1" indent="0" eaLnBrk="1" hangingPunct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102144"/>
                </a:solidFill>
              </a:rPr>
              <a:t> Study design and sample</a:t>
            </a:r>
          </a:p>
          <a:p>
            <a:pPr marL="896938" lvl="1" indent="0" eaLnBrk="1" hangingPunct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102144"/>
                </a:solidFill>
              </a:rPr>
              <a:t> </a:t>
            </a:r>
            <a:r>
              <a:rPr lang="en-US" sz="2400" dirty="0" smtClean="0">
                <a:solidFill>
                  <a:srgbClr val="102144"/>
                </a:solidFill>
              </a:rPr>
              <a:t>Variables assessed to predict intrinsic motivation</a:t>
            </a:r>
          </a:p>
          <a:p>
            <a:pPr marL="971550" lvl="1" indent="-51435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romanUcPeriod" startAt="3"/>
              <a:defRPr/>
            </a:pPr>
            <a:r>
              <a:rPr lang="en-US" sz="2400" dirty="0" smtClean="0">
                <a:solidFill>
                  <a:srgbClr val="102144"/>
                </a:solidFill>
              </a:rPr>
              <a:t>Results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102144"/>
                </a:solidFill>
              </a:rPr>
              <a:t>Working/Learning environment and motivation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102144"/>
                </a:solidFill>
              </a:rPr>
              <a:t>Prediction of apprentices’ intrinsic motivation</a:t>
            </a:r>
          </a:p>
        </p:txBody>
      </p:sp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0556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2600" dirty="0" smtClean="0">
                <a:solidFill>
                  <a:srgbClr val="102144"/>
                </a:solidFill>
              </a:rPr>
              <a:t>German dual system </a:t>
            </a:r>
            <a:br>
              <a:rPr lang="en-US" sz="2600" dirty="0" smtClean="0">
                <a:solidFill>
                  <a:srgbClr val="102144"/>
                </a:solidFill>
              </a:rPr>
            </a:br>
            <a:r>
              <a:rPr lang="en-US" sz="2600" dirty="0" smtClean="0">
                <a:solidFill>
                  <a:srgbClr val="102144"/>
                </a:solidFill>
              </a:rPr>
              <a:t>of Vocational Education and Training</a:t>
            </a:r>
            <a:r>
              <a:rPr lang="en-US" b="1" dirty="0" smtClean="0">
                <a:solidFill>
                  <a:srgbClr val="102144"/>
                </a:solidFill>
              </a:rPr>
              <a:t/>
            </a:r>
            <a:br>
              <a:rPr lang="en-US" b="1" dirty="0" smtClean="0">
                <a:solidFill>
                  <a:srgbClr val="102144"/>
                </a:solidFill>
              </a:rPr>
            </a:br>
            <a:r>
              <a:rPr lang="en-US" b="1" dirty="0">
                <a:solidFill>
                  <a:srgbClr val="102144"/>
                </a:solidFill>
              </a:rPr>
              <a:t/>
            </a:r>
            <a:br>
              <a:rPr lang="en-US" b="1" dirty="0">
                <a:solidFill>
                  <a:srgbClr val="102144"/>
                </a:solidFill>
              </a:rPr>
            </a:br>
            <a:r>
              <a:rPr lang="en-US" sz="2000" b="1" dirty="0" smtClean="0">
                <a:solidFill>
                  <a:srgbClr val="1A98F6"/>
                </a:solidFill>
              </a:rPr>
              <a:t>Vocational </a:t>
            </a:r>
            <a:r>
              <a:rPr lang="en-US" sz="2000" b="1" dirty="0">
                <a:solidFill>
                  <a:srgbClr val="1A98F6"/>
                </a:solidFill>
              </a:rPr>
              <a:t>school and the company providing training </a:t>
            </a:r>
            <a:r>
              <a:rPr lang="en-US" sz="2000" b="1" dirty="0" smtClean="0">
                <a:solidFill>
                  <a:srgbClr val="1A98F6"/>
                </a:solidFill>
              </a:rPr>
              <a:t>fulfill </a:t>
            </a:r>
            <a:r>
              <a:rPr lang="en-US" sz="2000" b="1" dirty="0">
                <a:solidFill>
                  <a:srgbClr val="1A98F6"/>
                </a:solidFill>
              </a:rPr>
              <a:t>a </a:t>
            </a:r>
            <a:r>
              <a:rPr lang="en-US" sz="2000" b="1" dirty="0" smtClean="0">
                <a:solidFill>
                  <a:srgbClr val="1A98F6"/>
                </a:solidFill>
              </a:rPr>
              <a:t>joint </a:t>
            </a:r>
            <a:r>
              <a:rPr lang="en-US" sz="2000" b="1" dirty="0">
                <a:solidFill>
                  <a:srgbClr val="1A98F6"/>
                </a:solidFill>
              </a:rPr>
              <a:t>educational remit</a:t>
            </a:r>
            <a:r>
              <a:rPr lang="en-US" sz="1600" b="1" dirty="0">
                <a:solidFill>
                  <a:srgbClr val="1A98F6"/>
                </a:solidFill>
              </a:rPr>
              <a:t> </a:t>
            </a:r>
            <a:endParaRPr lang="en-US" b="1" dirty="0">
              <a:solidFill>
                <a:srgbClr val="1A98F6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259540" y="1988800"/>
            <a:ext cx="1584220" cy="504070"/>
            <a:chOff x="1346710" y="1772770"/>
            <a:chExt cx="1250700" cy="302842"/>
          </a:xfrm>
        </p:grpSpPr>
        <p:sp>
          <p:nvSpPr>
            <p:cNvPr id="4" name="Ellipse 3"/>
            <p:cNvSpPr/>
            <p:nvPr/>
          </p:nvSpPr>
          <p:spPr bwMode="auto">
            <a:xfrm>
              <a:off x="1403560" y="1772770"/>
              <a:ext cx="1137000" cy="302842"/>
            </a:xfrm>
            <a:prstGeom prst="ellipse">
              <a:avLst/>
            </a:prstGeom>
            <a:noFill/>
            <a:ln w="19050" cap="flat" cmpd="sng" algn="ctr">
              <a:solidFill>
                <a:srgbClr val="10214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1346710" y="1816033"/>
              <a:ext cx="1250700" cy="203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102144"/>
                  </a:solidFill>
                </a:rPr>
                <a:t>1-2 days/ week</a:t>
              </a:r>
              <a:endParaRPr lang="en-US" sz="1600" dirty="0">
                <a:solidFill>
                  <a:srgbClr val="102144"/>
                </a:solidFill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5796170" y="1973998"/>
            <a:ext cx="1584220" cy="518872"/>
            <a:chOff x="1346710" y="1772770"/>
            <a:chExt cx="1250700" cy="302842"/>
          </a:xfrm>
        </p:grpSpPr>
        <p:sp>
          <p:nvSpPr>
            <p:cNvPr id="8" name="Ellipse 7"/>
            <p:cNvSpPr/>
            <p:nvPr/>
          </p:nvSpPr>
          <p:spPr bwMode="auto">
            <a:xfrm>
              <a:off x="1460410" y="1772770"/>
              <a:ext cx="1080150" cy="302842"/>
            </a:xfrm>
            <a:prstGeom prst="ellipse">
              <a:avLst/>
            </a:prstGeom>
            <a:noFill/>
            <a:ln w="19050" cap="flat" cmpd="sng" algn="ctr">
              <a:solidFill>
                <a:srgbClr val="10214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1346710" y="1829978"/>
              <a:ext cx="1250700" cy="197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102144"/>
                  </a:solidFill>
                </a:rPr>
                <a:t>  4 days/ week</a:t>
              </a:r>
              <a:endParaRPr lang="en-US" sz="1600" dirty="0">
                <a:solidFill>
                  <a:srgbClr val="102144"/>
                </a:solidFill>
              </a:endParaRP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1115520" y="2636890"/>
            <a:ext cx="1800250" cy="936130"/>
            <a:chOff x="1115520" y="2420860"/>
            <a:chExt cx="1800250" cy="936130"/>
          </a:xfrm>
        </p:grpSpPr>
        <p:sp>
          <p:nvSpPr>
            <p:cNvPr id="10" name="Rechteck 9"/>
            <p:cNvSpPr/>
            <p:nvPr/>
          </p:nvSpPr>
          <p:spPr bwMode="auto">
            <a:xfrm>
              <a:off x="1115520" y="2420860"/>
              <a:ext cx="1800250" cy="936130"/>
            </a:xfrm>
            <a:prstGeom prst="rect">
              <a:avLst/>
            </a:prstGeom>
            <a:noFill/>
            <a:ln w="19050" cap="flat" cmpd="sng" algn="ctr">
              <a:solidFill>
                <a:srgbClr val="0768B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259540" y="2564880"/>
              <a:ext cx="151221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1A98F6"/>
                  </a:solidFill>
                </a:rPr>
                <a:t>Vocational School</a:t>
              </a:r>
              <a:endParaRPr lang="en-US" sz="2000" b="1" dirty="0">
                <a:solidFill>
                  <a:srgbClr val="1A98F6"/>
                </a:solidFill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5724160" y="2636890"/>
            <a:ext cx="1800250" cy="936130"/>
            <a:chOff x="1115520" y="2420860"/>
            <a:chExt cx="1800250" cy="936130"/>
          </a:xfrm>
        </p:grpSpPr>
        <p:sp>
          <p:nvSpPr>
            <p:cNvPr id="14" name="Rechteck 13"/>
            <p:cNvSpPr/>
            <p:nvPr/>
          </p:nvSpPr>
          <p:spPr bwMode="auto">
            <a:xfrm>
              <a:off x="1115520" y="2420860"/>
              <a:ext cx="1800250" cy="936130"/>
            </a:xfrm>
            <a:prstGeom prst="rect">
              <a:avLst/>
            </a:prstGeom>
            <a:noFill/>
            <a:ln w="19050" cap="flat" cmpd="sng" algn="ctr">
              <a:solidFill>
                <a:srgbClr val="0768B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1259540" y="2564880"/>
              <a:ext cx="15122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1A98F6"/>
                  </a:solidFill>
                </a:rPr>
                <a:t>Training Company</a:t>
              </a:r>
              <a:endParaRPr lang="en-US" sz="2000" b="1" dirty="0">
                <a:solidFill>
                  <a:srgbClr val="1A98F6"/>
                </a:solidFill>
              </a:endParaRPr>
            </a:p>
          </p:txBody>
        </p:sp>
      </p:grpSp>
      <p:sp>
        <p:nvSpPr>
          <p:cNvPr id="16" name="Textfeld 15"/>
          <p:cNvSpPr txBox="1"/>
          <p:nvPr/>
        </p:nvSpPr>
        <p:spPr>
          <a:xfrm>
            <a:off x="683461" y="3896529"/>
            <a:ext cx="2880399" cy="16927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102144"/>
                </a:solidFill>
              </a:rPr>
              <a:t>Teaches vocational and general educational </a:t>
            </a:r>
            <a:r>
              <a:rPr lang="en-US" sz="1600" dirty="0">
                <a:solidFill>
                  <a:srgbClr val="102144"/>
                </a:solidFill>
              </a:rPr>
              <a:t>content, specialist competence and general skills</a:t>
            </a:r>
          </a:p>
          <a:p>
            <a:r>
              <a:rPr lang="en-US" sz="1600" dirty="0" smtClean="0">
                <a:solidFill>
                  <a:srgbClr val="102144"/>
                </a:solidFill>
              </a:rPr>
              <a:t>Enables </a:t>
            </a:r>
            <a:r>
              <a:rPr lang="en-US" sz="1600" dirty="0">
                <a:solidFill>
                  <a:srgbClr val="102144"/>
                </a:solidFill>
              </a:rPr>
              <a:t>pupils to carry out occupational </a:t>
            </a:r>
            <a:r>
              <a:rPr lang="en-US" sz="1600" dirty="0" smtClean="0">
                <a:solidFill>
                  <a:srgbClr val="102144"/>
                </a:solidFill>
              </a:rPr>
              <a:t>tasks</a:t>
            </a:r>
            <a:endParaRPr lang="en-US" sz="1600" dirty="0">
              <a:solidFill>
                <a:srgbClr val="102144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023263" y="3866338"/>
            <a:ext cx="3581297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102144"/>
                </a:solidFill>
              </a:rPr>
              <a:t>Provides opportunities for learning via acting and </a:t>
            </a:r>
            <a:r>
              <a:rPr lang="en-US" sz="1600" dirty="0">
                <a:solidFill>
                  <a:srgbClr val="102144"/>
                </a:solidFill>
              </a:rPr>
              <a:t>for applying the domain specific contents learned at </a:t>
            </a:r>
            <a:r>
              <a:rPr lang="en-US" sz="1600" dirty="0" smtClean="0">
                <a:solidFill>
                  <a:srgbClr val="102144"/>
                </a:solidFill>
              </a:rPr>
              <a:t>school </a:t>
            </a:r>
            <a:r>
              <a:rPr lang="en-US" sz="1600" dirty="0">
                <a:solidFill>
                  <a:srgbClr val="102144"/>
                </a:solidFill>
              </a:rPr>
              <a:t>in </a:t>
            </a:r>
            <a:r>
              <a:rPr lang="en-US" sz="1600" dirty="0" smtClean="0">
                <a:solidFill>
                  <a:srgbClr val="102144"/>
                </a:solidFill>
              </a:rPr>
              <a:t>practice</a:t>
            </a:r>
          </a:p>
          <a:p>
            <a:r>
              <a:rPr lang="en-US" sz="1600" dirty="0" smtClean="0">
                <a:solidFill>
                  <a:srgbClr val="102144"/>
                </a:solidFill>
              </a:rPr>
              <a:t>Enables apprentices to acquire the ability to perform professionally on their own</a:t>
            </a:r>
            <a:endParaRPr lang="en-US" sz="1600" dirty="0">
              <a:solidFill>
                <a:srgbClr val="102144"/>
              </a:solidFill>
            </a:endParaRPr>
          </a:p>
        </p:txBody>
      </p:sp>
      <p:sp>
        <p:nvSpPr>
          <p:cNvPr id="17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1498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333153" y="990600"/>
            <a:ext cx="7848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de-DE" sz="1600"/>
          </a:p>
          <a:p>
            <a:pPr marL="342900" indent="-342900">
              <a:spcBef>
                <a:spcPct val="20000"/>
              </a:spcBef>
            </a:pPr>
            <a:endParaRPr lang="de-DE" sz="1600"/>
          </a:p>
          <a:p>
            <a:pPr marL="342900" indent="-342900">
              <a:spcBef>
                <a:spcPct val="20000"/>
              </a:spcBef>
            </a:pPr>
            <a:endParaRPr lang="de-DE" sz="1600"/>
          </a:p>
          <a:p>
            <a:pPr marL="342900" indent="-342900">
              <a:spcBef>
                <a:spcPct val="20000"/>
              </a:spcBef>
            </a:pPr>
            <a:endParaRPr lang="de-DE" sz="1600"/>
          </a:p>
          <a:p>
            <a:pPr marL="342900" indent="-342900">
              <a:spcBef>
                <a:spcPct val="20000"/>
              </a:spcBef>
            </a:pPr>
            <a:endParaRPr lang="de-DE" sz="1600"/>
          </a:p>
          <a:p>
            <a:pPr marL="342900" indent="-342900">
              <a:spcBef>
                <a:spcPct val="20000"/>
              </a:spcBef>
            </a:pPr>
            <a:endParaRPr lang="de-DE" sz="1600"/>
          </a:p>
          <a:p>
            <a:pPr marL="342900" indent="-342900">
              <a:spcBef>
                <a:spcPct val="20000"/>
              </a:spcBef>
            </a:pPr>
            <a:endParaRPr lang="de-DE" sz="1200" i="1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66000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err="1" smtClean="0">
                <a:solidFill>
                  <a:srgbClr val="102144"/>
                </a:solidFill>
              </a:rPr>
              <a:t>Why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intrinsic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motivation</a:t>
            </a:r>
            <a:r>
              <a:rPr lang="de-DE" sz="2600" dirty="0" smtClean="0">
                <a:solidFill>
                  <a:srgbClr val="102144"/>
                </a:solidFill>
              </a:rPr>
              <a:t>?</a:t>
            </a:r>
            <a:endParaRPr lang="de-DE" sz="2600" dirty="0">
              <a:solidFill>
                <a:srgbClr val="102144"/>
              </a:solidFill>
            </a:endParaRPr>
          </a:p>
        </p:txBody>
      </p:sp>
      <p:grpSp>
        <p:nvGrpSpPr>
          <p:cNvPr id="19" name="Gruppieren 18"/>
          <p:cNvGrpSpPr/>
          <p:nvPr/>
        </p:nvGrpSpPr>
        <p:grpSpPr>
          <a:xfrm>
            <a:off x="711234" y="937595"/>
            <a:ext cx="7828599" cy="2347389"/>
            <a:chOff x="3707904" y="404664"/>
            <a:chExt cx="4925419" cy="2347389"/>
          </a:xfrm>
        </p:grpSpPr>
        <p:sp>
          <p:nvSpPr>
            <p:cNvPr id="12" name="Abgerundetes Rechteck 11"/>
            <p:cNvSpPr/>
            <p:nvPr/>
          </p:nvSpPr>
          <p:spPr bwMode="auto">
            <a:xfrm>
              <a:off x="3707904" y="404664"/>
              <a:ext cx="4788000" cy="576064"/>
            </a:xfrm>
            <a:prstGeom prst="roundRect">
              <a:avLst>
                <a:gd name="adj" fmla="val 13629"/>
              </a:avLst>
            </a:prstGeom>
            <a:solidFill>
              <a:srgbClr val="0768B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2000" b="1" dirty="0" err="1" smtClean="0">
                  <a:solidFill>
                    <a:schemeClr val="bg1"/>
                  </a:solidFill>
                </a:rPr>
                <a:t>What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 </a:t>
              </a:r>
              <a:r>
                <a:rPr lang="de-DE" sz="2000" b="1" dirty="0" err="1" smtClean="0">
                  <a:solidFill>
                    <a:schemeClr val="bg1"/>
                  </a:solidFill>
                </a:rPr>
                <a:t>is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 </a:t>
              </a:r>
              <a:r>
                <a:rPr lang="de-DE" sz="2000" b="1" dirty="0" err="1" smtClean="0">
                  <a:solidFill>
                    <a:schemeClr val="bg1"/>
                  </a:solidFill>
                </a:rPr>
                <a:t>intrinsic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 </a:t>
              </a:r>
              <a:r>
                <a:rPr lang="de-DE" sz="2000" b="1" dirty="0" err="1" smtClean="0">
                  <a:solidFill>
                    <a:schemeClr val="bg1"/>
                  </a:solidFill>
                </a:rPr>
                <a:t>motivation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?</a:t>
              </a:r>
              <a:endParaRPr lang="de-DE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Abgerundetes Rechteck 12"/>
            <p:cNvSpPr/>
            <p:nvPr/>
          </p:nvSpPr>
          <p:spPr bwMode="auto">
            <a:xfrm>
              <a:off x="3707904" y="1023861"/>
              <a:ext cx="4788000" cy="1728192"/>
            </a:xfrm>
            <a:prstGeom prst="roundRect">
              <a:avLst>
                <a:gd name="adj" fmla="val 5232"/>
              </a:avLst>
            </a:prstGeom>
            <a:noFill/>
            <a:ln w="15875" cap="flat" cmpd="sng" algn="ctr">
              <a:solidFill>
                <a:srgbClr val="0768B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2000" dirty="0">
                <a:solidFill>
                  <a:srgbClr val="0768B2"/>
                </a:solidFill>
              </a:endParaRPr>
            </a:p>
          </p:txBody>
        </p:sp>
        <p:sp>
          <p:nvSpPr>
            <p:cNvPr id="14" name="Textfeld 7"/>
            <p:cNvSpPr txBox="1">
              <a:spLocks noChangeArrowheads="1"/>
            </p:cNvSpPr>
            <p:nvPr/>
          </p:nvSpPr>
          <p:spPr bwMode="auto">
            <a:xfrm>
              <a:off x="3737126" y="951799"/>
              <a:ext cx="4896197" cy="178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2000" dirty="0">
                  <a:solidFill>
                    <a:srgbClr val="102144"/>
                  </a:solidFill>
                </a:rPr>
                <a:t>„</a:t>
              </a:r>
              <a:r>
                <a:rPr lang="de-DE" sz="2000" dirty="0" err="1">
                  <a:solidFill>
                    <a:srgbClr val="102144"/>
                  </a:solidFill>
                </a:rPr>
                <a:t>internal</a:t>
              </a:r>
              <a:r>
                <a:rPr lang="de-DE" sz="2000" dirty="0">
                  <a:solidFill>
                    <a:srgbClr val="102144"/>
                  </a:solidFill>
                </a:rPr>
                <a:t>“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motivation</a:t>
              </a:r>
              <a:r>
                <a:rPr lang="de-DE" sz="2000" dirty="0" smtClean="0">
                  <a:solidFill>
                    <a:srgbClr val="102144"/>
                  </a:solidFill>
                </a:rPr>
                <a:t>,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governed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by</a:t>
              </a:r>
              <a:r>
                <a:rPr lang="de-DE" sz="2000" dirty="0" smtClean="0">
                  <a:solidFill>
                    <a:srgbClr val="102144"/>
                  </a:solidFill>
                </a:rPr>
                <a:t> individual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interests</a:t>
              </a:r>
              <a:r>
                <a:rPr lang="de-DE" sz="2000" dirty="0" smtClean="0">
                  <a:solidFill>
                    <a:srgbClr val="102144"/>
                  </a:solidFill>
                </a:rPr>
                <a:t>, not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external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encouragement</a:t>
              </a:r>
              <a:endParaRPr lang="de-DE" sz="2000" dirty="0">
                <a:solidFill>
                  <a:srgbClr val="102144"/>
                </a:solidFill>
              </a:endParaRPr>
            </a:p>
            <a:p>
              <a:r>
                <a:rPr lang="de-DE" sz="2000" dirty="0" smtClean="0">
                  <a:solidFill>
                    <a:srgbClr val="102144"/>
                  </a:solidFill>
                </a:rPr>
                <a:t>„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Intrinsically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motivated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behaviors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are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performed</a:t>
              </a:r>
              <a:r>
                <a:rPr lang="de-DE" sz="2000" dirty="0" smtClean="0">
                  <a:solidFill>
                    <a:srgbClr val="102144"/>
                  </a:solidFill>
                </a:rPr>
                <a:t> out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of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interest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and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thus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require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no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specific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contingencies</a:t>
              </a:r>
              <a:r>
                <a:rPr lang="de-DE" sz="2000" dirty="0" smtClean="0">
                  <a:solidFill>
                    <a:srgbClr val="102144"/>
                  </a:solidFill>
                </a:rPr>
                <a:t>“ (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like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threats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or</a:t>
              </a:r>
              <a:r>
                <a:rPr lang="de-DE" sz="2000" dirty="0" smtClean="0">
                  <a:solidFill>
                    <a:srgbClr val="102144"/>
                  </a:solidFill>
                </a:rPr>
                <a:t> 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promises</a:t>
              </a:r>
              <a:r>
                <a:rPr lang="de-DE" sz="2000" dirty="0" smtClean="0">
                  <a:solidFill>
                    <a:srgbClr val="102144"/>
                  </a:solidFill>
                </a:rPr>
                <a:t>) (</a:t>
              </a:r>
              <a:r>
                <a:rPr lang="de-DE" sz="2000" dirty="0" err="1" smtClean="0">
                  <a:solidFill>
                    <a:srgbClr val="102144"/>
                  </a:solidFill>
                </a:rPr>
                <a:t>Deci</a:t>
              </a:r>
              <a:r>
                <a:rPr lang="de-DE" sz="2000" dirty="0" smtClean="0">
                  <a:solidFill>
                    <a:srgbClr val="102144"/>
                  </a:solidFill>
                </a:rPr>
                <a:t> &amp; Ryan 2000)</a:t>
              </a:r>
              <a:endParaRPr lang="de-DE" sz="2000" dirty="0">
                <a:solidFill>
                  <a:srgbClr val="102144"/>
                </a:solidFill>
              </a:endParaRP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616367" y="3383811"/>
            <a:ext cx="7747243" cy="4509809"/>
            <a:chOff x="616367" y="3357078"/>
            <a:chExt cx="7747243" cy="4509809"/>
          </a:xfrm>
        </p:grpSpPr>
        <p:grpSp>
          <p:nvGrpSpPr>
            <p:cNvPr id="18" name="Gruppieren 17"/>
            <p:cNvGrpSpPr/>
            <p:nvPr/>
          </p:nvGrpSpPr>
          <p:grpSpPr>
            <a:xfrm>
              <a:off x="683460" y="3927347"/>
              <a:ext cx="7680150" cy="3939540"/>
              <a:chOff x="887458" y="2995892"/>
              <a:chExt cx="7680150" cy="3939540"/>
            </a:xfrm>
          </p:grpSpPr>
          <p:sp>
            <p:nvSpPr>
              <p:cNvPr id="15" name="Abgerundetes Rechteck 14"/>
              <p:cNvSpPr/>
              <p:nvPr/>
            </p:nvSpPr>
            <p:spPr bwMode="auto">
              <a:xfrm>
                <a:off x="887458" y="2997038"/>
                <a:ext cx="7632848" cy="2498194"/>
              </a:xfrm>
              <a:prstGeom prst="roundRect">
                <a:avLst>
                  <a:gd name="adj" fmla="val 2447"/>
                </a:avLst>
              </a:prstGeom>
              <a:noFill/>
              <a:ln w="15875" cap="flat" cmpd="sng" algn="ctr">
                <a:solidFill>
                  <a:srgbClr val="0768B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2000" dirty="0">
                  <a:solidFill>
                    <a:srgbClr val="0768B2"/>
                  </a:solidFill>
                </a:endParaRPr>
              </a:p>
            </p:txBody>
          </p:sp>
          <p:sp>
            <p:nvSpPr>
              <p:cNvPr id="16" name="Textfeld 8"/>
              <p:cNvSpPr txBox="1">
                <a:spLocks noChangeArrowheads="1"/>
              </p:cNvSpPr>
              <p:nvPr/>
            </p:nvSpPr>
            <p:spPr bwMode="auto">
              <a:xfrm>
                <a:off x="1043608" y="2995892"/>
                <a:ext cx="7524000" cy="3939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de-DE" sz="2000" dirty="0" err="1" smtClean="0">
                    <a:solidFill>
                      <a:srgbClr val="102144"/>
                    </a:solidFill>
                  </a:rPr>
                  <a:t>Intrinsic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motivation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indispensable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for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succesful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learning</a:t>
                </a:r>
                <a:r>
                  <a:rPr lang="de-DE" sz="2000" dirty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and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for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engaging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more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thoroughly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 in </a:t>
                </a:r>
                <a:r>
                  <a:rPr lang="de-DE" sz="2000" dirty="0" err="1" smtClean="0">
                    <a:solidFill>
                      <a:srgbClr val="102144"/>
                    </a:solidFill>
                  </a:rPr>
                  <a:t>learning</a:t>
                </a:r>
                <a:r>
                  <a:rPr lang="de-DE" sz="2000" dirty="0">
                    <a:solidFill>
                      <a:srgbClr val="102144"/>
                    </a:solidFill>
                  </a:rPr>
                  <a:t> (</a:t>
                </a:r>
                <a:r>
                  <a:rPr lang="de-DE" sz="2000" dirty="0" err="1">
                    <a:solidFill>
                      <a:srgbClr val="102144"/>
                    </a:solidFill>
                  </a:rPr>
                  <a:t>Deci</a:t>
                </a:r>
                <a:r>
                  <a:rPr lang="de-DE" sz="2000" dirty="0">
                    <a:solidFill>
                      <a:srgbClr val="102144"/>
                    </a:solidFill>
                  </a:rPr>
                  <a:t> &amp; Ryan 2000</a:t>
                </a:r>
                <a:r>
                  <a:rPr lang="de-DE" sz="2000" dirty="0" smtClean="0">
                    <a:solidFill>
                      <a:srgbClr val="102144"/>
                    </a:solidFill>
                  </a:rPr>
                  <a:t>)</a:t>
                </a:r>
              </a:p>
              <a:p>
                <a:r>
                  <a:rPr lang="en-US" sz="2000" dirty="0" smtClean="0">
                    <a:solidFill>
                      <a:srgbClr val="102144"/>
                    </a:solidFill>
                  </a:rPr>
                  <a:t>Intrinsic motivation as a </a:t>
                </a:r>
                <a:r>
                  <a:rPr lang="en-US" sz="2000" dirty="0">
                    <a:solidFill>
                      <a:srgbClr val="102144"/>
                    </a:solidFill>
                  </a:rPr>
                  <a:t>mediator between the learner’s personality, the learning environment and competence development (</a:t>
                </a:r>
                <a:r>
                  <a:rPr lang="en-US" sz="2000" dirty="0" err="1">
                    <a:solidFill>
                      <a:srgbClr val="102144"/>
                    </a:solidFill>
                  </a:rPr>
                  <a:t>Franke</a:t>
                </a:r>
                <a:r>
                  <a:rPr lang="en-US" sz="2000" dirty="0">
                    <a:solidFill>
                      <a:srgbClr val="102144"/>
                    </a:solidFill>
                  </a:rPr>
                  <a:t> 2005)</a:t>
                </a:r>
              </a:p>
              <a:p>
                <a:r>
                  <a:rPr lang="en-US" sz="2000" dirty="0" smtClean="0">
                    <a:solidFill>
                      <a:srgbClr val="102144"/>
                    </a:solidFill>
                  </a:rPr>
                  <a:t>-&gt; particularly in </a:t>
                </a:r>
                <a:r>
                  <a:rPr lang="en-US" sz="2000" dirty="0">
                    <a:solidFill>
                      <a:srgbClr val="102144"/>
                    </a:solidFill>
                  </a:rPr>
                  <a:t>informal learning </a:t>
                </a:r>
                <a:r>
                  <a:rPr lang="en-US" sz="2000" dirty="0" smtClean="0">
                    <a:solidFill>
                      <a:srgbClr val="102144"/>
                    </a:solidFill>
                  </a:rPr>
                  <a:t>contexts, where learning </a:t>
                </a:r>
                <a:r>
                  <a:rPr lang="en-US" sz="2000" dirty="0">
                    <a:solidFill>
                      <a:srgbClr val="102144"/>
                    </a:solidFill>
                  </a:rPr>
                  <a:t>takes place mainly </a:t>
                </a:r>
                <a:r>
                  <a:rPr lang="en-US" sz="2000" dirty="0" smtClean="0">
                    <a:solidFill>
                      <a:srgbClr val="102144"/>
                    </a:solidFill>
                  </a:rPr>
                  <a:t>incidentally and without rewards</a:t>
                </a:r>
                <a:endParaRPr lang="de-DE" sz="2000" dirty="0">
                  <a:solidFill>
                    <a:srgbClr val="102144"/>
                  </a:solidFill>
                </a:endParaRPr>
              </a:p>
              <a:p>
                <a:endParaRPr lang="de-DE" sz="2000" dirty="0" smtClean="0">
                  <a:solidFill>
                    <a:srgbClr val="102144"/>
                  </a:solidFill>
                </a:endParaRPr>
              </a:p>
              <a:p>
                <a:endParaRPr lang="de-DE" sz="2000" dirty="0">
                  <a:solidFill>
                    <a:srgbClr val="102144"/>
                  </a:solidFill>
                </a:endParaRPr>
              </a:p>
              <a:p>
                <a:endParaRPr lang="de-DE" sz="2000" dirty="0">
                  <a:solidFill>
                    <a:srgbClr val="102144"/>
                  </a:solidFill>
                </a:endParaRPr>
              </a:p>
            </p:txBody>
          </p:sp>
        </p:grpSp>
        <p:sp>
          <p:nvSpPr>
            <p:cNvPr id="21" name="Textfeld 20"/>
            <p:cNvSpPr txBox="1"/>
            <p:nvPr/>
          </p:nvSpPr>
          <p:spPr>
            <a:xfrm>
              <a:off x="616367" y="3357078"/>
              <a:ext cx="1897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dirty="0" smtClean="0">
                  <a:solidFill>
                    <a:schemeClr val="bg1"/>
                  </a:solidFill>
                </a:rPr>
                <a:t>i</a:t>
              </a:r>
              <a:endParaRPr lang="de-DE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Abgerundetes Rechteck 22"/>
          <p:cNvSpPr/>
          <p:nvPr/>
        </p:nvSpPr>
        <p:spPr bwMode="auto">
          <a:xfrm>
            <a:off x="683460" y="3357006"/>
            <a:ext cx="7610181" cy="576064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 err="1" smtClean="0">
                <a:solidFill>
                  <a:schemeClr val="bg1"/>
                </a:solidFill>
              </a:rPr>
              <a:t>Why</a:t>
            </a:r>
            <a:r>
              <a:rPr lang="de-DE" sz="2000" b="1" dirty="0" smtClean="0">
                <a:solidFill>
                  <a:schemeClr val="bg1"/>
                </a:solidFill>
              </a:rPr>
              <a:t> do </a:t>
            </a:r>
            <a:r>
              <a:rPr lang="de-DE" sz="2000" b="1" dirty="0" err="1" smtClean="0">
                <a:solidFill>
                  <a:schemeClr val="bg1"/>
                </a:solidFill>
              </a:rPr>
              <a:t>we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need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intrinsic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motivation</a:t>
            </a:r>
            <a:r>
              <a:rPr lang="de-DE" sz="2000" b="1" dirty="0" smtClean="0">
                <a:solidFill>
                  <a:schemeClr val="bg1"/>
                </a:solidFill>
              </a:rPr>
              <a:t>?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7364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Eingekerbter Pfeil nach rechts 5"/>
          <p:cNvSpPr/>
          <p:nvPr/>
        </p:nvSpPr>
        <p:spPr bwMode="auto">
          <a:xfrm rot="18492754">
            <a:off x="1149627" y="3137808"/>
            <a:ext cx="792110" cy="288040"/>
          </a:xfrm>
          <a:prstGeom prst="notchedRightArrow">
            <a:avLst/>
          </a:prstGeom>
          <a:solidFill>
            <a:srgbClr val="0768B2"/>
          </a:solidFill>
          <a:ln w="9525" cap="flat" cmpd="sng" algn="ctr">
            <a:solidFill>
              <a:srgbClr val="10214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 rot="18180000">
            <a:off x="45354" y="3842310"/>
            <a:ext cx="180702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b="1" spc="50" dirty="0" smtClean="0">
                <a:ln w="12700" cmpd="sng">
                  <a:solidFill>
                    <a:srgbClr val="0768B2"/>
                  </a:solidFill>
                  <a:prstDash val="solid"/>
                </a:ln>
                <a:solidFill>
                  <a:srgbClr val="102144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Workplace</a:t>
            </a:r>
            <a:r>
              <a:rPr lang="en-US" sz="2200" dirty="0" smtClean="0">
                <a:ln w="18415" cmpd="sng">
                  <a:solidFill>
                    <a:srgbClr val="0768B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200" b="1" spc="50" dirty="0">
                <a:ln w="12700" cmpd="sng">
                  <a:solidFill>
                    <a:srgbClr val="0768B2"/>
                  </a:solidFill>
                  <a:prstDash val="solid"/>
                </a:ln>
                <a:solidFill>
                  <a:srgbClr val="102144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design</a:t>
            </a:r>
          </a:p>
        </p:txBody>
      </p:sp>
      <p:sp>
        <p:nvSpPr>
          <p:cNvPr id="8" name="Textfeld 7"/>
          <p:cNvSpPr txBox="1"/>
          <p:nvPr/>
        </p:nvSpPr>
        <p:spPr>
          <a:xfrm rot="20700000">
            <a:off x="1702069" y="2132820"/>
            <a:ext cx="2232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pc="50" dirty="0">
                <a:ln w="12700" cmpd="sng">
                  <a:solidFill>
                    <a:srgbClr val="0768B2"/>
                  </a:solidFill>
                  <a:prstDash val="solid"/>
                </a:ln>
                <a:solidFill>
                  <a:srgbClr val="102144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Development of motivation</a:t>
            </a:r>
          </a:p>
        </p:txBody>
      </p:sp>
      <p:sp>
        <p:nvSpPr>
          <p:cNvPr id="9" name="Eingekerbter Pfeil nach rechts 8"/>
          <p:cNvSpPr/>
          <p:nvPr/>
        </p:nvSpPr>
        <p:spPr bwMode="auto">
          <a:xfrm>
            <a:off x="3707880" y="2169895"/>
            <a:ext cx="792110" cy="288040"/>
          </a:xfrm>
          <a:prstGeom prst="notchedRightArrow">
            <a:avLst/>
          </a:prstGeom>
          <a:solidFill>
            <a:srgbClr val="0768B2"/>
          </a:solidFill>
          <a:ln w="9525" cap="flat" cmpd="sng" algn="ctr">
            <a:solidFill>
              <a:srgbClr val="10214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 rot="900000">
            <a:off x="4476386" y="2249078"/>
            <a:ext cx="3003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pc="50" dirty="0">
                <a:ln w="12700" cmpd="sng">
                  <a:solidFill>
                    <a:srgbClr val="0768B2"/>
                  </a:solidFill>
                  <a:prstDash val="solid"/>
                </a:ln>
                <a:solidFill>
                  <a:srgbClr val="102144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Willingness to learn and work diligently</a:t>
            </a:r>
          </a:p>
        </p:txBody>
      </p:sp>
      <p:sp>
        <p:nvSpPr>
          <p:cNvPr id="11" name="Eingekerbter Pfeil nach rechts 10"/>
          <p:cNvSpPr/>
          <p:nvPr/>
        </p:nvSpPr>
        <p:spPr bwMode="auto">
          <a:xfrm rot="2923089">
            <a:off x="7137835" y="3217451"/>
            <a:ext cx="792110" cy="288040"/>
          </a:xfrm>
          <a:prstGeom prst="notchedRightArrow">
            <a:avLst/>
          </a:prstGeom>
          <a:solidFill>
            <a:srgbClr val="0768B2"/>
          </a:solidFill>
          <a:ln w="9525" cap="flat" cmpd="sng" algn="ctr">
            <a:solidFill>
              <a:srgbClr val="10214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 rot="3433760">
            <a:off x="7320714" y="4127060"/>
            <a:ext cx="1984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pc="50" dirty="0">
                <a:ln w="12700" cmpd="sng">
                  <a:solidFill>
                    <a:srgbClr val="0768B2"/>
                  </a:solidFill>
                  <a:prstDash val="solid"/>
                </a:ln>
                <a:solidFill>
                  <a:srgbClr val="102144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Competence development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11700" y="3717040"/>
            <a:ext cx="432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102144"/>
                </a:solidFill>
              </a:rPr>
              <a:t>Motivation achievable not through selected learning opportunities, but through a continuous beneficial working environment </a:t>
            </a:r>
            <a:endParaRPr lang="en-US" sz="2000" b="1" dirty="0">
              <a:solidFill>
                <a:srgbClr val="102144"/>
              </a:solidFill>
            </a:endParaRPr>
          </a:p>
        </p:txBody>
      </p:sp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795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err="1" smtClean="0">
                <a:solidFill>
                  <a:srgbClr val="102144"/>
                </a:solidFill>
              </a:rPr>
              <a:t>How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to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improve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intrinsic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motivation</a:t>
            </a:r>
            <a:r>
              <a:rPr lang="de-DE" sz="2600" dirty="0" smtClean="0">
                <a:solidFill>
                  <a:srgbClr val="102144"/>
                </a:solidFill>
              </a:rPr>
              <a:t>?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9" name="Abgerundetes Rechteck 8"/>
          <p:cNvSpPr/>
          <p:nvPr/>
        </p:nvSpPr>
        <p:spPr bwMode="auto">
          <a:xfrm>
            <a:off x="664318" y="1052736"/>
            <a:ext cx="8218961" cy="1296144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buFontTx/>
              <a:buNone/>
              <a:defRPr/>
            </a:pPr>
            <a:r>
              <a:rPr lang="de-DE" sz="2000" dirty="0" err="1" smtClean="0">
                <a:solidFill>
                  <a:srgbClr val="102144"/>
                </a:solidFill>
              </a:rPr>
              <a:t>Frieling</a:t>
            </a:r>
            <a:r>
              <a:rPr lang="de-DE" sz="2000" dirty="0" smtClean="0">
                <a:solidFill>
                  <a:srgbClr val="102144"/>
                </a:solidFill>
              </a:rPr>
              <a:t> et al. (2006):  </a:t>
            </a:r>
            <a:r>
              <a:rPr lang="de-DE" sz="2000" dirty="0" err="1" smtClean="0">
                <a:solidFill>
                  <a:srgbClr val="102144"/>
                </a:solidFill>
              </a:rPr>
              <a:t>To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identifiy</a:t>
            </a:r>
            <a:r>
              <a:rPr lang="de-DE" sz="2000" dirty="0" smtClean="0">
                <a:solidFill>
                  <a:srgbClr val="102144"/>
                </a:solidFill>
              </a:rPr>
              <a:t> a </a:t>
            </a:r>
            <a:r>
              <a:rPr lang="de-DE" sz="2000" dirty="0" err="1" smtClean="0">
                <a:solidFill>
                  <a:srgbClr val="102144"/>
                </a:solidFill>
              </a:rPr>
              <a:t>working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environment</a:t>
            </a:r>
            <a:r>
              <a:rPr lang="de-DE" sz="2000" dirty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that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stimulates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learning</a:t>
            </a:r>
            <a:r>
              <a:rPr lang="de-DE" sz="2000" dirty="0" smtClean="0">
                <a:solidFill>
                  <a:srgbClr val="102144"/>
                </a:solidFill>
              </a:rPr>
              <a:t>, </a:t>
            </a:r>
            <a:r>
              <a:rPr lang="de-DE" sz="2000" b="1" dirty="0" err="1" smtClean="0">
                <a:solidFill>
                  <a:srgbClr val="102144"/>
                </a:solidFill>
              </a:rPr>
              <a:t>features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of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work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tasks</a:t>
            </a:r>
            <a:r>
              <a:rPr lang="de-DE" sz="2000" dirty="0" smtClean="0">
                <a:solidFill>
                  <a:srgbClr val="102144"/>
                </a:solidFill>
              </a:rPr>
              <a:t>  </a:t>
            </a:r>
            <a:r>
              <a:rPr lang="de-DE" sz="2000" dirty="0" err="1" smtClean="0">
                <a:solidFill>
                  <a:srgbClr val="102144"/>
                </a:solidFill>
              </a:rPr>
              <a:t>as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well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aspects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of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the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social</a:t>
            </a:r>
            <a:r>
              <a:rPr lang="de-DE" sz="2000" b="1" dirty="0" smtClean="0">
                <a:solidFill>
                  <a:srgbClr val="102144"/>
                </a:solidFill>
              </a:rPr>
              <a:t> </a:t>
            </a:r>
            <a:r>
              <a:rPr lang="de-DE" sz="2000" b="1" dirty="0" err="1" smtClean="0">
                <a:solidFill>
                  <a:srgbClr val="102144"/>
                </a:solidFill>
              </a:rPr>
              <a:t>environment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have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to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be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considered</a:t>
            </a:r>
            <a:endParaRPr lang="de-DE" sz="2000" dirty="0">
              <a:solidFill>
                <a:srgbClr val="102144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 bwMode="auto">
          <a:xfrm>
            <a:off x="664318" y="2492896"/>
            <a:ext cx="8218961" cy="2088232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de-DE" sz="2000" dirty="0" smtClean="0">
                <a:solidFill>
                  <a:srgbClr val="102144"/>
                </a:solidFill>
              </a:rPr>
              <a:t>Hackman/Oldham (1975) – Job-</a:t>
            </a:r>
            <a:r>
              <a:rPr lang="de-DE" sz="2000" dirty="0" err="1" smtClean="0">
                <a:solidFill>
                  <a:srgbClr val="102144"/>
                </a:solidFill>
              </a:rPr>
              <a:t>Characteristics</a:t>
            </a:r>
            <a:r>
              <a:rPr lang="de-DE" sz="2000" dirty="0" smtClean="0">
                <a:solidFill>
                  <a:srgbClr val="102144"/>
                </a:solidFill>
              </a:rPr>
              <a:t>-Model: </a:t>
            </a:r>
            <a:r>
              <a:rPr lang="de-DE" sz="2000" dirty="0" err="1" smtClean="0">
                <a:solidFill>
                  <a:srgbClr val="102144"/>
                </a:solidFill>
              </a:rPr>
              <a:t>conditions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enhancing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motivation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while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attending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to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one‘s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tasks</a:t>
            </a:r>
            <a:r>
              <a:rPr lang="de-DE" sz="2000" dirty="0" smtClean="0">
                <a:solidFill>
                  <a:srgbClr val="102144"/>
                </a:solidFill>
              </a:rPr>
              <a:t>:</a:t>
            </a:r>
          </a:p>
          <a:p>
            <a:pPr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102144"/>
                </a:solidFill>
              </a:rPr>
              <a:t>Experienced</a:t>
            </a:r>
            <a:r>
              <a:rPr lang="de-DE" sz="2000" dirty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responsibility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for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work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outcomes</a:t>
            </a:r>
            <a:r>
              <a:rPr lang="de-DE" sz="2000" dirty="0" smtClean="0">
                <a:solidFill>
                  <a:srgbClr val="102144"/>
                </a:solidFill>
              </a:rPr>
              <a:t> (</a:t>
            </a:r>
            <a:r>
              <a:rPr lang="de-DE" sz="2000" dirty="0" err="1" smtClean="0">
                <a:solidFill>
                  <a:srgbClr val="102144"/>
                </a:solidFill>
              </a:rPr>
              <a:t>autonomy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</a:p>
          <a:p>
            <a:pPr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102144"/>
                </a:solidFill>
              </a:rPr>
              <a:t>Experienced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meaningfulness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work</a:t>
            </a:r>
            <a:endParaRPr lang="de-DE" sz="2000" dirty="0" smtClean="0">
              <a:solidFill>
                <a:srgbClr val="102144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102144"/>
                </a:solidFill>
              </a:rPr>
              <a:t>Knowledge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results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work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activities</a:t>
            </a:r>
            <a:endParaRPr lang="de-DE" sz="2000" dirty="0" smtClean="0">
              <a:solidFill>
                <a:srgbClr val="102144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 bwMode="auto">
          <a:xfrm>
            <a:off x="664318" y="4725144"/>
            <a:ext cx="8218537" cy="1728276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102144"/>
                </a:solidFill>
              </a:rPr>
              <a:t>Deci</a:t>
            </a:r>
            <a:r>
              <a:rPr lang="en-US" sz="2000" dirty="0">
                <a:solidFill>
                  <a:srgbClr val="102144"/>
                </a:solidFill>
              </a:rPr>
              <a:t> &amp; Ryan (2000): </a:t>
            </a:r>
            <a:endParaRPr lang="en-US" sz="2000" dirty="0" smtClean="0">
              <a:solidFill>
                <a:srgbClr val="102144"/>
              </a:solidFill>
            </a:endParaRPr>
          </a:p>
          <a:p>
            <a:pPr marL="266700" indent="-266700"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en-US" sz="2000" dirty="0" smtClean="0">
                <a:solidFill>
                  <a:srgbClr val="102144"/>
                </a:solidFill>
              </a:rPr>
              <a:t>Autonomy-supportive </a:t>
            </a:r>
            <a:r>
              <a:rPr lang="en-US" sz="2000" dirty="0">
                <a:solidFill>
                  <a:srgbClr val="102144"/>
                </a:solidFill>
              </a:rPr>
              <a:t>events enhance intrinsic </a:t>
            </a:r>
            <a:r>
              <a:rPr lang="en-US" sz="2000" dirty="0" smtClean="0">
                <a:solidFill>
                  <a:srgbClr val="102144"/>
                </a:solidFill>
              </a:rPr>
              <a:t>motivation</a:t>
            </a:r>
          </a:p>
          <a:p>
            <a:pPr marL="266700" indent="-266700"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en-US" sz="2000" dirty="0" smtClean="0">
                <a:solidFill>
                  <a:srgbClr val="102144"/>
                </a:solidFill>
              </a:rPr>
              <a:t>Activities </a:t>
            </a:r>
            <a:r>
              <a:rPr lang="en-US" sz="2000" dirty="0">
                <a:solidFill>
                  <a:srgbClr val="102144"/>
                </a:solidFill>
              </a:rPr>
              <a:t>providing an optimal challenge enhance </a:t>
            </a:r>
            <a:r>
              <a:rPr lang="en-US" sz="2000" dirty="0" smtClean="0">
                <a:solidFill>
                  <a:srgbClr val="102144"/>
                </a:solidFill>
              </a:rPr>
              <a:t>intrinsic motivation</a:t>
            </a:r>
          </a:p>
          <a:p>
            <a:pPr marL="266700" indent="-266700"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en-US" sz="2000" dirty="0" smtClean="0">
                <a:solidFill>
                  <a:srgbClr val="102144"/>
                </a:solidFill>
              </a:rPr>
              <a:t>Under </a:t>
            </a:r>
            <a:r>
              <a:rPr lang="en-US" sz="2000" dirty="0">
                <a:solidFill>
                  <a:srgbClr val="102144"/>
                </a:solidFill>
              </a:rPr>
              <a:t>autonomy-supportive conditions, feedback (especially positive feedback) enhances intrinsic motivation </a:t>
            </a:r>
          </a:p>
        </p:txBody>
      </p:sp>
      <p:sp>
        <p:nvSpPr>
          <p:cNvPr id="6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288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err="1" smtClean="0">
                <a:solidFill>
                  <a:srgbClr val="102144"/>
                </a:solidFill>
              </a:rPr>
              <a:t>How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to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improve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intrinsic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motivation</a:t>
            </a:r>
            <a:r>
              <a:rPr lang="de-DE" sz="2600" dirty="0" smtClean="0">
                <a:solidFill>
                  <a:srgbClr val="102144"/>
                </a:solidFill>
              </a:rPr>
              <a:t>?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683460" y="1052706"/>
            <a:ext cx="8199395" cy="1440164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de-DE" sz="2000" dirty="0" err="1" smtClean="0">
                <a:solidFill>
                  <a:srgbClr val="102144"/>
                </a:solidFill>
              </a:rPr>
              <a:t>Beicht</a:t>
            </a:r>
            <a:r>
              <a:rPr lang="de-DE" sz="2000" dirty="0" smtClean="0">
                <a:solidFill>
                  <a:srgbClr val="102144"/>
                </a:solidFill>
              </a:rPr>
              <a:t> et al. (2009): </a:t>
            </a:r>
            <a:r>
              <a:rPr lang="en-US" sz="2000" dirty="0">
                <a:solidFill>
                  <a:srgbClr val="102144"/>
                </a:solidFill>
              </a:rPr>
              <a:t>T</a:t>
            </a:r>
            <a:r>
              <a:rPr lang="en-US" sz="2000" dirty="0" smtClean="0">
                <a:solidFill>
                  <a:srgbClr val="102144"/>
                </a:solidFill>
              </a:rPr>
              <a:t>asks </a:t>
            </a:r>
            <a:r>
              <a:rPr lang="en-US" sz="2000" dirty="0">
                <a:solidFill>
                  <a:srgbClr val="102144"/>
                </a:solidFill>
              </a:rPr>
              <a:t>designed with these principles in mind can only develop their positive effect on motivation and competence, if they are embedded in a positive working/ learning atmosphere </a:t>
            </a:r>
            <a:r>
              <a:rPr lang="de-DE" sz="2000" dirty="0" smtClean="0">
                <a:solidFill>
                  <a:srgbClr val="102144"/>
                </a:solidFill>
              </a:rPr>
              <a:t>(mutual </a:t>
            </a:r>
            <a:r>
              <a:rPr lang="de-DE" sz="2000" dirty="0" err="1" smtClean="0">
                <a:solidFill>
                  <a:srgbClr val="102144"/>
                </a:solidFill>
              </a:rPr>
              <a:t>support</a:t>
            </a:r>
            <a:r>
              <a:rPr lang="de-DE" sz="2000" dirty="0" smtClean="0">
                <a:solidFill>
                  <a:srgbClr val="102144"/>
                </a:solidFill>
              </a:rPr>
              <a:t>, </a:t>
            </a:r>
            <a:r>
              <a:rPr lang="de-DE" sz="2000" dirty="0" err="1" smtClean="0">
                <a:solidFill>
                  <a:srgbClr val="102144"/>
                </a:solidFill>
              </a:rPr>
              <a:t>respectful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interactions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with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colleagues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683460" y="2636890"/>
            <a:ext cx="8199395" cy="2088290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en-US" sz="2000" dirty="0" smtClean="0">
              <a:solidFill>
                <a:srgbClr val="102144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102144"/>
                </a:solidFill>
              </a:rPr>
              <a:t>Dreyfus </a:t>
            </a:r>
            <a:r>
              <a:rPr lang="en-US" sz="2000" dirty="0">
                <a:solidFill>
                  <a:srgbClr val="102144"/>
                </a:solidFill>
              </a:rPr>
              <a:t>&amp; Dreyfus </a:t>
            </a:r>
            <a:r>
              <a:rPr lang="en-US" sz="2000" dirty="0" smtClean="0">
                <a:solidFill>
                  <a:srgbClr val="102144"/>
                </a:solidFill>
              </a:rPr>
              <a:t>(1980): Watching experts doing </a:t>
            </a:r>
            <a:r>
              <a:rPr lang="en-US" sz="2000" dirty="0">
                <a:solidFill>
                  <a:srgbClr val="102144"/>
                </a:solidFill>
              </a:rPr>
              <a:t>and explaining their work </a:t>
            </a:r>
            <a:r>
              <a:rPr lang="en-US" sz="2000" dirty="0" smtClean="0">
                <a:solidFill>
                  <a:srgbClr val="102144"/>
                </a:solidFill>
              </a:rPr>
              <a:t>enables novices to recognize patterns in their work </a:t>
            </a:r>
          </a:p>
          <a:p>
            <a:pPr>
              <a:defRPr/>
            </a:pPr>
            <a:r>
              <a:rPr lang="en-US" sz="2000" dirty="0">
                <a:solidFill>
                  <a:srgbClr val="102144"/>
                </a:solidFill>
              </a:rPr>
              <a:t>Lave &amp; Wenger (1991</a:t>
            </a:r>
            <a:r>
              <a:rPr lang="en-US" sz="2000" dirty="0" smtClean="0">
                <a:solidFill>
                  <a:srgbClr val="102144"/>
                </a:solidFill>
              </a:rPr>
              <a:t>): “Acceptance by and interaction with acknowledged adept </a:t>
            </a:r>
            <a:r>
              <a:rPr lang="en-US" sz="2000" dirty="0" err="1" smtClean="0">
                <a:solidFill>
                  <a:srgbClr val="102144"/>
                </a:solidFill>
              </a:rPr>
              <a:t>practicioners</a:t>
            </a:r>
            <a:r>
              <a:rPr lang="en-US" sz="2000" dirty="0" smtClean="0">
                <a:solidFill>
                  <a:srgbClr val="102144"/>
                </a:solidFill>
              </a:rPr>
              <a:t> make learning legitimate and of value from the point of view of the apprentice.”</a:t>
            </a:r>
            <a:endParaRPr lang="en-US" sz="2000" dirty="0">
              <a:solidFill>
                <a:srgbClr val="102144"/>
              </a:solidFill>
            </a:endParaRPr>
          </a:p>
          <a:p>
            <a:pPr>
              <a:defRPr/>
            </a:pPr>
            <a:endParaRPr lang="de-DE" sz="2000" dirty="0" smtClean="0">
              <a:solidFill>
                <a:srgbClr val="102144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403560" y="5728212"/>
            <a:ext cx="590482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102144"/>
                </a:solidFill>
              </a:rPr>
              <a:t>     </a:t>
            </a:r>
            <a:endParaRPr lang="de-DE" dirty="0">
              <a:solidFill>
                <a:srgbClr val="102144"/>
              </a:solidFill>
            </a:endParaRPr>
          </a:p>
          <a:p>
            <a:endParaRPr lang="de-DE" dirty="0"/>
          </a:p>
        </p:txBody>
      </p:sp>
      <p:sp>
        <p:nvSpPr>
          <p:cNvPr id="8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528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smtClean="0">
                <a:solidFill>
                  <a:srgbClr val="102144"/>
                </a:solidFill>
              </a:rPr>
              <a:t>Study design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 bwMode="auto">
          <a:xfrm>
            <a:off x="769834" y="908650"/>
            <a:ext cx="8266662" cy="1420876"/>
          </a:xfrm>
          <a:prstGeom prst="roundRect">
            <a:avLst>
              <a:gd name="adj" fmla="val 2447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000" dirty="0">
              <a:solidFill>
                <a:srgbClr val="0768B2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683568" y="927557"/>
            <a:ext cx="86698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spcBef>
                <a:spcPts val="0"/>
              </a:spcBef>
              <a:spcAft>
                <a:spcPts val="600"/>
              </a:spcAft>
              <a:buClr>
                <a:srgbClr val="5CBD2B"/>
              </a:buClr>
              <a:buFont typeface="Webdings"/>
              <a:buChar char="4"/>
            </a:pPr>
            <a:r>
              <a:rPr lang="de-DE" sz="2000" dirty="0" smtClean="0">
                <a:solidFill>
                  <a:srgbClr val="102144"/>
                </a:solidFill>
              </a:rPr>
              <a:t>Project </a:t>
            </a:r>
            <a:r>
              <a:rPr lang="de-DE" sz="2000" dirty="0" err="1" smtClean="0">
                <a:solidFill>
                  <a:srgbClr val="102144"/>
                </a:solidFill>
              </a:rPr>
              <a:t>cooperation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BIBB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University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Stuttgart 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Clr>
                <a:srgbClr val="5CBD2B"/>
              </a:buClr>
              <a:buFont typeface="Webdings"/>
              <a:buChar char="4"/>
            </a:pPr>
            <a:r>
              <a:rPr lang="de-DE" sz="2000" i="1" dirty="0" err="1" smtClean="0">
                <a:solidFill>
                  <a:srgbClr val="102144"/>
                </a:solidFill>
              </a:rPr>
              <a:t>Aim</a:t>
            </a:r>
            <a:r>
              <a:rPr lang="de-DE" sz="2000" i="1" dirty="0" smtClean="0">
                <a:solidFill>
                  <a:srgbClr val="102144"/>
                </a:solidFill>
              </a:rPr>
              <a:t> </a:t>
            </a:r>
            <a:r>
              <a:rPr lang="de-DE" sz="2000" i="1" dirty="0" err="1" smtClean="0">
                <a:solidFill>
                  <a:srgbClr val="102144"/>
                </a:solidFill>
              </a:rPr>
              <a:t>of</a:t>
            </a:r>
            <a:r>
              <a:rPr lang="de-DE" sz="2000" i="1" dirty="0" smtClean="0">
                <a:solidFill>
                  <a:srgbClr val="102144"/>
                </a:solidFill>
              </a:rPr>
              <a:t> </a:t>
            </a:r>
            <a:r>
              <a:rPr lang="de-DE" sz="2000" i="1" dirty="0" err="1" smtClean="0">
                <a:solidFill>
                  <a:srgbClr val="102144"/>
                </a:solidFill>
              </a:rPr>
              <a:t>the</a:t>
            </a:r>
            <a:r>
              <a:rPr lang="de-DE" sz="2000" i="1" dirty="0" smtClean="0">
                <a:solidFill>
                  <a:srgbClr val="102144"/>
                </a:solidFill>
              </a:rPr>
              <a:t> </a:t>
            </a:r>
            <a:r>
              <a:rPr lang="de-DE" sz="2000" i="1" dirty="0" err="1" smtClean="0">
                <a:solidFill>
                  <a:srgbClr val="102144"/>
                </a:solidFill>
              </a:rPr>
              <a:t>project</a:t>
            </a:r>
            <a:r>
              <a:rPr lang="de-DE" sz="2000" i="1" dirty="0" smtClean="0">
                <a:solidFill>
                  <a:srgbClr val="102144"/>
                </a:solidFill>
              </a:rPr>
              <a:t>: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Studying</a:t>
            </a:r>
            <a:r>
              <a:rPr lang="de-DE" sz="2000" b="1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the</a:t>
            </a:r>
            <a:r>
              <a:rPr lang="de-DE" sz="2000" b="1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relationships</a:t>
            </a:r>
            <a:r>
              <a:rPr lang="de-DE" sz="2000" b="1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between</a:t>
            </a:r>
            <a:r>
              <a:rPr lang="de-DE" sz="2000" b="1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input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(e.g.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prior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knowledge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), variables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of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the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training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process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(e.g.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motivation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and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quality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of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training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)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and</a:t>
            </a:r>
            <a:r>
              <a:rPr lang="de-DE" sz="2000" b="1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102144"/>
                </a:solidFill>
                <a:sym typeface="Wingdings" pitchFamily="2" charset="2"/>
              </a:rPr>
              <a:t>output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(e.g. domain-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specific</a:t>
            </a:r>
            <a:r>
              <a:rPr lang="de-DE" sz="2000" dirty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>
                <a:solidFill>
                  <a:srgbClr val="102144"/>
                </a:solidFill>
                <a:sym typeface="Wingdings" pitchFamily="2" charset="2"/>
              </a:rPr>
              <a:t>knowledge</a:t>
            </a: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)</a:t>
            </a:r>
            <a:r>
              <a:rPr lang="de-DE" sz="2000" i="1" dirty="0" smtClean="0">
                <a:solidFill>
                  <a:srgbClr val="102144"/>
                </a:solidFill>
              </a:rPr>
              <a:t> </a:t>
            </a:r>
            <a:endParaRPr lang="de-DE" sz="2000" dirty="0" smtClean="0">
              <a:solidFill>
                <a:srgbClr val="102144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539440" y="2636890"/>
            <a:ext cx="8425170" cy="3600500"/>
            <a:chOff x="932755" y="2677518"/>
            <a:chExt cx="7455775" cy="2551732"/>
          </a:xfrm>
        </p:grpSpPr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082182" y="4167624"/>
              <a:ext cx="0" cy="720000"/>
            </a:xfrm>
            <a:custGeom>
              <a:avLst/>
              <a:gdLst>
                <a:gd name="T0" fmla="*/ 0 w 7"/>
                <a:gd name="T1" fmla="*/ 0 h 1689"/>
                <a:gd name="T2" fmla="*/ 2147483647 w 7"/>
                <a:gd name="T3" fmla="*/ 2147483647 h 1689"/>
                <a:gd name="T4" fmla="*/ 0 60000 65536"/>
                <a:gd name="T5" fmla="*/ 0 60000 65536"/>
                <a:gd name="T6" fmla="*/ 0 w 7"/>
                <a:gd name="T7" fmla="*/ 0 h 1689"/>
                <a:gd name="T8" fmla="*/ 7 w 7"/>
                <a:gd name="T9" fmla="*/ 1689 h 16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689">
                  <a:moveTo>
                    <a:pt x="0" y="0"/>
                  </a:moveTo>
                  <a:lnTo>
                    <a:pt x="7" y="1689"/>
                  </a:lnTo>
                </a:path>
              </a:pathLst>
            </a:custGeom>
            <a:noFill/>
            <a:ln w="31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947422" y="4184858"/>
              <a:ext cx="0" cy="720000"/>
            </a:xfrm>
            <a:custGeom>
              <a:avLst/>
              <a:gdLst>
                <a:gd name="T0" fmla="*/ 0 w 12"/>
                <a:gd name="T1" fmla="*/ 0 h 1616"/>
                <a:gd name="T2" fmla="*/ 2147483647 w 12"/>
                <a:gd name="T3" fmla="*/ 2147483647 h 1616"/>
                <a:gd name="T4" fmla="*/ 0 60000 65536"/>
                <a:gd name="T5" fmla="*/ 0 60000 65536"/>
                <a:gd name="T6" fmla="*/ 0 w 12"/>
                <a:gd name="T7" fmla="*/ 0 h 1616"/>
                <a:gd name="T8" fmla="*/ 12 w 12"/>
                <a:gd name="T9" fmla="*/ 1616 h 16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1616">
                  <a:moveTo>
                    <a:pt x="0" y="0"/>
                  </a:moveTo>
                  <a:lnTo>
                    <a:pt x="12" y="1616"/>
                  </a:lnTo>
                </a:path>
              </a:pathLst>
            </a:custGeom>
            <a:noFill/>
            <a:ln w="31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298371" y="3757834"/>
              <a:ext cx="0" cy="360763"/>
            </a:xfrm>
            <a:custGeom>
              <a:avLst/>
              <a:gdLst>
                <a:gd name="T0" fmla="*/ 0 w 3"/>
                <a:gd name="T1" fmla="*/ 0 h 1097"/>
                <a:gd name="T2" fmla="*/ 2147483647 w 3"/>
                <a:gd name="T3" fmla="*/ 2147483647 h 1097"/>
                <a:gd name="T4" fmla="*/ 0 60000 65536"/>
                <a:gd name="T5" fmla="*/ 0 60000 65536"/>
                <a:gd name="T6" fmla="*/ 0 w 3"/>
                <a:gd name="T7" fmla="*/ 0 h 1097"/>
                <a:gd name="T8" fmla="*/ 3 w 3"/>
                <a:gd name="T9" fmla="*/ 1097 h 10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097">
                  <a:moveTo>
                    <a:pt x="0" y="0"/>
                  </a:moveTo>
                  <a:lnTo>
                    <a:pt x="3" y="10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3534311" y="3889298"/>
              <a:ext cx="0" cy="242324"/>
            </a:xfrm>
            <a:custGeom>
              <a:avLst/>
              <a:gdLst>
                <a:gd name="T0" fmla="*/ 0 w 3"/>
                <a:gd name="T1" fmla="*/ 0 h 1097"/>
                <a:gd name="T2" fmla="*/ 2147483647 w 3"/>
                <a:gd name="T3" fmla="*/ 2147483647 h 1097"/>
                <a:gd name="T4" fmla="*/ 0 60000 65536"/>
                <a:gd name="T5" fmla="*/ 0 60000 65536"/>
                <a:gd name="T6" fmla="*/ 0 w 3"/>
                <a:gd name="T7" fmla="*/ 0 h 1097"/>
                <a:gd name="T8" fmla="*/ 3 w 3"/>
                <a:gd name="T9" fmla="*/ 1097 h 10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097">
                  <a:moveTo>
                    <a:pt x="0" y="0"/>
                  </a:moveTo>
                  <a:lnTo>
                    <a:pt x="3" y="10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824846" y="3889270"/>
              <a:ext cx="0" cy="242324"/>
            </a:xfrm>
            <a:custGeom>
              <a:avLst/>
              <a:gdLst>
                <a:gd name="T0" fmla="*/ 0 w 3"/>
                <a:gd name="T1" fmla="*/ 0 h 1097"/>
                <a:gd name="T2" fmla="*/ 2147483647 w 3"/>
                <a:gd name="T3" fmla="*/ 2147483647 h 1097"/>
                <a:gd name="T4" fmla="*/ 0 60000 65536"/>
                <a:gd name="T5" fmla="*/ 0 60000 65536"/>
                <a:gd name="T6" fmla="*/ 0 w 3"/>
                <a:gd name="T7" fmla="*/ 0 h 1097"/>
                <a:gd name="T8" fmla="*/ 3 w 3"/>
                <a:gd name="T9" fmla="*/ 1097 h 10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097">
                  <a:moveTo>
                    <a:pt x="0" y="0"/>
                  </a:moveTo>
                  <a:lnTo>
                    <a:pt x="3" y="10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670618" y="4272356"/>
              <a:ext cx="1326" cy="720000"/>
            </a:xfrm>
            <a:custGeom>
              <a:avLst/>
              <a:gdLst>
                <a:gd name="T0" fmla="*/ 0 w 1"/>
                <a:gd name="T1" fmla="*/ 0 h 1612"/>
                <a:gd name="T2" fmla="*/ 2147483647 w 1"/>
                <a:gd name="T3" fmla="*/ 2147483647 h 1612"/>
                <a:gd name="T4" fmla="*/ 0 60000 65536"/>
                <a:gd name="T5" fmla="*/ 0 60000 65536"/>
                <a:gd name="T6" fmla="*/ 0 w 1"/>
                <a:gd name="T7" fmla="*/ 0 h 1612"/>
                <a:gd name="T8" fmla="*/ 1 w 1"/>
                <a:gd name="T9" fmla="*/ 1612 h 16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612">
                  <a:moveTo>
                    <a:pt x="0" y="0"/>
                  </a:moveTo>
                  <a:lnTo>
                    <a:pt x="1" y="1612"/>
                  </a:lnTo>
                </a:path>
              </a:pathLst>
            </a:custGeom>
            <a:noFill/>
            <a:ln w="31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5" name="Text Box 16"/>
            <p:cNvSpPr txBox="1">
              <a:spLocks noChangeArrowheads="1"/>
            </p:cNvSpPr>
            <p:nvPr/>
          </p:nvSpPr>
          <p:spPr bwMode="auto">
            <a:xfrm>
              <a:off x="2996546" y="5025090"/>
              <a:ext cx="597898" cy="204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000" b="1" dirty="0">
                  <a:cs typeface="Arial" charset="0"/>
                </a:rPr>
                <a:t>Jan 2011</a:t>
              </a:r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5378710" y="5025090"/>
              <a:ext cx="597899" cy="204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000" b="1" dirty="0">
                  <a:cs typeface="Arial" charset="0"/>
                </a:rPr>
                <a:t>Jan 2012</a:t>
              </a:r>
            </a:p>
          </p:txBody>
        </p:sp>
        <p:sp>
          <p:nvSpPr>
            <p:cNvPr id="39" name="Rectangle 20"/>
            <p:cNvSpPr>
              <a:spLocks noChangeArrowheads="1"/>
            </p:cNvSpPr>
            <p:nvPr/>
          </p:nvSpPr>
          <p:spPr bwMode="auto">
            <a:xfrm>
              <a:off x="2296918" y="3057998"/>
              <a:ext cx="1130836" cy="339384"/>
            </a:xfrm>
            <a:prstGeom prst="rect">
              <a:avLst/>
            </a:prstGeom>
            <a:solidFill>
              <a:srgbClr val="0768B2"/>
            </a:solidFill>
            <a:ln w="9525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Basic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mathematical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</a:p>
            <a:p>
              <a:pPr algn="ctr">
                <a:spcBef>
                  <a:spcPts val="0"/>
                </a:spcBef>
              </a:pP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skills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0" name="Rectangle 21"/>
            <p:cNvSpPr>
              <a:spLocks noChangeArrowheads="1"/>
            </p:cNvSpPr>
            <p:nvPr/>
          </p:nvSpPr>
          <p:spPr bwMode="auto">
            <a:xfrm>
              <a:off x="2296918" y="2677518"/>
              <a:ext cx="1130836" cy="339384"/>
            </a:xfrm>
            <a:prstGeom prst="rect">
              <a:avLst/>
            </a:prstGeom>
            <a:solidFill>
              <a:srgbClr val="0768B2"/>
            </a:solidFill>
            <a:ln w="9525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ts val="0"/>
                </a:spcBef>
              </a:pP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Prior </a:t>
              </a:r>
              <a:r>
                <a:rPr lang="de-DE" sz="800" b="1" dirty="0" err="1" smtClean="0">
                  <a:solidFill>
                    <a:schemeClr val="bg1"/>
                  </a:solidFill>
                  <a:cs typeface="Arial" charset="0"/>
                </a:rPr>
                <a:t>domain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specific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knowledge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</a:p>
          </p:txBody>
        </p:sp>
        <p:sp>
          <p:nvSpPr>
            <p:cNvPr id="41" name="Rectangle 22"/>
            <p:cNvSpPr>
              <a:spLocks noChangeArrowheads="1"/>
            </p:cNvSpPr>
            <p:nvPr/>
          </p:nvSpPr>
          <p:spPr bwMode="auto">
            <a:xfrm>
              <a:off x="2296918" y="3442457"/>
              <a:ext cx="1130836" cy="339384"/>
            </a:xfrm>
            <a:prstGeom prst="rect">
              <a:avLst/>
            </a:prstGeom>
            <a:solidFill>
              <a:srgbClr val="0768B2"/>
            </a:solidFill>
            <a:ln w="9525" algn="ctr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Basic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reading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  <a:br>
                <a:rPr lang="de-DE" sz="800" b="1" dirty="0">
                  <a:solidFill>
                    <a:schemeClr val="bg1"/>
                  </a:solidFill>
                  <a:cs typeface="Arial" charset="0"/>
                </a:rPr>
              </a:b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comprehension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2" name="Rectangle 23"/>
            <p:cNvSpPr>
              <a:spLocks noChangeArrowheads="1"/>
            </p:cNvSpPr>
            <p:nvPr/>
          </p:nvSpPr>
          <p:spPr bwMode="auto">
            <a:xfrm>
              <a:off x="3535138" y="2694752"/>
              <a:ext cx="1130836" cy="339384"/>
            </a:xfrm>
            <a:prstGeom prst="rect">
              <a:avLst/>
            </a:prstGeom>
            <a:solidFill>
              <a:srgbClr val="0768B2"/>
            </a:solidFill>
            <a:ln w="9525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ts val="0"/>
                </a:spcBef>
              </a:pP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General </a:t>
              </a:r>
            </a:p>
            <a:p>
              <a:pPr algn="ctr">
                <a:spcBef>
                  <a:spcPts val="0"/>
                </a:spcBef>
              </a:pP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mental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abilities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(CFT 20R)</a:t>
              </a:r>
            </a:p>
          </p:txBody>
        </p:sp>
        <p:sp>
          <p:nvSpPr>
            <p:cNvPr id="43" name="Rectangle 24"/>
            <p:cNvSpPr>
              <a:spLocks noChangeArrowheads="1"/>
            </p:cNvSpPr>
            <p:nvPr/>
          </p:nvSpPr>
          <p:spPr bwMode="auto">
            <a:xfrm>
              <a:off x="3529836" y="3076559"/>
              <a:ext cx="1130836" cy="452070"/>
            </a:xfrm>
            <a:prstGeom prst="rect">
              <a:avLst/>
            </a:prstGeom>
            <a:solidFill>
              <a:srgbClr val="102144"/>
            </a:solidFill>
            <a:ln w="9525" algn="ctr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ts val="0"/>
                </a:spcBef>
              </a:pP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Training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quality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in </a:t>
              </a:r>
            </a:p>
            <a:p>
              <a:pPr algn="ctr">
                <a:spcBef>
                  <a:spcPts val="0"/>
                </a:spcBef>
              </a:pP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vocational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school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/>
              </a:r>
              <a:br>
                <a:rPr lang="de-DE" sz="800" b="1" dirty="0">
                  <a:solidFill>
                    <a:schemeClr val="bg1"/>
                  </a:solidFill>
                  <a:cs typeface="Arial" charset="0"/>
                </a:rPr>
              </a:b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and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company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4" name="Text Box 25"/>
            <p:cNvSpPr txBox="1">
              <a:spLocks noChangeArrowheads="1"/>
            </p:cNvSpPr>
            <p:nvPr/>
          </p:nvSpPr>
          <p:spPr bwMode="auto">
            <a:xfrm>
              <a:off x="7784003" y="5013220"/>
              <a:ext cx="604527" cy="204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000" b="1" dirty="0">
                  <a:cs typeface="Arial" charset="0"/>
                </a:rPr>
                <a:t>Dez 2012</a:t>
              </a:r>
            </a:p>
          </p:txBody>
        </p:sp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944687" y="4127853"/>
              <a:ext cx="1022128" cy="180298"/>
            </a:xfrm>
            <a:prstGeom prst="rect">
              <a:avLst/>
            </a:prstGeom>
            <a:solidFill>
              <a:srgbClr val="DDDDDD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7" name="Rectangle 29"/>
            <p:cNvSpPr>
              <a:spLocks noChangeArrowheads="1"/>
            </p:cNvSpPr>
            <p:nvPr/>
          </p:nvSpPr>
          <p:spPr bwMode="auto">
            <a:xfrm>
              <a:off x="1995980" y="4127853"/>
              <a:ext cx="180298" cy="180298"/>
            </a:xfrm>
            <a:prstGeom prst="rect">
              <a:avLst/>
            </a:prstGeom>
            <a:solidFill>
              <a:srgbClr val="10214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8" name="Rectangle 30"/>
            <p:cNvSpPr>
              <a:spLocks noChangeArrowheads="1"/>
            </p:cNvSpPr>
            <p:nvPr/>
          </p:nvSpPr>
          <p:spPr bwMode="auto">
            <a:xfrm>
              <a:off x="2208095" y="4127853"/>
              <a:ext cx="2134405" cy="18029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800" b="1" dirty="0" smtClean="0">
                  <a:solidFill>
                    <a:srgbClr val="102144"/>
                  </a:solidFill>
                </a:rPr>
                <a:t>1</a:t>
              </a:r>
              <a:r>
                <a:rPr lang="de-DE" sz="800" b="1" baseline="30000" dirty="0" smtClean="0">
                  <a:solidFill>
                    <a:srgbClr val="102144"/>
                  </a:solidFill>
                </a:rPr>
                <a:t>st</a:t>
              </a:r>
              <a:r>
                <a:rPr lang="de-DE" sz="800" b="1" dirty="0" smtClean="0">
                  <a:solidFill>
                    <a:srgbClr val="102144"/>
                  </a:solidFill>
                </a:rPr>
                <a:t> </a:t>
              </a:r>
              <a:r>
                <a:rPr lang="de-DE" sz="800" b="1" dirty="0" err="1" smtClean="0">
                  <a:solidFill>
                    <a:srgbClr val="102144"/>
                  </a:solidFill>
                </a:rPr>
                <a:t>year</a:t>
              </a:r>
              <a:r>
                <a:rPr lang="de-DE" sz="800" b="1" dirty="0" smtClean="0">
                  <a:solidFill>
                    <a:srgbClr val="102144"/>
                  </a:solidFill>
                </a:rPr>
                <a:t> </a:t>
              </a:r>
              <a:r>
                <a:rPr lang="de-DE" sz="800" b="1" dirty="0" err="1" smtClean="0">
                  <a:solidFill>
                    <a:srgbClr val="102144"/>
                  </a:solidFill>
                </a:rPr>
                <a:t>of</a:t>
              </a:r>
              <a:r>
                <a:rPr lang="de-DE" sz="800" b="1" dirty="0" smtClean="0">
                  <a:solidFill>
                    <a:srgbClr val="102144"/>
                  </a:solidFill>
                </a:rPr>
                <a:t> </a:t>
              </a:r>
              <a:r>
                <a:rPr lang="de-DE" sz="800" b="1" dirty="0" err="1" smtClean="0">
                  <a:solidFill>
                    <a:srgbClr val="102144"/>
                  </a:solidFill>
                </a:rPr>
                <a:t>training</a:t>
              </a:r>
              <a:endParaRPr lang="de-DE" sz="1000" b="1" dirty="0">
                <a:solidFill>
                  <a:srgbClr val="102144"/>
                </a:solidFill>
              </a:endParaRPr>
            </a:p>
          </p:txBody>
        </p:sp>
        <p:sp>
          <p:nvSpPr>
            <p:cNvPr id="49" name="Rectangle 31"/>
            <p:cNvSpPr>
              <a:spLocks noChangeArrowheads="1"/>
            </p:cNvSpPr>
            <p:nvPr/>
          </p:nvSpPr>
          <p:spPr bwMode="auto">
            <a:xfrm>
              <a:off x="4372992" y="4127853"/>
              <a:ext cx="180298" cy="180298"/>
            </a:xfrm>
            <a:prstGeom prst="rect">
              <a:avLst/>
            </a:prstGeom>
            <a:solidFill>
              <a:srgbClr val="102144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0" name="Rectangle 32"/>
            <p:cNvSpPr>
              <a:spLocks noChangeArrowheads="1"/>
            </p:cNvSpPr>
            <p:nvPr/>
          </p:nvSpPr>
          <p:spPr bwMode="auto">
            <a:xfrm>
              <a:off x="6747351" y="4127853"/>
              <a:ext cx="180298" cy="180298"/>
            </a:xfrm>
            <a:prstGeom prst="rect">
              <a:avLst/>
            </a:prstGeom>
            <a:solidFill>
              <a:srgbClr val="102144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1" name="Rectangle 33"/>
            <p:cNvSpPr>
              <a:spLocks noChangeArrowheads="1"/>
            </p:cNvSpPr>
            <p:nvPr/>
          </p:nvSpPr>
          <p:spPr bwMode="auto">
            <a:xfrm>
              <a:off x="4583780" y="4127853"/>
              <a:ext cx="2134405" cy="180298"/>
            </a:xfrm>
            <a:prstGeom prst="rect">
              <a:avLst/>
            </a:prstGeom>
            <a:solidFill>
              <a:srgbClr val="DDDDDD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800" b="1" dirty="0" smtClean="0">
                  <a:solidFill>
                    <a:srgbClr val="102144"/>
                  </a:solidFill>
                </a:rPr>
                <a:t>2</a:t>
              </a:r>
              <a:r>
                <a:rPr lang="de-DE" sz="800" b="1" baseline="30000" dirty="0" smtClean="0">
                  <a:solidFill>
                    <a:srgbClr val="102144"/>
                  </a:solidFill>
                </a:rPr>
                <a:t>nd</a:t>
              </a:r>
              <a:r>
                <a:rPr lang="de-DE" sz="800" b="1" dirty="0" smtClean="0">
                  <a:solidFill>
                    <a:srgbClr val="102144"/>
                  </a:solidFill>
                </a:rPr>
                <a:t> </a:t>
              </a:r>
              <a:r>
                <a:rPr lang="de-DE" sz="800" b="1" dirty="0" err="1" smtClean="0">
                  <a:solidFill>
                    <a:srgbClr val="102144"/>
                  </a:solidFill>
                </a:rPr>
                <a:t>year</a:t>
              </a:r>
              <a:r>
                <a:rPr lang="de-DE" sz="800" b="1" dirty="0" smtClean="0">
                  <a:solidFill>
                    <a:srgbClr val="102144"/>
                  </a:solidFill>
                </a:rPr>
                <a:t> </a:t>
              </a:r>
              <a:r>
                <a:rPr lang="de-DE" sz="800" b="1" dirty="0" err="1">
                  <a:solidFill>
                    <a:srgbClr val="102144"/>
                  </a:solidFill>
                </a:rPr>
                <a:t>of</a:t>
              </a:r>
              <a:r>
                <a:rPr lang="de-DE" sz="800" b="1" dirty="0">
                  <a:solidFill>
                    <a:srgbClr val="102144"/>
                  </a:solidFill>
                </a:rPr>
                <a:t> </a:t>
              </a:r>
              <a:r>
                <a:rPr lang="de-DE" sz="800" b="1" dirty="0" err="1" smtClean="0">
                  <a:solidFill>
                    <a:srgbClr val="102144"/>
                  </a:solidFill>
                </a:rPr>
                <a:t>training</a:t>
              </a:r>
              <a:endParaRPr lang="de-DE" sz="1000" b="1" dirty="0">
                <a:solidFill>
                  <a:srgbClr val="102144"/>
                </a:solidFill>
              </a:endParaRPr>
            </a:p>
          </p:txBody>
        </p:sp>
        <p:sp>
          <p:nvSpPr>
            <p:cNvPr id="52" name="Rectangle 34"/>
            <p:cNvSpPr>
              <a:spLocks noChangeArrowheads="1"/>
            </p:cNvSpPr>
            <p:nvPr/>
          </p:nvSpPr>
          <p:spPr bwMode="auto">
            <a:xfrm>
              <a:off x="6958140" y="4127853"/>
              <a:ext cx="1124375" cy="180298"/>
            </a:xfrm>
            <a:prstGeom prst="rect">
              <a:avLst/>
            </a:prstGeom>
            <a:solidFill>
              <a:srgbClr val="DDDDDD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3" name="Rectangle 35"/>
            <p:cNvSpPr>
              <a:spLocks noChangeArrowheads="1"/>
            </p:cNvSpPr>
            <p:nvPr/>
          </p:nvSpPr>
          <p:spPr bwMode="auto">
            <a:xfrm>
              <a:off x="5803440" y="4127853"/>
              <a:ext cx="59658" cy="18029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5" name="Text Box 41"/>
            <p:cNvSpPr txBox="1">
              <a:spLocks noChangeArrowheads="1"/>
            </p:cNvSpPr>
            <p:nvPr/>
          </p:nvSpPr>
          <p:spPr bwMode="auto">
            <a:xfrm>
              <a:off x="932755" y="4099850"/>
              <a:ext cx="6062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800" b="1" dirty="0" err="1" smtClean="0">
                  <a:solidFill>
                    <a:srgbClr val="102144"/>
                  </a:solidFill>
                </a:rPr>
                <a:t>Cohort</a:t>
              </a:r>
              <a:r>
                <a:rPr lang="de-DE" sz="800" b="1" dirty="0" smtClean="0">
                  <a:solidFill>
                    <a:srgbClr val="102144"/>
                  </a:solidFill>
                </a:rPr>
                <a:t> 1</a:t>
              </a:r>
              <a:endParaRPr lang="de-DE" sz="800" b="1" dirty="0">
                <a:solidFill>
                  <a:srgbClr val="102144"/>
                </a:solidFill>
              </a:endParaRPr>
            </a:p>
          </p:txBody>
        </p:sp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5824652" y="2678843"/>
              <a:ext cx="1130837" cy="339384"/>
            </a:xfrm>
            <a:prstGeom prst="rect">
              <a:avLst/>
            </a:prstGeom>
            <a:solidFill>
              <a:srgbClr val="0768B2"/>
            </a:solidFill>
            <a:ln w="9525" algn="ctr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800" b="1" dirty="0" smtClean="0">
                  <a:solidFill>
                    <a:schemeClr val="bg1"/>
                  </a:solidFill>
                  <a:cs typeface="Arial" charset="0"/>
                </a:rPr>
                <a:t>Domain </a:t>
              </a:r>
              <a:r>
                <a:rPr lang="de-DE" sz="800" b="1" dirty="0" err="1" smtClean="0">
                  <a:solidFill>
                    <a:schemeClr val="bg1"/>
                  </a:solidFill>
                  <a:cs typeface="Arial" charset="0"/>
                </a:rPr>
                <a:t>specific</a:t>
              </a:r>
              <a:r>
                <a:rPr lang="de-DE" sz="800" b="1" dirty="0" smtClean="0">
                  <a:solidFill>
                    <a:schemeClr val="bg1"/>
                  </a:solidFill>
                  <a:cs typeface="Arial" charset="0"/>
                </a:rPr>
                <a:t> </a:t>
              </a:r>
            </a:p>
            <a:p>
              <a:pPr algn="ctr">
                <a:spcBef>
                  <a:spcPts val="0"/>
                </a:spcBef>
              </a:pPr>
              <a:r>
                <a:rPr lang="de-DE" sz="800" b="1" dirty="0" err="1" smtClean="0">
                  <a:solidFill>
                    <a:schemeClr val="bg1"/>
                  </a:solidFill>
                  <a:cs typeface="Arial" charset="0"/>
                </a:rPr>
                <a:t>knowledge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57" name="Rectangle 43"/>
            <p:cNvSpPr>
              <a:spLocks noChangeArrowheads="1"/>
            </p:cNvSpPr>
            <p:nvPr/>
          </p:nvSpPr>
          <p:spPr bwMode="auto">
            <a:xfrm>
              <a:off x="5824652" y="3060650"/>
              <a:ext cx="1130837" cy="452070"/>
            </a:xfrm>
            <a:prstGeom prst="rect">
              <a:avLst/>
            </a:prstGeom>
            <a:solidFill>
              <a:srgbClr val="102144"/>
            </a:solidFill>
            <a:ln w="9525" algn="ctr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ts val="0"/>
                </a:spcBef>
              </a:pP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Training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quality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in </a:t>
              </a:r>
            </a:p>
            <a:p>
              <a:pPr algn="ctr">
                <a:spcBef>
                  <a:spcPts val="0"/>
                </a:spcBef>
              </a:pP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vocational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school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/>
              </a:r>
              <a:br>
                <a:rPr lang="de-DE" sz="800" b="1" dirty="0">
                  <a:solidFill>
                    <a:schemeClr val="bg1"/>
                  </a:solidFill>
                  <a:cs typeface="Arial" charset="0"/>
                </a:rPr>
              </a:b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and</a:t>
              </a:r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 </a:t>
              </a:r>
              <a:r>
                <a:rPr lang="de-DE" sz="800" b="1" dirty="0" err="1">
                  <a:solidFill>
                    <a:schemeClr val="bg1"/>
                  </a:solidFill>
                  <a:cs typeface="Arial" charset="0"/>
                </a:rPr>
                <a:t>company</a:t>
              </a:r>
              <a:endParaRPr lang="de-DE" sz="800" b="1" dirty="0">
                <a:solidFill>
                  <a:schemeClr val="bg1"/>
                </a:solidFill>
                <a:cs typeface="Arial" charset="0"/>
              </a:endParaRPr>
            </a:p>
          </p:txBody>
        </p:sp>
        <p:grpSp>
          <p:nvGrpSpPr>
            <p:cNvPr id="2" name="Gruppieren 1"/>
            <p:cNvGrpSpPr/>
            <p:nvPr/>
          </p:nvGrpSpPr>
          <p:grpSpPr>
            <a:xfrm>
              <a:off x="6300390" y="5013220"/>
              <a:ext cx="955736" cy="153083"/>
              <a:chOff x="3651890" y="5665287"/>
              <a:chExt cx="955736" cy="153083"/>
            </a:xfrm>
          </p:grpSpPr>
          <p:sp>
            <p:nvSpPr>
              <p:cNvPr id="74" name="Text Box 65"/>
              <p:cNvSpPr txBox="1">
                <a:spLocks noChangeArrowheads="1"/>
              </p:cNvSpPr>
              <p:nvPr/>
            </p:nvSpPr>
            <p:spPr bwMode="auto">
              <a:xfrm>
                <a:off x="3651890" y="5665287"/>
                <a:ext cx="955736" cy="153083"/>
              </a:xfrm>
              <a:prstGeom prst="rect">
                <a:avLst/>
              </a:prstGeom>
              <a:noFill/>
              <a:ln w="9525">
                <a:solidFill>
                  <a:srgbClr val="102144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de-DE" sz="700" dirty="0" smtClean="0">
                    <a:solidFill>
                      <a:srgbClr val="102144"/>
                    </a:solidFill>
                  </a:rPr>
                  <a:t>Intermediate </a:t>
                </a:r>
                <a:r>
                  <a:rPr lang="de-DE" sz="700" dirty="0" err="1" smtClean="0">
                    <a:solidFill>
                      <a:srgbClr val="102144"/>
                    </a:solidFill>
                  </a:rPr>
                  <a:t>exam</a:t>
                </a:r>
                <a:endParaRPr lang="de-DE" sz="700" dirty="0">
                  <a:solidFill>
                    <a:srgbClr val="102144"/>
                  </a:solidFill>
                </a:endParaRPr>
              </a:p>
            </p:txBody>
          </p:sp>
          <p:sp>
            <p:nvSpPr>
              <p:cNvPr id="76" name="Rectangle 67"/>
              <p:cNvSpPr>
                <a:spLocks noChangeArrowheads="1"/>
              </p:cNvSpPr>
              <p:nvPr/>
            </p:nvSpPr>
            <p:spPr bwMode="auto">
              <a:xfrm>
                <a:off x="3655480" y="5677179"/>
                <a:ext cx="45363" cy="129921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rgbClr val="102144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 sz="800"/>
              </a:p>
            </p:txBody>
          </p:sp>
        </p:grp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3533812" y="3577680"/>
              <a:ext cx="1130837" cy="339384"/>
            </a:xfrm>
            <a:prstGeom prst="rect">
              <a:avLst/>
            </a:prstGeom>
            <a:solidFill>
              <a:srgbClr val="102144"/>
            </a:solidFill>
            <a:ln w="9525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Motivation</a:t>
              </a:r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5824652" y="3557794"/>
              <a:ext cx="1130837" cy="339384"/>
            </a:xfrm>
            <a:prstGeom prst="rect">
              <a:avLst/>
            </a:prstGeom>
            <a:solidFill>
              <a:srgbClr val="102144"/>
            </a:solidFill>
            <a:ln w="9525">
              <a:solidFill>
                <a:srgbClr val="10214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800" b="1" dirty="0">
                  <a:solidFill>
                    <a:schemeClr val="bg1"/>
                  </a:solidFill>
                  <a:cs typeface="Arial" charset="0"/>
                </a:rPr>
                <a:t>Motivation</a:t>
              </a:r>
              <a:endParaRPr lang="de-DE" sz="7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78" name="Freeform 5"/>
            <p:cNvSpPr>
              <a:spLocks/>
            </p:cNvSpPr>
            <p:nvPr/>
          </p:nvSpPr>
          <p:spPr bwMode="auto">
            <a:xfrm>
              <a:off x="3418514" y="4293120"/>
              <a:ext cx="1326" cy="720000"/>
            </a:xfrm>
            <a:custGeom>
              <a:avLst/>
              <a:gdLst>
                <a:gd name="T0" fmla="*/ 0 w 1"/>
                <a:gd name="T1" fmla="*/ 0 h 1612"/>
                <a:gd name="T2" fmla="*/ 2147483647 w 1"/>
                <a:gd name="T3" fmla="*/ 2147483647 h 1612"/>
                <a:gd name="T4" fmla="*/ 0 60000 65536"/>
                <a:gd name="T5" fmla="*/ 0 60000 65536"/>
                <a:gd name="T6" fmla="*/ 0 w 1"/>
                <a:gd name="T7" fmla="*/ 0 h 1612"/>
                <a:gd name="T8" fmla="*/ 1 w 1"/>
                <a:gd name="T9" fmla="*/ 1612 h 16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612">
                  <a:moveTo>
                    <a:pt x="0" y="0"/>
                  </a:moveTo>
                  <a:lnTo>
                    <a:pt x="1" y="1612"/>
                  </a:lnTo>
                </a:path>
              </a:pathLst>
            </a:custGeom>
            <a:noFill/>
            <a:ln w="31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8" name="Ellipse 37"/>
          <p:cNvSpPr/>
          <p:nvPr/>
        </p:nvSpPr>
        <p:spPr bwMode="auto">
          <a:xfrm>
            <a:off x="5868180" y="3789050"/>
            <a:ext cx="1679512" cy="648000"/>
          </a:xfrm>
          <a:prstGeom prst="ellipse">
            <a:avLst/>
          </a:prstGeom>
          <a:noFill/>
          <a:ln w="19050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Ellipse 3"/>
          <p:cNvSpPr/>
          <p:nvPr/>
        </p:nvSpPr>
        <p:spPr bwMode="auto">
          <a:xfrm>
            <a:off x="3275820" y="3177150"/>
            <a:ext cx="1679512" cy="1260000"/>
          </a:xfrm>
          <a:prstGeom prst="ellipse">
            <a:avLst/>
          </a:prstGeom>
          <a:noFill/>
          <a:ln w="19050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3998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7150" t="4816" r="8985"/>
          <a:stretch>
            <a:fillRect/>
          </a:stretch>
        </p:blipFill>
        <p:spPr bwMode="auto">
          <a:xfrm>
            <a:off x="7026088" y="702424"/>
            <a:ext cx="2016224" cy="284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smtClean="0">
                <a:solidFill>
                  <a:srgbClr val="102144"/>
                </a:solidFill>
              </a:rPr>
              <a:t>Study sample </a:t>
            </a:r>
            <a:r>
              <a:rPr lang="de-DE" sz="2600" dirty="0" err="1" smtClean="0">
                <a:solidFill>
                  <a:srgbClr val="102144"/>
                </a:solidFill>
              </a:rPr>
              <a:t>and</a:t>
            </a:r>
            <a:r>
              <a:rPr lang="de-DE" sz="2600" dirty="0" smtClean="0">
                <a:solidFill>
                  <a:srgbClr val="102144"/>
                </a:solidFill>
              </a:rPr>
              <a:t> variables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 bwMode="auto">
          <a:xfrm>
            <a:off x="782384" y="1393300"/>
            <a:ext cx="5805896" cy="3043840"/>
          </a:xfrm>
          <a:prstGeom prst="roundRect">
            <a:avLst>
              <a:gd name="adj" fmla="val 288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de-DE" sz="2000" dirty="0" err="1" smtClean="0">
                <a:solidFill>
                  <a:srgbClr val="102144"/>
                </a:solidFill>
              </a:rPr>
              <a:t>Prospective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mechatronics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fitters</a:t>
            </a:r>
            <a:r>
              <a:rPr lang="de-DE" sz="2000" dirty="0" smtClean="0">
                <a:solidFill>
                  <a:srgbClr val="102144"/>
                </a:solidFill>
              </a:rPr>
              <a:t> in </a:t>
            </a:r>
            <a:r>
              <a:rPr lang="de-DE" sz="2000" dirty="0" err="1" smtClean="0">
                <a:solidFill>
                  <a:srgbClr val="102144"/>
                </a:solidFill>
              </a:rPr>
              <a:t>their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first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year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training</a:t>
            </a:r>
            <a:r>
              <a:rPr lang="de-DE" sz="2000" dirty="0" smtClean="0">
                <a:solidFill>
                  <a:srgbClr val="102144"/>
                </a:solidFill>
              </a:rPr>
              <a:t> (N=579) </a:t>
            </a:r>
            <a:r>
              <a:rPr lang="de-DE" sz="2000" dirty="0" err="1" smtClean="0">
                <a:solidFill>
                  <a:srgbClr val="102144"/>
                </a:solidFill>
              </a:rPr>
              <a:t>from</a:t>
            </a:r>
            <a:r>
              <a:rPr lang="de-DE" sz="2000" dirty="0" smtClean="0">
                <a:solidFill>
                  <a:srgbClr val="102144"/>
                </a:solidFill>
              </a:rPr>
              <a:t> 4 German </a:t>
            </a:r>
            <a:r>
              <a:rPr lang="de-DE" sz="2000" dirty="0" err="1" smtClean="0">
                <a:solidFill>
                  <a:srgbClr val="102144"/>
                </a:solidFill>
              </a:rPr>
              <a:t>federal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states</a:t>
            </a:r>
            <a:r>
              <a:rPr lang="de-DE" sz="2000" dirty="0" smtClean="0">
                <a:solidFill>
                  <a:srgbClr val="102144"/>
                </a:solidFill>
              </a:rPr>
              <a:t>, </a:t>
            </a:r>
          </a:p>
          <a:p>
            <a:pPr>
              <a:spcBef>
                <a:spcPts val="0"/>
              </a:spcBef>
            </a:pPr>
            <a:r>
              <a:rPr lang="de-DE" sz="2000" dirty="0" err="1" smtClean="0">
                <a:solidFill>
                  <a:srgbClr val="102144"/>
                </a:solidFill>
              </a:rPr>
              <a:t>aged</a:t>
            </a:r>
            <a:r>
              <a:rPr lang="de-DE" sz="2000" dirty="0" smtClean="0">
                <a:solidFill>
                  <a:srgbClr val="102144"/>
                </a:solidFill>
              </a:rPr>
              <a:t> 18,5 </a:t>
            </a:r>
            <a:r>
              <a:rPr lang="de-DE" sz="2000" dirty="0" err="1" smtClean="0">
                <a:solidFill>
                  <a:srgbClr val="102144"/>
                </a:solidFill>
              </a:rPr>
              <a:t>years</a:t>
            </a:r>
            <a:r>
              <a:rPr lang="de-DE" sz="2000" dirty="0" smtClean="0">
                <a:solidFill>
                  <a:srgbClr val="102144"/>
                </a:solidFill>
              </a:rPr>
              <a:t>, male-</a:t>
            </a:r>
            <a:r>
              <a:rPr lang="de-DE" sz="2000" dirty="0" err="1" smtClean="0">
                <a:solidFill>
                  <a:srgbClr val="102144"/>
                </a:solidFill>
              </a:rPr>
              <a:t>dominated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profession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</a:p>
          <a:p>
            <a:pPr>
              <a:spcBef>
                <a:spcPts val="0"/>
              </a:spcBef>
            </a:pPr>
            <a:endParaRPr lang="de-DE" sz="2000" dirty="0">
              <a:solidFill>
                <a:srgbClr val="102144"/>
              </a:solidFill>
            </a:endParaRPr>
          </a:p>
          <a:p>
            <a:pPr>
              <a:spcBef>
                <a:spcPts val="0"/>
              </a:spcBef>
            </a:pPr>
            <a:endParaRPr lang="de-DE" sz="2000" dirty="0" smtClean="0">
              <a:solidFill>
                <a:srgbClr val="102144"/>
              </a:solidFill>
            </a:endParaRPr>
          </a:p>
          <a:p>
            <a:pPr>
              <a:spcBef>
                <a:spcPts val="0"/>
              </a:spcBef>
            </a:pPr>
            <a:endParaRPr lang="de-DE" sz="2000" dirty="0">
              <a:solidFill>
                <a:srgbClr val="102144"/>
              </a:solidFill>
            </a:endParaRPr>
          </a:p>
          <a:p>
            <a:pPr>
              <a:spcBef>
                <a:spcPts val="0"/>
              </a:spcBef>
            </a:pPr>
            <a:endParaRPr lang="de-DE" sz="2000" dirty="0" smtClean="0">
              <a:solidFill>
                <a:srgbClr val="102144"/>
              </a:solidFill>
            </a:endParaRPr>
          </a:p>
          <a:p>
            <a:pPr>
              <a:spcBef>
                <a:spcPts val="0"/>
              </a:spcBef>
            </a:pPr>
            <a:endParaRPr lang="de-DE" sz="2000" dirty="0">
              <a:solidFill>
                <a:srgbClr val="102144"/>
              </a:solidFill>
            </a:endParaRPr>
          </a:p>
          <a:p>
            <a:pPr>
              <a:spcBef>
                <a:spcPts val="0"/>
              </a:spcBef>
            </a:pPr>
            <a:endParaRPr lang="de-DE" sz="2000" dirty="0">
              <a:solidFill>
                <a:srgbClr val="102144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 bwMode="auto">
          <a:xfrm>
            <a:off x="775032" y="908650"/>
            <a:ext cx="5760000" cy="432048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 smtClean="0">
                <a:solidFill>
                  <a:schemeClr val="bg1"/>
                </a:solidFill>
              </a:rPr>
              <a:t>Sample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 bwMode="auto">
          <a:xfrm>
            <a:off x="782384" y="5085230"/>
            <a:ext cx="7812000" cy="1391770"/>
          </a:xfrm>
          <a:prstGeom prst="roundRect">
            <a:avLst>
              <a:gd name="adj" fmla="val 2390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7800" indent="-177800">
              <a:spcBef>
                <a:spcPts val="1000"/>
              </a:spcBef>
              <a:buClr>
                <a:srgbClr val="0768B2"/>
              </a:buClr>
              <a:buFont typeface="Webdings" pitchFamily="18" charset="2"/>
              <a:buChar char="4"/>
            </a:pPr>
            <a:r>
              <a:rPr lang="de-DE" sz="2000" b="1" dirty="0" err="1" smtClean="0">
                <a:solidFill>
                  <a:srgbClr val="0768B2"/>
                </a:solidFill>
              </a:rPr>
              <a:t>Apprentices</a:t>
            </a:r>
            <a:r>
              <a:rPr lang="de-DE" sz="2000" b="1" dirty="0" smtClean="0">
                <a:solidFill>
                  <a:srgbClr val="0768B2"/>
                </a:solidFill>
              </a:rPr>
              <a:t>‘ </a:t>
            </a:r>
            <a:r>
              <a:rPr lang="de-DE" sz="2000" b="1" dirty="0" err="1" smtClean="0">
                <a:solidFill>
                  <a:srgbClr val="0768B2"/>
                </a:solidFill>
              </a:rPr>
              <a:t>intrinsic</a:t>
            </a:r>
            <a:r>
              <a:rPr lang="de-DE" sz="2000" b="1" dirty="0" smtClean="0">
                <a:solidFill>
                  <a:srgbClr val="0768B2"/>
                </a:solidFill>
              </a:rPr>
              <a:t> </a:t>
            </a:r>
            <a:r>
              <a:rPr lang="de-DE" sz="2000" b="1" dirty="0" err="1" smtClean="0">
                <a:solidFill>
                  <a:srgbClr val="0768B2"/>
                </a:solidFill>
              </a:rPr>
              <a:t>motivation</a:t>
            </a:r>
            <a:r>
              <a:rPr lang="de-DE" sz="2000" dirty="0" smtClean="0">
                <a:solidFill>
                  <a:srgbClr val="0768B2"/>
                </a:solidFill>
              </a:rPr>
              <a:t> </a:t>
            </a:r>
            <a:r>
              <a:rPr lang="en-US" sz="2000" dirty="0">
                <a:solidFill>
                  <a:srgbClr val="102144"/>
                </a:solidFill>
              </a:rPr>
              <a:t>for </a:t>
            </a:r>
            <a:r>
              <a:rPr lang="en-US" sz="2000" dirty="0" smtClean="0">
                <a:solidFill>
                  <a:srgbClr val="102144"/>
                </a:solidFill>
              </a:rPr>
              <a:t>doing work at </a:t>
            </a:r>
            <a:r>
              <a:rPr lang="en-US" sz="2000" dirty="0">
                <a:solidFill>
                  <a:srgbClr val="102144"/>
                </a:solidFill>
              </a:rPr>
              <a:t>the training </a:t>
            </a:r>
            <a:r>
              <a:rPr lang="en-US" sz="2000" dirty="0" smtClean="0">
                <a:solidFill>
                  <a:srgbClr val="102144"/>
                </a:solidFill>
              </a:rPr>
              <a:t>company  </a:t>
            </a:r>
            <a:r>
              <a:rPr lang="de-DE" sz="2000" dirty="0" smtClean="0">
                <a:solidFill>
                  <a:srgbClr val="102144"/>
                </a:solidFill>
              </a:rPr>
              <a:t>(</a:t>
            </a:r>
            <a:r>
              <a:rPr lang="de-DE" sz="2000" dirty="0" err="1" smtClean="0">
                <a:solidFill>
                  <a:srgbClr val="102144"/>
                </a:solidFill>
              </a:rPr>
              <a:t>following</a:t>
            </a:r>
            <a:r>
              <a:rPr lang="de-DE" sz="2000" dirty="0" smtClean="0">
                <a:solidFill>
                  <a:srgbClr val="102144"/>
                </a:solidFill>
              </a:rPr>
              <a:t> Prenzel et al. 1996) </a:t>
            </a:r>
          </a:p>
          <a:p>
            <a:pPr>
              <a:spcBef>
                <a:spcPts val="1000"/>
              </a:spcBef>
              <a:buClr>
                <a:srgbClr val="1A98F6"/>
              </a:buClr>
            </a:pP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 3 Items, e.g. „Working </a:t>
            </a:r>
            <a:r>
              <a:rPr lang="de-DE" sz="2000" dirty="0" err="1" smtClean="0">
                <a:solidFill>
                  <a:srgbClr val="102144"/>
                </a:solidFill>
                <a:sym typeface="Wingdings" pitchFamily="2" charset="2"/>
              </a:rPr>
              <a:t>at</a:t>
            </a: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  <a:sym typeface="Wingdings" pitchFamily="2" charset="2"/>
              </a:rPr>
              <a:t>the</a:t>
            </a: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  <a:sym typeface="Wingdings" pitchFamily="2" charset="2"/>
              </a:rPr>
              <a:t>training</a:t>
            </a: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  <a:sym typeface="Wingdings" pitchFamily="2" charset="2"/>
              </a:rPr>
              <a:t>company</a:t>
            </a: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 was real </a:t>
            </a:r>
            <a:r>
              <a:rPr lang="de-DE" sz="2000" dirty="0" err="1" smtClean="0">
                <a:solidFill>
                  <a:srgbClr val="102144"/>
                </a:solidFill>
                <a:sym typeface="Wingdings" pitchFamily="2" charset="2"/>
              </a:rPr>
              <a:t>fun</a:t>
            </a:r>
            <a:r>
              <a:rPr lang="de-DE" sz="2000" dirty="0" smtClean="0">
                <a:solidFill>
                  <a:srgbClr val="102144"/>
                </a:solidFill>
                <a:sym typeface="Wingdings" pitchFamily="2" charset="2"/>
              </a:rPr>
              <a:t>.“</a:t>
            </a:r>
          </a:p>
          <a:p>
            <a:pPr marL="174625">
              <a:spcBef>
                <a:spcPts val="1000"/>
              </a:spcBef>
            </a:pPr>
            <a:r>
              <a:rPr lang="de-DE" sz="1600" dirty="0" err="1" smtClean="0">
                <a:solidFill>
                  <a:srgbClr val="102144"/>
                </a:solidFill>
                <a:sym typeface="Wingdings" pitchFamily="2" charset="2"/>
              </a:rPr>
              <a:t>Cronbach‘s</a:t>
            </a:r>
            <a:r>
              <a:rPr lang="de-DE" sz="1600" dirty="0" smtClean="0">
                <a:solidFill>
                  <a:srgbClr val="102144"/>
                </a:solidFill>
                <a:sym typeface="Wingdings" pitchFamily="2" charset="2"/>
              </a:rPr>
              <a:t> Alpha </a:t>
            </a:r>
            <a:r>
              <a:rPr lang="el-GR" sz="1600" dirty="0" smtClean="0">
                <a:solidFill>
                  <a:srgbClr val="102144"/>
                </a:solidFill>
                <a:sym typeface="Wingdings" pitchFamily="2" charset="2"/>
              </a:rPr>
              <a:t>α</a:t>
            </a:r>
            <a:r>
              <a:rPr lang="de-DE" sz="1600" dirty="0" smtClean="0">
                <a:solidFill>
                  <a:srgbClr val="102144"/>
                </a:solidFill>
                <a:sym typeface="Wingdings" pitchFamily="2" charset="2"/>
              </a:rPr>
              <a:t>=.83/.82 (</a:t>
            </a:r>
            <a:r>
              <a:rPr lang="de-DE" sz="1600" dirty="0" err="1" smtClean="0">
                <a:solidFill>
                  <a:srgbClr val="102144"/>
                </a:solidFill>
                <a:sym typeface="Wingdings" pitchFamily="2" charset="2"/>
              </a:rPr>
              <a:t>based</a:t>
            </a:r>
            <a:r>
              <a:rPr lang="de-DE" sz="1600" dirty="0" smtClean="0">
                <a:solidFill>
                  <a:srgbClr val="102144"/>
                </a:solidFill>
                <a:sym typeface="Wingdings" pitchFamily="2" charset="2"/>
              </a:rPr>
              <a:t> on partial sample)</a:t>
            </a:r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770049" y="4581160"/>
            <a:ext cx="7812000" cy="432048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 err="1" smtClean="0">
                <a:solidFill>
                  <a:schemeClr val="bg1"/>
                </a:solidFill>
              </a:rPr>
              <a:t>Assessed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dependent</a:t>
            </a:r>
            <a:r>
              <a:rPr lang="de-DE" sz="2000" b="1" dirty="0" smtClean="0">
                <a:solidFill>
                  <a:schemeClr val="bg1"/>
                </a:solidFill>
              </a:rPr>
              <a:t> variable</a:t>
            </a:r>
            <a:endParaRPr lang="de-DE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79230"/>
              </p:ext>
            </p:extLst>
          </p:nvPr>
        </p:nvGraphicFramePr>
        <p:xfrm>
          <a:off x="827480" y="2780910"/>
          <a:ext cx="5707552" cy="15849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033313"/>
                <a:gridCol w="1674239"/>
              </a:tblGrid>
              <a:tr h="370840">
                <a:tc>
                  <a:txBody>
                    <a:bodyPr/>
                    <a:lstStyle/>
                    <a:p>
                      <a:pPr marL="34290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de-DE" sz="2000" b="0" kern="1200" dirty="0" smtClean="0"/>
                        <a:t>Type </a:t>
                      </a:r>
                      <a:r>
                        <a:rPr lang="de-DE" sz="2000" b="0" kern="1200" dirty="0" err="1" smtClean="0"/>
                        <a:t>of</a:t>
                      </a:r>
                      <a:r>
                        <a:rPr lang="de-DE" sz="2000" b="0" kern="1200" dirty="0" smtClean="0"/>
                        <a:t> </a:t>
                      </a:r>
                      <a:r>
                        <a:rPr lang="de-DE" sz="2000" b="0" kern="1200" dirty="0" err="1" smtClean="0"/>
                        <a:t>schooling</a:t>
                      </a:r>
                      <a:endParaRPr lang="de-DE" sz="2000" b="0" kern="1200" dirty="0">
                        <a:solidFill>
                          <a:srgbClr val="10214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dirty="0" smtClean="0"/>
                        <a:t>% </a:t>
                      </a:r>
                      <a:r>
                        <a:rPr lang="de-DE" sz="2000" b="0" dirty="0" err="1" smtClean="0"/>
                        <a:t>of</a:t>
                      </a:r>
                      <a:r>
                        <a:rPr lang="de-DE" sz="2000" b="0" dirty="0" smtClean="0"/>
                        <a:t> sample</a:t>
                      </a:r>
                      <a:endParaRPr lang="de-DE" sz="2000" b="0" dirty="0">
                        <a:solidFill>
                          <a:srgbClr val="102144"/>
                        </a:solidFill>
                      </a:endParaRPr>
                    </a:p>
                  </a:txBody>
                  <a:tcPr>
                    <a:solidFill>
                      <a:srgbClr val="0768B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de-DE" sz="2000" kern="1200" dirty="0" smtClean="0"/>
                        <a:t>Basic </a:t>
                      </a:r>
                      <a:r>
                        <a:rPr lang="de-DE" sz="2000" kern="1200" dirty="0" err="1" smtClean="0"/>
                        <a:t>secondary</a:t>
                      </a:r>
                      <a:r>
                        <a:rPr lang="de-DE" sz="2000" kern="1200" baseline="0" dirty="0" smtClean="0"/>
                        <a:t> </a:t>
                      </a:r>
                      <a:r>
                        <a:rPr lang="de-DE" sz="2000" kern="1200" baseline="0" dirty="0" err="1" smtClean="0"/>
                        <a:t>schooling</a:t>
                      </a:r>
                      <a:endParaRPr lang="de-DE" sz="2000" kern="1200" dirty="0">
                        <a:solidFill>
                          <a:srgbClr val="10214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  3,1 </a:t>
                      </a:r>
                      <a:endParaRPr lang="de-DE" sz="2000" dirty="0">
                        <a:solidFill>
                          <a:srgbClr val="102144"/>
                        </a:solidFill>
                      </a:endParaRPr>
                    </a:p>
                  </a:txBody>
                  <a:tcPr>
                    <a:solidFill>
                      <a:srgbClr val="86C8F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de-DE" sz="2000" kern="1200" dirty="0" smtClean="0"/>
                        <a:t>Intermediate </a:t>
                      </a:r>
                      <a:r>
                        <a:rPr lang="de-DE" sz="2000" kern="1200" dirty="0" err="1" smtClean="0"/>
                        <a:t>secondary</a:t>
                      </a:r>
                      <a:r>
                        <a:rPr lang="de-DE" sz="2000" kern="1200" dirty="0" smtClean="0"/>
                        <a:t> </a:t>
                      </a:r>
                      <a:r>
                        <a:rPr lang="de-DE" sz="2000" kern="1200" dirty="0" err="1" smtClean="0"/>
                        <a:t>schooling</a:t>
                      </a:r>
                      <a:endParaRPr lang="de-DE" sz="2000" kern="1200" dirty="0">
                        <a:solidFill>
                          <a:srgbClr val="10214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70,5</a:t>
                      </a:r>
                      <a:endParaRPr lang="de-DE" sz="2000" dirty="0">
                        <a:solidFill>
                          <a:srgbClr val="102144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de-DE" sz="2000" kern="1200" dirty="0" err="1" smtClean="0"/>
                        <a:t>Upper</a:t>
                      </a:r>
                      <a:r>
                        <a:rPr lang="de-DE" sz="2000" kern="1200" dirty="0" smtClean="0"/>
                        <a:t> </a:t>
                      </a:r>
                      <a:r>
                        <a:rPr lang="de-DE" sz="2000" kern="1200" dirty="0" err="1" smtClean="0"/>
                        <a:t>secondary</a:t>
                      </a:r>
                      <a:r>
                        <a:rPr lang="de-DE" sz="2000" kern="1200" dirty="0" smtClean="0"/>
                        <a:t> </a:t>
                      </a:r>
                      <a:r>
                        <a:rPr lang="de-DE" sz="2000" kern="1200" dirty="0" err="1" smtClean="0"/>
                        <a:t>schooling</a:t>
                      </a:r>
                      <a:endParaRPr lang="de-DE" sz="2000" kern="1200" dirty="0">
                        <a:solidFill>
                          <a:srgbClr val="10214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25,9 </a:t>
                      </a:r>
                      <a:endParaRPr lang="de-DE" sz="2000" dirty="0">
                        <a:solidFill>
                          <a:srgbClr val="102144"/>
                        </a:solidFill>
                      </a:endParaRPr>
                    </a:p>
                  </a:txBody>
                  <a:tcPr>
                    <a:solidFill>
                      <a:srgbClr val="86C8FA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215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e-DE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Variables - </a:t>
            </a:r>
            <a:r>
              <a:rPr lang="de-DE" dirty="0" err="1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Predictors</a:t>
            </a:r>
            <a:endParaRPr lang="de-DE" dirty="0">
              <a:solidFill>
                <a:srgbClr val="10214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440" y="1207357"/>
            <a:ext cx="8229600" cy="4525963"/>
          </a:xfrm>
        </p:spPr>
        <p:txBody>
          <a:bodyPr/>
          <a:lstStyle/>
          <a:p>
            <a:pPr marL="0" indent="0">
              <a:spcBef>
                <a:spcPts val="960"/>
              </a:spcBef>
              <a:buNone/>
            </a:pPr>
            <a:r>
              <a:rPr lang="en-US" sz="1800" b="1" dirty="0" smtClean="0">
                <a:solidFill>
                  <a:srgbClr val="0768B2"/>
                </a:solidFill>
              </a:rPr>
              <a:t>		</a:t>
            </a:r>
            <a:br>
              <a:rPr lang="en-US" sz="1800" b="1" dirty="0" smtClean="0">
                <a:solidFill>
                  <a:srgbClr val="0768B2"/>
                </a:solidFill>
              </a:rPr>
            </a:br>
            <a:r>
              <a:rPr lang="en-US" sz="1800" b="1" dirty="0">
                <a:solidFill>
                  <a:srgbClr val="0768B2"/>
                </a:solidFill>
              </a:rPr>
              <a:t> </a:t>
            </a:r>
            <a:r>
              <a:rPr lang="en-US" sz="1800" b="1" dirty="0" smtClean="0">
                <a:solidFill>
                  <a:srgbClr val="0768B2"/>
                </a:solidFill>
              </a:rPr>
              <a:t> </a:t>
            </a:r>
          </a:p>
          <a:p>
            <a:pPr marL="266700" indent="-266700">
              <a:lnSpc>
                <a:spcPct val="114000"/>
              </a:lnSpc>
              <a:spcBef>
                <a:spcPts val="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kern="1200" dirty="0" smtClean="0">
                <a:solidFill>
                  <a:srgbClr val="0768B2"/>
                </a:solidFill>
                <a:latin typeface="Arial" charset="0"/>
              </a:rPr>
              <a:t>Work </a:t>
            </a:r>
            <a:r>
              <a:rPr lang="de-DE" sz="2000" kern="1200" dirty="0" err="1" smtClean="0">
                <a:solidFill>
                  <a:srgbClr val="0768B2"/>
                </a:solidFill>
                <a:latin typeface="Arial" charset="0"/>
              </a:rPr>
              <a:t>t</a:t>
            </a:r>
            <a:r>
              <a:rPr lang="de-DE" sz="2000" dirty="0" err="1" smtClean="0">
                <a:solidFill>
                  <a:srgbClr val="0768B2"/>
                </a:solidFill>
              </a:rPr>
              <a:t>asks</a:t>
            </a:r>
            <a:r>
              <a:rPr lang="de-DE" sz="2000" dirty="0" smtClean="0">
                <a:solidFill>
                  <a:srgbClr val="0768B2"/>
                </a:solidFill>
              </a:rPr>
              <a:t> </a:t>
            </a:r>
            <a:r>
              <a:rPr lang="de-DE" sz="2000" dirty="0" smtClean="0">
                <a:solidFill>
                  <a:srgbClr val="102144"/>
                </a:solidFill>
              </a:rPr>
              <a:t>(</a:t>
            </a:r>
            <a:r>
              <a:rPr lang="de-DE" sz="2000" dirty="0" err="1" smtClean="0">
                <a:solidFill>
                  <a:srgbClr val="102144"/>
                </a:solidFill>
              </a:rPr>
              <a:t>task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variety</a:t>
            </a:r>
            <a:r>
              <a:rPr lang="de-DE" sz="2000" dirty="0" smtClean="0">
                <a:solidFill>
                  <a:srgbClr val="102144"/>
                </a:solidFill>
              </a:rPr>
              <a:t> &amp; </a:t>
            </a:r>
            <a:r>
              <a:rPr lang="de-DE" sz="2000" dirty="0" err="1" smtClean="0">
                <a:solidFill>
                  <a:srgbClr val="102144"/>
                </a:solidFill>
              </a:rPr>
              <a:t>matching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job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demands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to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apprentice‘s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skills</a:t>
            </a:r>
            <a:r>
              <a:rPr lang="de-DE" sz="2000" dirty="0" smtClean="0">
                <a:solidFill>
                  <a:srgbClr val="102144"/>
                </a:solidFill>
              </a:rPr>
              <a:t>)  </a:t>
            </a:r>
            <a:r>
              <a:rPr lang="de-DE" sz="2000" kern="1200" dirty="0" smtClean="0">
                <a:solidFill>
                  <a:srgbClr val="102144"/>
                </a:solidFill>
                <a:latin typeface="Arial" charset="0"/>
              </a:rPr>
              <a:t>(6 Items) (</a:t>
            </a:r>
            <a:r>
              <a:rPr lang="el-GR" sz="2000" kern="1200" dirty="0" smtClean="0">
                <a:solidFill>
                  <a:srgbClr val="102144"/>
                </a:solidFill>
                <a:latin typeface="Arial" charset="0"/>
              </a:rPr>
              <a:t>α</a:t>
            </a:r>
            <a:r>
              <a:rPr lang="de-DE" sz="2000" kern="1200" dirty="0" smtClean="0">
                <a:solidFill>
                  <a:srgbClr val="102144"/>
                </a:solidFill>
                <a:latin typeface="Arial" charset="0"/>
              </a:rPr>
              <a:t>=.81)</a:t>
            </a:r>
            <a:r>
              <a:rPr lang="de-DE" sz="2000" baseline="30000" dirty="0" smtClean="0">
                <a:solidFill>
                  <a:srgbClr val="102144"/>
                </a:solidFill>
              </a:rPr>
              <a:t>1</a:t>
            </a:r>
            <a:r>
              <a:rPr lang="de-DE" sz="2000" kern="1200" dirty="0" smtClean="0">
                <a:solidFill>
                  <a:srgbClr val="102144"/>
                </a:solidFill>
                <a:latin typeface="Arial" charset="0"/>
              </a:rPr>
              <a:t> </a:t>
            </a: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kern="1200" dirty="0" err="1" smtClean="0">
                <a:solidFill>
                  <a:srgbClr val="0768B2"/>
                </a:solidFill>
                <a:latin typeface="Arial" charset="0"/>
              </a:rPr>
              <a:t>Meaningfulness</a:t>
            </a:r>
            <a:r>
              <a:rPr lang="de-DE" sz="2000" kern="1200" dirty="0" smtClean="0">
                <a:solidFill>
                  <a:srgbClr val="0768B2"/>
                </a:solidFill>
                <a:latin typeface="Arial" charset="0"/>
              </a:rPr>
              <a:t> </a:t>
            </a:r>
            <a:r>
              <a:rPr lang="de-DE" sz="2000" kern="1200" dirty="0" err="1">
                <a:solidFill>
                  <a:srgbClr val="0768B2"/>
                </a:solidFill>
                <a:latin typeface="Arial" charset="0"/>
              </a:rPr>
              <a:t>of</a:t>
            </a:r>
            <a:r>
              <a:rPr lang="de-DE" sz="2000" kern="1200" dirty="0">
                <a:solidFill>
                  <a:srgbClr val="0768B2"/>
                </a:solidFill>
                <a:latin typeface="Arial" charset="0"/>
              </a:rPr>
              <a:t> </a:t>
            </a:r>
            <a:r>
              <a:rPr lang="de-DE" sz="2000" kern="1200" dirty="0" err="1">
                <a:solidFill>
                  <a:srgbClr val="0768B2"/>
                </a:solidFill>
                <a:latin typeface="Arial" charset="0"/>
              </a:rPr>
              <a:t>tasks</a:t>
            </a:r>
            <a:r>
              <a:rPr lang="de-DE" sz="2000" kern="1200" dirty="0">
                <a:solidFill>
                  <a:srgbClr val="0768B2"/>
                </a:solidFill>
                <a:latin typeface="Arial" charset="0"/>
              </a:rPr>
              <a:t> </a:t>
            </a:r>
            <a:r>
              <a:rPr lang="de-DE" sz="2000" kern="1200" dirty="0">
                <a:solidFill>
                  <a:srgbClr val="102144"/>
                </a:solidFill>
                <a:latin typeface="Arial" charset="0"/>
              </a:rPr>
              <a:t>(3 Items) (</a:t>
            </a:r>
            <a:r>
              <a:rPr lang="el-GR" sz="2000" kern="1200" dirty="0">
                <a:solidFill>
                  <a:srgbClr val="102144"/>
                </a:solidFill>
                <a:latin typeface="Arial" charset="0"/>
              </a:rPr>
              <a:t>α</a:t>
            </a:r>
            <a:r>
              <a:rPr lang="de-DE" sz="2000" kern="1200" dirty="0">
                <a:solidFill>
                  <a:srgbClr val="102144"/>
                </a:solidFill>
                <a:latin typeface="Arial" charset="0"/>
              </a:rPr>
              <a:t>=.78) </a:t>
            </a:r>
            <a:endParaRPr lang="de-DE" sz="2000" kern="1200" dirty="0" smtClean="0">
              <a:solidFill>
                <a:srgbClr val="102144"/>
              </a:solidFill>
              <a:latin typeface="Arial" charset="0"/>
            </a:endParaRP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kern="1200" dirty="0" err="1" smtClean="0">
                <a:solidFill>
                  <a:srgbClr val="0768B2"/>
                </a:solidFill>
                <a:latin typeface="Arial" charset="0"/>
              </a:rPr>
              <a:t>A</a:t>
            </a:r>
            <a:r>
              <a:rPr lang="de-DE" sz="2000" dirty="0" err="1" smtClean="0">
                <a:solidFill>
                  <a:srgbClr val="0768B2"/>
                </a:solidFill>
              </a:rPr>
              <a:t>utonomy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>
                <a:solidFill>
                  <a:srgbClr val="102144"/>
                </a:solidFill>
              </a:rPr>
              <a:t>(3 Items) (</a:t>
            </a:r>
            <a:r>
              <a:rPr lang="el-GR" sz="2000" dirty="0">
                <a:solidFill>
                  <a:srgbClr val="102144"/>
                </a:solidFill>
              </a:rPr>
              <a:t>α</a:t>
            </a:r>
            <a:r>
              <a:rPr lang="de-DE" sz="2000" dirty="0">
                <a:solidFill>
                  <a:srgbClr val="102144"/>
                </a:solidFill>
              </a:rPr>
              <a:t>=.77)</a:t>
            </a:r>
            <a:r>
              <a:rPr lang="de-DE" sz="2000" baseline="30000" dirty="0">
                <a:solidFill>
                  <a:srgbClr val="102144"/>
                </a:solidFill>
              </a:rPr>
              <a:t> </a:t>
            </a:r>
            <a:endParaRPr lang="de-DE" sz="2000" baseline="30000" dirty="0" smtClean="0">
              <a:solidFill>
                <a:srgbClr val="102144"/>
              </a:solidFill>
            </a:endParaRP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smtClean="0">
                <a:solidFill>
                  <a:srgbClr val="0768B2"/>
                </a:solidFill>
              </a:rPr>
              <a:t>Feedback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>
                <a:solidFill>
                  <a:srgbClr val="102144"/>
                </a:solidFill>
              </a:rPr>
              <a:t>(5 Items) (</a:t>
            </a:r>
            <a:r>
              <a:rPr lang="el-GR" sz="2000" dirty="0">
                <a:solidFill>
                  <a:srgbClr val="102144"/>
                </a:solidFill>
              </a:rPr>
              <a:t>α</a:t>
            </a:r>
            <a:r>
              <a:rPr lang="de-DE" sz="2000" dirty="0">
                <a:solidFill>
                  <a:srgbClr val="102144"/>
                </a:solidFill>
              </a:rPr>
              <a:t>=.79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0768B2"/>
                </a:solidFill>
              </a:rPr>
              <a:t>Excessive</a:t>
            </a:r>
            <a:r>
              <a:rPr lang="de-DE" sz="2000" dirty="0" smtClean="0">
                <a:solidFill>
                  <a:srgbClr val="0768B2"/>
                </a:solidFill>
              </a:rPr>
              <a:t> </a:t>
            </a:r>
            <a:r>
              <a:rPr lang="de-DE" sz="2000" dirty="0" err="1">
                <a:solidFill>
                  <a:srgbClr val="0768B2"/>
                </a:solidFill>
              </a:rPr>
              <a:t>demands</a:t>
            </a:r>
            <a:r>
              <a:rPr lang="de-DE" sz="2000" dirty="0">
                <a:solidFill>
                  <a:srgbClr val="102144"/>
                </a:solidFill>
              </a:rPr>
              <a:t> in form </a:t>
            </a:r>
            <a:r>
              <a:rPr lang="de-DE" sz="2000" dirty="0" err="1">
                <a:solidFill>
                  <a:srgbClr val="102144"/>
                </a:solidFill>
              </a:rPr>
              <a:t>of</a:t>
            </a:r>
            <a:r>
              <a:rPr lang="de-DE" sz="2000" dirty="0">
                <a:solidFill>
                  <a:srgbClr val="102144"/>
                </a:solidFill>
              </a:rPr>
              <a:t> time </a:t>
            </a:r>
            <a:r>
              <a:rPr lang="de-DE" sz="2000" dirty="0" err="1">
                <a:solidFill>
                  <a:srgbClr val="102144"/>
                </a:solidFill>
              </a:rPr>
              <a:t>pressure</a:t>
            </a:r>
            <a:r>
              <a:rPr lang="de-DE" sz="2000" dirty="0">
                <a:solidFill>
                  <a:srgbClr val="102144"/>
                </a:solidFill>
              </a:rPr>
              <a:t> (4 Items) (</a:t>
            </a:r>
            <a:r>
              <a:rPr lang="el-GR" sz="2000" dirty="0">
                <a:solidFill>
                  <a:srgbClr val="102144"/>
                </a:solidFill>
              </a:rPr>
              <a:t>α</a:t>
            </a:r>
            <a:r>
              <a:rPr lang="de-DE" sz="2000" dirty="0">
                <a:solidFill>
                  <a:srgbClr val="102144"/>
                </a:solidFill>
              </a:rPr>
              <a:t>=.72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0768B2"/>
                </a:solidFill>
              </a:rPr>
              <a:t>Trainer‘s</a:t>
            </a:r>
            <a:r>
              <a:rPr lang="de-DE" sz="2000" dirty="0" smtClean="0">
                <a:solidFill>
                  <a:srgbClr val="0768B2"/>
                </a:solidFill>
              </a:rPr>
              <a:t> </a:t>
            </a:r>
            <a:r>
              <a:rPr lang="de-DE" sz="2000" dirty="0">
                <a:solidFill>
                  <a:srgbClr val="0768B2"/>
                </a:solidFill>
              </a:rPr>
              <a:t>professional </a:t>
            </a:r>
            <a:r>
              <a:rPr lang="de-DE" sz="2000" dirty="0" err="1">
                <a:solidFill>
                  <a:srgbClr val="0768B2"/>
                </a:solidFill>
              </a:rPr>
              <a:t>competence</a:t>
            </a:r>
            <a:r>
              <a:rPr lang="de-DE" sz="2000" dirty="0">
                <a:solidFill>
                  <a:srgbClr val="0768B2"/>
                </a:solidFill>
              </a:rPr>
              <a:t> </a:t>
            </a:r>
            <a:r>
              <a:rPr lang="de-DE" sz="2000" dirty="0">
                <a:solidFill>
                  <a:srgbClr val="102144"/>
                </a:solidFill>
              </a:rPr>
              <a:t>(8 Items) (</a:t>
            </a:r>
            <a:r>
              <a:rPr lang="el-GR" sz="2000" dirty="0">
                <a:solidFill>
                  <a:srgbClr val="102144"/>
                </a:solidFill>
              </a:rPr>
              <a:t>α</a:t>
            </a:r>
            <a:r>
              <a:rPr lang="de-DE" sz="2000" dirty="0">
                <a:solidFill>
                  <a:srgbClr val="102144"/>
                </a:solidFill>
              </a:rPr>
              <a:t>=.87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0768B2"/>
                </a:solidFill>
              </a:rPr>
              <a:t>Trainer‘s</a:t>
            </a:r>
            <a:r>
              <a:rPr lang="de-DE" sz="2000" dirty="0" smtClean="0">
                <a:solidFill>
                  <a:srgbClr val="0768B2"/>
                </a:solidFill>
              </a:rPr>
              <a:t> </a:t>
            </a:r>
            <a:r>
              <a:rPr lang="de-DE" sz="2000" dirty="0">
                <a:solidFill>
                  <a:srgbClr val="0768B2"/>
                </a:solidFill>
              </a:rPr>
              <a:t>personal </a:t>
            </a:r>
            <a:r>
              <a:rPr lang="de-DE" sz="2000" dirty="0" err="1">
                <a:solidFill>
                  <a:srgbClr val="0768B2"/>
                </a:solidFill>
              </a:rPr>
              <a:t>involvement</a:t>
            </a:r>
            <a:r>
              <a:rPr lang="de-DE" sz="2000" dirty="0">
                <a:solidFill>
                  <a:srgbClr val="0768B2"/>
                </a:solidFill>
              </a:rPr>
              <a:t> </a:t>
            </a:r>
            <a:r>
              <a:rPr lang="de-DE" sz="2000" dirty="0">
                <a:solidFill>
                  <a:srgbClr val="102144"/>
                </a:solidFill>
              </a:rPr>
              <a:t>(4 Items) (</a:t>
            </a:r>
            <a:r>
              <a:rPr lang="el-GR" sz="2000" dirty="0">
                <a:solidFill>
                  <a:srgbClr val="102144"/>
                </a:solidFill>
              </a:rPr>
              <a:t>α</a:t>
            </a:r>
            <a:r>
              <a:rPr lang="de-DE" sz="2000" dirty="0">
                <a:solidFill>
                  <a:srgbClr val="102144"/>
                </a:solidFill>
              </a:rPr>
              <a:t>=.82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</a:p>
          <a:p>
            <a:pPr marL="266700" indent="-266700">
              <a:lnSpc>
                <a:spcPct val="114000"/>
              </a:lnSpc>
              <a:spcBef>
                <a:spcPts val="600"/>
              </a:spcBef>
              <a:buClr>
                <a:srgbClr val="0768B2"/>
              </a:buClr>
              <a:buFont typeface="Webdings"/>
              <a:buChar char="4"/>
              <a:defRPr/>
            </a:pPr>
            <a:r>
              <a:rPr lang="de-DE" sz="2000" dirty="0" err="1" smtClean="0">
                <a:solidFill>
                  <a:srgbClr val="0768B2"/>
                </a:solidFill>
              </a:rPr>
              <a:t>Colleagues</a:t>
            </a:r>
            <a:r>
              <a:rPr lang="de-DE" sz="2000" dirty="0">
                <a:solidFill>
                  <a:srgbClr val="0768B2"/>
                </a:solidFill>
              </a:rPr>
              <a:t>‘ </a:t>
            </a:r>
            <a:r>
              <a:rPr lang="de-DE" sz="2000" dirty="0" err="1">
                <a:solidFill>
                  <a:srgbClr val="0768B2"/>
                </a:solidFill>
              </a:rPr>
              <a:t>behavior</a:t>
            </a:r>
            <a:r>
              <a:rPr lang="de-DE" sz="2000" dirty="0">
                <a:solidFill>
                  <a:srgbClr val="0768B2"/>
                </a:solidFill>
              </a:rPr>
              <a:t> </a:t>
            </a:r>
            <a:r>
              <a:rPr lang="de-DE" sz="2000" dirty="0">
                <a:solidFill>
                  <a:srgbClr val="102144"/>
                </a:solidFill>
              </a:rPr>
              <a:t>(6 Items) (</a:t>
            </a:r>
            <a:r>
              <a:rPr lang="el-GR" sz="2000" dirty="0">
                <a:solidFill>
                  <a:srgbClr val="102144"/>
                </a:solidFill>
              </a:rPr>
              <a:t>α</a:t>
            </a:r>
            <a:r>
              <a:rPr lang="de-DE" sz="2000" dirty="0">
                <a:solidFill>
                  <a:srgbClr val="102144"/>
                </a:solidFill>
              </a:rPr>
              <a:t>=.87</a:t>
            </a:r>
            <a:r>
              <a:rPr lang="de-DE" sz="2000" dirty="0" smtClean="0">
                <a:solidFill>
                  <a:srgbClr val="102144"/>
                </a:solidFill>
              </a:rPr>
              <a:t>)</a:t>
            </a:r>
          </a:p>
          <a:p>
            <a:pPr marL="0" indent="0">
              <a:spcBef>
                <a:spcPts val="960"/>
              </a:spcBef>
              <a:buNone/>
            </a:pPr>
            <a:endParaRPr lang="de-DE" sz="1800" b="1" dirty="0" smtClean="0">
              <a:solidFill>
                <a:srgbClr val="0768B2"/>
              </a:solidFill>
            </a:endParaRPr>
          </a:p>
          <a:p>
            <a:pPr marL="0" indent="0">
              <a:buNone/>
            </a:pPr>
            <a:endParaRPr lang="de-DE" sz="800" dirty="0" smtClean="0"/>
          </a:p>
          <a:p>
            <a:pPr>
              <a:buNone/>
            </a:pPr>
            <a:endParaRPr lang="de-DE" sz="800" b="1" dirty="0" smtClean="0">
              <a:solidFill>
                <a:srgbClr val="0768B2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76771" y="6114866"/>
            <a:ext cx="6372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60"/>
              </a:spcBef>
            </a:pPr>
            <a:r>
              <a:rPr lang="de-DE" sz="1600" dirty="0" smtClean="0">
                <a:solidFill>
                  <a:srgbClr val="102144"/>
                </a:solidFill>
              </a:rPr>
              <a:t> </a:t>
            </a:r>
            <a:r>
              <a:rPr lang="de-DE" sz="1600" baseline="30000" dirty="0" smtClean="0">
                <a:solidFill>
                  <a:srgbClr val="102144"/>
                </a:solidFill>
              </a:rPr>
              <a:t>1</a:t>
            </a:r>
            <a:r>
              <a:rPr lang="de-DE" sz="1600" dirty="0" smtClean="0">
                <a:solidFill>
                  <a:srgbClr val="102144"/>
                </a:solidFill>
              </a:rPr>
              <a:t> (</a:t>
            </a:r>
            <a:r>
              <a:rPr lang="de-DE" sz="1600" dirty="0" err="1" smtClean="0">
                <a:solidFill>
                  <a:srgbClr val="102144"/>
                </a:solidFill>
              </a:rPr>
              <a:t>Cronbach‘s</a:t>
            </a:r>
            <a:r>
              <a:rPr lang="de-DE" sz="1600" dirty="0" smtClean="0">
                <a:solidFill>
                  <a:srgbClr val="102144"/>
                </a:solidFill>
              </a:rPr>
              <a:t> </a:t>
            </a:r>
            <a:r>
              <a:rPr lang="de-DE" sz="1600" dirty="0">
                <a:solidFill>
                  <a:srgbClr val="102144"/>
                </a:solidFill>
              </a:rPr>
              <a:t>Alpha </a:t>
            </a:r>
            <a:r>
              <a:rPr lang="de-DE" sz="1600" dirty="0" err="1" smtClean="0">
                <a:solidFill>
                  <a:srgbClr val="102144"/>
                </a:solidFill>
              </a:rPr>
              <a:t>based</a:t>
            </a:r>
            <a:r>
              <a:rPr lang="de-DE" sz="1600" dirty="0" smtClean="0">
                <a:solidFill>
                  <a:srgbClr val="102144"/>
                </a:solidFill>
              </a:rPr>
              <a:t> on partial sample)</a:t>
            </a:r>
            <a:endParaRPr lang="de-DE" sz="1600" dirty="0">
              <a:solidFill>
                <a:srgbClr val="102144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611450" y="1648332"/>
            <a:ext cx="8281150" cy="4012978"/>
          </a:xfrm>
          <a:prstGeom prst="roundRect">
            <a:avLst>
              <a:gd name="adj" fmla="val 1260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4625" indent="-174625">
              <a:spcAft>
                <a:spcPts val="600"/>
              </a:spcAft>
              <a:buClr>
                <a:srgbClr val="5CBD2B"/>
              </a:buClr>
              <a:buFont typeface="Webdings" pitchFamily="18" charset="2"/>
              <a:buChar char="4"/>
            </a:pPr>
            <a:endParaRPr lang="de-DE" sz="1600" dirty="0" smtClean="0">
              <a:solidFill>
                <a:srgbClr val="102144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611450" y="980660"/>
            <a:ext cx="8281150" cy="648090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Assessed dimensions of company-based </a:t>
            </a:r>
            <a:r>
              <a:rPr lang="en-US" sz="2000" b="1" dirty="0" smtClean="0">
                <a:solidFill>
                  <a:schemeClr val="accent3"/>
                </a:solidFill>
              </a:rPr>
              <a:t>training</a:t>
            </a:r>
          </a:p>
          <a:p>
            <a:pPr algn="ctr">
              <a:spcBef>
                <a:spcPts val="0"/>
              </a:spcBef>
            </a:pPr>
            <a:r>
              <a:rPr lang="en-US" sz="2000" dirty="0" smtClean="0">
                <a:solidFill>
                  <a:schemeClr val="accent3"/>
                </a:solidFill>
              </a:rPr>
              <a:t>(IBAQ – Velten &amp; Schnitzler 2012)</a:t>
            </a:r>
            <a:endParaRPr lang="de-DE" sz="2000" dirty="0">
              <a:solidFill>
                <a:schemeClr val="accent3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175310" y="2132820"/>
            <a:ext cx="4357240" cy="400110"/>
          </a:xfrm>
          <a:prstGeom prst="rect">
            <a:avLst/>
          </a:prstGeom>
          <a:solidFill>
            <a:srgbClr val="0768B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BE8FD"/>
                </a:solidFill>
              </a:rPr>
              <a:t>I’m given tasks that match my skills </a:t>
            </a:r>
            <a:endParaRPr lang="en-US" sz="2000" dirty="0">
              <a:solidFill>
                <a:srgbClr val="CBE8FD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724160" y="2348850"/>
            <a:ext cx="3312540" cy="707886"/>
          </a:xfrm>
          <a:prstGeom prst="rect">
            <a:avLst/>
          </a:prstGeom>
          <a:solidFill>
            <a:srgbClr val="0768B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BE8FD"/>
                </a:solidFill>
              </a:rPr>
              <a:t>My team relies on the results of my work</a:t>
            </a:r>
            <a:endParaRPr lang="en-US" sz="2000" dirty="0">
              <a:solidFill>
                <a:srgbClr val="CBE8FD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716020" y="5445280"/>
            <a:ext cx="4320600" cy="707886"/>
          </a:xfrm>
          <a:prstGeom prst="rect">
            <a:avLst/>
          </a:prstGeom>
          <a:solidFill>
            <a:srgbClr val="0768B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BE8FD"/>
                </a:solidFill>
              </a:rPr>
              <a:t>My colleagues explain their thoughts while working on a problem</a:t>
            </a:r>
            <a:endParaRPr lang="en-US" sz="2000" dirty="0">
              <a:solidFill>
                <a:srgbClr val="CBE8FD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372250" y="4593374"/>
            <a:ext cx="2592360" cy="707886"/>
          </a:xfrm>
          <a:prstGeom prst="rect">
            <a:avLst/>
          </a:prstGeom>
          <a:solidFill>
            <a:srgbClr val="0768B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BE8FD"/>
                </a:solidFill>
              </a:rPr>
              <a:t>My trainer cares for my well-being</a:t>
            </a:r>
            <a:endParaRPr lang="en-US" sz="2000" dirty="0">
              <a:solidFill>
                <a:srgbClr val="CBE8FD"/>
              </a:solidFill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5038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18832"/>
              </p:ext>
            </p:extLst>
          </p:nvPr>
        </p:nvGraphicFramePr>
        <p:xfrm>
          <a:off x="755650" y="1196975"/>
          <a:ext cx="5651820" cy="396000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4032380"/>
                <a:gridCol w="1619440"/>
              </a:tblGrid>
              <a:tr h="108000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Motivation-relevant</a:t>
                      </a:r>
                      <a:r>
                        <a:rPr lang="de-DE" sz="2000" b="1" baseline="0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b="1" baseline="0" dirty="0" err="1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facets</a:t>
                      </a:r>
                      <a:r>
                        <a:rPr lang="de-DE" sz="2000" b="1" baseline="0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b="1" baseline="0" dirty="0" err="1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de-DE" sz="2000" b="1" baseline="0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de-DE" sz="2000" b="1" baseline="0" dirty="0" err="1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working</a:t>
                      </a:r>
                      <a:r>
                        <a:rPr lang="de-DE" sz="2000" b="1" baseline="0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de-DE" sz="2000" b="1" baseline="0" dirty="0" err="1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learning</a:t>
                      </a:r>
                      <a:r>
                        <a:rPr lang="de-DE" sz="2000" b="1" baseline="0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b="1" baseline="0" dirty="0" err="1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endParaRPr lang="de-DE" sz="2000" b="1" dirty="0">
                        <a:solidFill>
                          <a:schemeClr val="accent3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b="1" dirty="0" err="1" smtClean="0">
                          <a:solidFill>
                            <a:schemeClr val="accent3"/>
                          </a:solidFill>
                        </a:rPr>
                        <a:t>Intrinsic</a:t>
                      </a:r>
                      <a:r>
                        <a:rPr lang="de-DE" sz="2000" b="1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de-DE" sz="2000" b="1" dirty="0">
                          <a:solidFill>
                            <a:schemeClr val="accent3"/>
                          </a:solidFill>
                        </a:rPr>
                        <a:t>Motivation </a:t>
                      </a:r>
                      <a:endParaRPr lang="de-DE" sz="2000" b="1" dirty="0">
                        <a:solidFill>
                          <a:schemeClr val="accent3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b="1" dirty="0" smtClean="0">
                          <a:solidFill>
                            <a:schemeClr val="accent3"/>
                          </a:solidFill>
                        </a:rPr>
                        <a:t>(N=579)</a:t>
                      </a:r>
                      <a:endParaRPr lang="de-DE" sz="2000" b="1" dirty="0">
                        <a:solidFill>
                          <a:schemeClr val="accent3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68B2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Work </a:t>
                      </a: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task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 </a:t>
                      </a: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diversity</a:t>
                      </a:r>
                      <a:r>
                        <a:rPr lang="de-DE" sz="2000" baseline="0" dirty="0" smtClean="0">
                          <a:solidFill>
                            <a:srgbClr val="102144"/>
                          </a:solidFill>
                        </a:rPr>
                        <a:t> </a:t>
                      </a:r>
                      <a:r>
                        <a:rPr lang="de-DE" sz="2000" baseline="0" dirty="0" err="1" smtClean="0">
                          <a:solidFill>
                            <a:srgbClr val="102144"/>
                          </a:solidFill>
                        </a:rPr>
                        <a:t>and</a:t>
                      </a:r>
                      <a:r>
                        <a:rPr lang="de-DE" sz="2000" baseline="0" dirty="0" smtClean="0">
                          <a:solidFill>
                            <a:srgbClr val="102144"/>
                          </a:solidFill>
                        </a:rPr>
                        <a:t> </a:t>
                      </a:r>
                      <a:r>
                        <a:rPr lang="de-DE" sz="2000" baseline="0" dirty="0" err="1" smtClean="0">
                          <a:solidFill>
                            <a:srgbClr val="102144"/>
                          </a:solidFill>
                        </a:rPr>
                        <a:t>complexity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02144"/>
                          </a:solidFill>
                        </a:rPr>
                        <a:t> .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465**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6C8F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err="1" smtClean="0">
                          <a:solidFill>
                            <a:srgbClr val="102144"/>
                          </a:solidFill>
                          <a:latin typeface="+mn-lt"/>
                          <a:ea typeface="+mn-ea"/>
                          <a:cs typeface="+mn-cs"/>
                        </a:rPr>
                        <a:t>Autonomy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02144"/>
                          </a:solidFill>
                        </a:rPr>
                        <a:t> .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336**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Meaningfulness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.311**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86C8F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02144"/>
                          </a:solidFill>
                        </a:rPr>
                        <a:t>Feedback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02144"/>
                          </a:solidFill>
                        </a:rPr>
                        <a:t>.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367**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err="1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Excessive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000" dirty="0" err="1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demands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-.379**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86C8F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err="1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Trainer‘s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000" dirty="0" err="1" smtClean="0">
                          <a:solidFill>
                            <a:srgbClr val="102144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competence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02144"/>
                          </a:solidFill>
                        </a:rPr>
                        <a:t> .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484**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Trainer‘s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 </a:t>
                      </a: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involvement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02144"/>
                          </a:solidFill>
                        </a:rPr>
                        <a:t> .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457**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86C8F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Colleagues</a:t>
                      </a: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‘ </a:t>
                      </a:r>
                      <a:r>
                        <a:rPr lang="de-DE" sz="2000" dirty="0" err="1" smtClean="0">
                          <a:solidFill>
                            <a:srgbClr val="102144"/>
                          </a:solidFill>
                        </a:rPr>
                        <a:t>behavior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B w="254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2000" dirty="0" smtClean="0">
                          <a:solidFill>
                            <a:srgbClr val="102144"/>
                          </a:solidFill>
                        </a:rPr>
                        <a:t>.406**</a:t>
                      </a:r>
                      <a:endParaRPr lang="de-DE" sz="2000" dirty="0">
                        <a:solidFill>
                          <a:srgbClr val="102144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B w="25400" cmpd="sng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562" name="Ellipse 6"/>
          <p:cNvSpPr>
            <a:spLocks noChangeArrowheads="1"/>
          </p:cNvSpPr>
          <p:nvPr/>
        </p:nvSpPr>
        <p:spPr bwMode="auto">
          <a:xfrm>
            <a:off x="5220090" y="2309865"/>
            <a:ext cx="864173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64318" y="33257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err="1" smtClean="0">
                <a:solidFill>
                  <a:srgbClr val="102144"/>
                </a:solidFill>
              </a:rPr>
              <a:t>Results</a:t>
            </a:r>
            <a:r>
              <a:rPr lang="de-DE" sz="2600" dirty="0" smtClean="0">
                <a:solidFill>
                  <a:srgbClr val="102144"/>
                </a:solidFill>
              </a:rPr>
              <a:t>: Working </a:t>
            </a:r>
            <a:r>
              <a:rPr lang="de-DE" sz="2600" dirty="0" err="1" smtClean="0">
                <a:solidFill>
                  <a:srgbClr val="102144"/>
                </a:solidFill>
              </a:rPr>
              <a:t>environment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and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motivation</a:t>
            </a:r>
            <a:endParaRPr lang="de-DE" sz="2600" dirty="0" smtClean="0">
              <a:solidFill>
                <a:srgbClr val="102144"/>
              </a:solidFill>
            </a:endParaRPr>
          </a:p>
          <a:p>
            <a:pPr>
              <a:spcBef>
                <a:spcPct val="0"/>
              </a:spcBef>
            </a:pPr>
            <a:r>
              <a:rPr lang="de-DE" sz="2600" dirty="0" err="1">
                <a:solidFill>
                  <a:srgbClr val="102144"/>
                </a:solidFill>
              </a:rPr>
              <a:t>Mechatronics</a:t>
            </a:r>
            <a:r>
              <a:rPr lang="de-DE" sz="2600" dirty="0">
                <a:solidFill>
                  <a:srgbClr val="102144"/>
                </a:solidFill>
              </a:rPr>
              <a:t> </a:t>
            </a:r>
            <a:r>
              <a:rPr lang="de-DE" sz="2600" dirty="0" err="1">
                <a:solidFill>
                  <a:srgbClr val="102144"/>
                </a:solidFill>
              </a:rPr>
              <a:t>fitters</a:t>
            </a:r>
            <a:r>
              <a:rPr lang="de-DE" sz="2600" dirty="0">
                <a:solidFill>
                  <a:srgbClr val="102144"/>
                </a:solidFill>
              </a:rPr>
              <a:t> </a:t>
            </a:r>
            <a:r>
              <a:rPr lang="de-DE" sz="2600" dirty="0" smtClean="0">
                <a:solidFill>
                  <a:srgbClr val="102144"/>
                </a:solidFill>
              </a:rPr>
              <a:t>½ </a:t>
            </a:r>
            <a:r>
              <a:rPr lang="de-DE" sz="2600" dirty="0" err="1" smtClean="0">
                <a:solidFill>
                  <a:srgbClr val="102144"/>
                </a:solidFill>
              </a:rPr>
              <a:t>year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into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training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8" name="Ellipse 6"/>
          <p:cNvSpPr>
            <a:spLocks noChangeArrowheads="1"/>
          </p:cNvSpPr>
          <p:nvPr/>
        </p:nvSpPr>
        <p:spPr bwMode="auto">
          <a:xfrm>
            <a:off x="5220090" y="4428456"/>
            <a:ext cx="864173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9" name="Ellipse 6"/>
          <p:cNvSpPr>
            <a:spLocks noChangeArrowheads="1"/>
          </p:cNvSpPr>
          <p:nvPr/>
        </p:nvSpPr>
        <p:spPr bwMode="auto">
          <a:xfrm>
            <a:off x="5220090" y="4064665"/>
            <a:ext cx="864173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10" name="Ellipse 6"/>
          <p:cNvSpPr>
            <a:spLocks noChangeArrowheads="1"/>
          </p:cNvSpPr>
          <p:nvPr/>
        </p:nvSpPr>
        <p:spPr bwMode="auto">
          <a:xfrm>
            <a:off x="5220090" y="4797190"/>
            <a:ext cx="864173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endParaRPr lang="de-DE"/>
          </a:p>
        </p:txBody>
      </p:sp>
      <p:cxnSp>
        <p:nvCxnSpPr>
          <p:cNvPr id="11" name="Gerade Verbindung 10"/>
          <p:cNvCxnSpPr/>
          <p:nvPr/>
        </p:nvCxnSpPr>
        <p:spPr bwMode="auto">
          <a:xfrm>
            <a:off x="755470" y="5157240"/>
            <a:ext cx="5652000" cy="0"/>
          </a:xfrm>
          <a:prstGeom prst="line">
            <a:avLst/>
          </a:prstGeom>
          <a:noFill/>
          <a:ln w="19050" cap="flat" cmpd="sng" algn="ctr">
            <a:solidFill>
              <a:srgbClr val="10214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hteck 13"/>
          <p:cNvSpPr/>
          <p:nvPr/>
        </p:nvSpPr>
        <p:spPr>
          <a:xfrm>
            <a:off x="755470" y="5157240"/>
            <a:ext cx="58328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Note: ** The beta-coefficient is significant at the .01 level</a:t>
            </a:r>
            <a:r>
              <a:rPr lang="en-US" dirty="0" smtClean="0"/>
              <a:t>.</a:t>
            </a:r>
            <a:endParaRPr lang="de-DE" dirty="0"/>
          </a:p>
        </p:txBody>
      </p:sp>
      <p:sp>
        <p:nvSpPr>
          <p:cNvPr id="13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023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62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861564"/>
              </p:ext>
            </p:extLst>
          </p:nvPr>
        </p:nvGraphicFramePr>
        <p:xfrm>
          <a:off x="656509" y="1384794"/>
          <a:ext cx="8327928" cy="357317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051371"/>
                <a:gridCol w="1008140"/>
                <a:gridCol w="1080150"/>
                <a:gridCol w="1080150"/>
                <a:gridCol w="181172"/>
                <a:gridCol w="275531"/>
                <a:gridCol w="275531"/>
                <a:gridCol w="275531"/>
                <a:gridCol w="275088"/>
                <a:gridCol w="275088"/>
                <a:gridCol w="275088"/>
                <a:gridCol w="275088"/>
              </a:tblGrid>
              <a:tr h="525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Predictors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B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SE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Β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R</a:t>
                      </a:r>
                      <a:r>
                        <a:rPr kumimoji="0" lang="de-DE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2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R</a:t>
                      </a:r>
                      <a:r>
                        <a:rPr kumimoji="0" lang="de-DE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2 </a:t>
                      </a:r>
                      <a:r>
                        <a:rPr kumimoji="0" lang="de-DE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adj.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525176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 Work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task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diversity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and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complexity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.214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.053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.170**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Excessive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demands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-.200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.043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-.171**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Autonomy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.084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.031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.101**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solidFill>
                      <a:srgbClr val="86C8FA"/>
                    </a:solidFill>
                  </a:tcPr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Feedback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.015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.042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.016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Meaningfulness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.052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.033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.062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02144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.338</a:t>
                      </a: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02144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.332</a:t>
                      </a: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8"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endParaRPr kumimoji="0" lang="de-DE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266700" marR="0" lvl="0" indent="-26670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Colleagues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‘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behavior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.187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.039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.178**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6258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   </a:t>
                      </a:r>
                      <a:r>
                        <a:rPr kumimoji="0" lang="en-US" sz="2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Trainers’s</a:t>
                      </a:r>
                      <a:r>
                        <a:rPr kumimoji="0" lang="en-US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 competence</a:t>
                      </a:r>
                      <a:endParaRPr kumimoji="0" lang="en-US" sz="2000" u="none" strike="noStrike" kern="1200" cap="none" normalizeH="0" baseline="0" dirty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.123</a:t>
                      </a:r>
                      <a:endParaRPr kumimoji="0" lang="en-US" sz="2000" u="none" strike="noStrike" kern="1200" cap="none" normalizeH="0" baseline="0" dirty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.049</a:t>
                      </a:r>
                      <a:endParaRPr kumimoji="0" lang="en-US" sz="2000" u="none" strike="noStrike" kern="1200" cap="none" normalizeH="0" baseline="0" dirty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.125*</a:t>
                      </a:r>
                      <a:endParaRPr kumimoji="0" lang="en-US" sz="2000" u="none" strike="noStrike" kern="1200" cap="none" normalizeH="0" baseline="0" dirty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Trainer‘s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involvement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.095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.043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.112*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lnB w="12700" cmpd="sng"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.387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.378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644" name="Ellipse 6"/>
          <p:cNvSpPr>
            <a:spLocks noChangeArrowheads="1"/>
          </p:cNvSpPr>
          <p:nvPr/>
        </p:nvSpPr>
        <p:spPr bwMode="auto">
          <a:xfrm>
            <a:off x="8081867" y="4668298"/>
            <a:ext cx="792162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104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600" dirty="0">
                <a:solidFill>
                  <a:srgbClr val="102144"/>
                </a:solidFill>
              </a:rPr>
              <a:t>Prediction of </a:t>
            </a:r>
            <a:r>
              <a:rPr lang="en-US" sz="2600" dirty="0" smtClean="0">
                <a:solidFill>
                  <a:srgbClr val="102144"/>
                </a:solidFill>
              </a:rPr>
              <a:t>apprentices‘ </a:t>
            </a:r>
            <a:r>
              <a:rPr lang="en-US" sz="2600" dirty="0">
                <a:solidFill>
                  <a:srgbClr val="102144"/>
                </a:solidFill>
              </a:rPr>
              <a:t>motivation </a:t>
            </a:r>
            <a:r>
              <a:rPr lang="en-US" sz="1800" dirty="0">
                <a:solidFill>
                  <a:srgbClr val="102144"/>
                </a:solidFill>
              </a:rPr>
              <a:t>(Multiple </a:t>
            </a:r>
            <a:r>
              <a:rPr lang="en-US" sz="1800" dirty="0" smtClean="0">
                <a:solidFill>
                  <a:srgbClr val="102144"/>
                </a:solidFill>
              </a:rPr>
              <a:t>Regression</a:t>
            </a:r>
            <a:r>
              <a:rPr lang="en-US" sz="1800" dirty="0">
                <a:solidFill>
                  <a:srgbClr val="102144"/>
                </a:solidFill>
              </a:rPr>
              <a:t>) </a:t>
            </a:r>
            <a:r>
              <a:rPr lang="en-US" sz="2600" dirty="0">
                <a:solidFill>
                  <a:srgbClr val="102144"/>
                </a:solidFill>
              </a:rPr>
              <a:t/>
            </a:r>
            <a:br>
              <a:rPr lang="en-US" sz="2600" dirty="0">
                <a:solidFill>
                  <a:srgbClr val="102144"/>
                </a:solidFill>
              </a:rPr>
            </a:br>
            <a:r>
              <a:rPr lang="de-DE" sz="2600" dirty="0" err="1" smtClean="0">
                <a:solidFill>
                  <a:srgbClr val="102144"/>
                </a:solidFill>
              </a:rPr>
              <a:t>Mechatronics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fitters</a:t>
            </a:r>
            <a:r>
              <a:rPr lang="de-DE" sz="2600" dirty="0" smtClean="0">
                <a:solidFill>
                  <a:srgbClr val="102144"/>
                </a:solidFill>
              </a:rPr>
              <a:t> ½ </a:t>
            </a:r>
            <a:r>
              <a:rPr lang="de-DE" sz="2600" dirty="0" err="1" smtClean="0">
                <a:solidFill>
                  <a:srgbClr val="102144"/>
                </a:solidFill>
              </a:rPr>
              <a:t>year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into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training</a:t>
            </a:r>
            <a:r>
              <a:rPr lang="de-DE" sz="2600" dirty="0" smtClean="0">
                <a:solidFill>
                  <a:srgbClr val="102144"/>
                </a:solidFill>
              </a:rPr>
              <a:t> (N=579)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765304" y="5431584"/>
            <a:ext cx="8064000" cy="877816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DE" sz="2000" dirty="0" smtClean="0">
                <a:solidFill>
                  <a:srgbClr val="102144"/>
                </a:solidFill>
              </a:rPr>
              <a:t>Work </a:t>
            </a:r>
            <a:r>
              <a:rPr lang="de-DE" sz="2000" dirty="0" err="1" smtClean="0">
                <a:solidFill>
                  <a:srgbClr val="102144"/>
                </a:solidFill>
              </a:rPr>
              <a:t>task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diversity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complexity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excessive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demands</a:t>
            </a:r>
            <a:r>
              <a:rPr lang="de-DE" sz="2000" dirty="0" smtClean="0">
                <a:solidFill>
                  <a:srgbClr val="102144"/>
                </a:solidFill>
              </a:rPr>
              <a:t> on </a:t>
            </a:r>
            <a:r>
              <a:rPr lang="de-DE" sz="2000" dirty="0" err="1" smtClean="0">
                <a:solidFill>
                  <a:srgbClr val="102144"/>
                </a:solidFill>
              </a:rPr>
              <a:t>the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one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hand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colleagues</a:t>
            </a:r>
            <a:r>
              <a:rPr lang="de-DE" sz="2000" dirty="0" smtClean="0">
                <a:solidFill>
                  <a:srgbClr val="102144"/>
                </a:solidFill>
              </a:rPr>
              <a:t>‘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trainer‘s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support</a:t>
            </a:r>
            <a:r>
              <a:rPr lang="de-DE" sz="2000" dirty="0" smtClean="0">
                <a:solidFill>
                  <a:srgbClr val="102144"/>
                </a:solidFill>
              </a:rPr>
              <a:t> on </a:t>
            </a:r>
            <a:r>
              <a:rPr lang="de-DE" sz="2000" dirty="0" err="1" smtClean="0">
                <a:solidFill>
                  <a:srgbClr val="102144"/>
                </a:solidFill>
              </a:rPr>
              <a:t>the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other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hand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predict</a:t>
            </a:r>
            <a:r>
              <a:rPr lang="de-DE" sz="2000" dirty="0" smtClean="0">
                <a:solidFill>
                  <a:srgbClr val="102144"/>
                </a:solidFill>
              </a:rPr>
              <a:t> a substantial </a:t>
            </a:r>
            <a:r>
              <a:rPr lang="de-DE" sz="2000" dirty="0" err="1" smtClean="0">
                <a:solidFill>
                  <a:srgbClr val="102144"/>
                </a:solidFill>
              </a:rPr>
              <a:t>amount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of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apprentices</a:t>
            </a:r>
            <a:r>
              <a:rPr lang="de-DE" sz="2000" dirty="0" smtClean="0">
                <a:solidFill>
                  <a:srgbClr val="102144"/>
                </a:solidFill>
              </a:rPr>
              <a:t>‘ </a:t>
            </a:r>
            <a:r>
              <a:rPr lang="de-DE" sz="2000" dirty="0" err="1" smtClean="0">
                <a:solidFill>
                  <a:srgbClr val="102144"/>
                </a:solidFill>
              </a:rPr>
              <a:t>intrinsic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motivation</a:t>
            </a:r>
            <a:r>
              <a:rPr lang="de-DE" sz="2000" dirty="0" smtClean="0">
                <a:solidFill>
                  <a:srgbClr val="102144"/>
                </a:solidFill>
              </a:rPr>
              <a:t>.</a:t>
            </a:r>
            <a:endParaRPr lang="de-DE" sz="2000" dirty="0">
              <a:solidFill>
                <a:srgbClr val="102144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403560" y="5003938"/>
            <a:ext cx="58328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Note: ** The beta-coefficient is significant at the .01 level</a:t>
            </a:r>
            <a:r>
              <a:rPr lang="en-US" dirty="0" smtClean="0"/>
              <a:t>. * </a:t>
            </a:r>
            <a:r>
              <a:rPr lang="en-US" dirty="0"/>
              <a:t>The beta-coefficient is significant at the .05 level.</a:t>
            </a:r>
            <a:endParaRPr lang="de-DE" dirty="0"/>
          </a:p>
        </p:txBody>
      </p:sp>
      <p:cxnSp>
        <p:nvCxnSpPr>
          <p:cNvPr id="5" name="Gerade Verbindung 4"/>
          <p:cNvCxnSpPr/>
          <p:nvPr/>
        </p:nvCxnSpPr>
        <p:spPr bwMode="auto">
          <a:xfrm>
            <a:off x="648610" y="5003938"/>
            <a:ext cx="8352000" cy="0"/>
          </a:xfrm>
          <a:prstGeom prst="line">
            <a:avLst/>
          </a:prstGeom>
          <a:noFill/>
          <a:ln w="19050" cap="flat" cmpd="sng" algn="ctr">
            <a:solidFill>
              <a:srgbClr val="10214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Ellipse 6"/>
          <p:cNvSpPr>
            <a:spLocks noChangeArrowheads="1"/>
          </p:cNvSpPr>
          <p:nvPr/>
        </p:nvSpPr>
        <p:spPr bwMode="auto">
          <a:xfrm>
            <a:off x="8100438" y="3429000"/>
            <a:ext cx="792162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11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0567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44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935648"/>
              </p:ext>
            </p:extLst>
          </p:nvPr>
        </p:nvGraphicFramePr>
        <p:xfrm>
          <a:off x="755576" y="2124752"/>
          <a:ext cx="8194068" cy="204917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052800"/>
                <a:gridCol w="1008000"/>
                <a:gridCol w="1080000"/>
                <a:gridCol w="1080000"/>
                <a:gridCol w="987428"/>
                <a:gridCol w="985840"/>
              </a:tblGrid>
              <a:tr h="525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Predictors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B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SE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β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R</a:t>
                      </a:r>
                      <a:r>
                        <a:rPr kumimoji="0" lang="de-DE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2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R</a:t>
                      </a:r>
                      <a:r>
                        <a:rPr kumimoji="0" lang="de-DE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2 </a:t>
                      </a:r>
                      <a:r>
                        <a:rPr kumimoji="0" lang="de-DE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</a:rPr>
                        <a:t>adj.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0768B2"/>
                    </a:solidFill>
                  </a:tcPr>
                </a:tc>
              </a:tr>
              <a:tr h="525176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 Work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task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diversity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and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complexity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.226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.063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.172**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Excessive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demands</a:t>
                      </a:r>
                      <a:endParaRPr kumimoji="0" lang="de-DE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-.157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.057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-.131**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02144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.083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02144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.079</a:t>
                      </a:r>
                    </a:p>
                  </a:txBody>
                  <a:tcPr marL="68580" marR="68580" marT="0" marB="0" horzOverflow="overflow"/>
                </a:tc>
              </a:tr>
              <a:tr h="26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Trainer‘s</a:t>
                      </a: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de-D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involvement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.085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.043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.098*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.090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.085</a:t>
                      </a:r>
                      <a:endParaRPr kumimoji="0" lang="de-D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144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anchor="ctr" horzOverflow="overflow">
                    <a:solidFill>
                      <a:srgbClr val="86C8FA"/>
                    </a:solidFill>
                  </a:tcPr>
                </a:tc>
              </a:tr>
            </a:tbl>
          </a:graphicData>
        </a:graphic>
      </p:graphicFrame>
      <p:sp>
        <p:nvSpPr>
          <p:cNvPr id="23644" name="Ellipse 6"/>
          <p:cNvSpPr>
            <a:spLocks noChangeArrowheads="1"/>
          </p:cNvSpPr>
          <p:nvPr/>
        </p:nvSpPr>
        <p:spPr bwMode="auto">
          <a:xfrm>
            <a:off x="8056732" y="3879283"/>
            <a:ext cx="792162" cy="327025"/>
          </a:xfrm>
          <a:prstGeom prst="ellipse">
            <a:avLst/>
          </a:prstGeom>
          <a:noFill/>
          <a:ln w="19050" algn="ctr">
            <a:solidFill>
              <a:srgbClr val="0768B2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64318" y="152400"/>
            <a:ext cx="8588332" cy="104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600" dirty="0">
                <a:solidFill>
                  <a:srgbClr val="102144"/>
                </a:solidFill>
              </a:rPr>
              <a:t>Prediction of </a:t>
            </a:r>
            <a:r>
              <a:rPr lang="en-US" sz="2600" dirty="0" smtClean="0">
                <a:solidFill>
                  <a:srgbClr val="102144"/>
                </a:solidFill>
              </a:rPr>
              <a:t>apprentices‘ motivation after 1 year </a:t>
            </a:r>
            <a:r>
              <a:rPr lang="en-US" sz="1800" dirty="0" smtClean="0">
                <a:solidFill>
                  <a:srgbClr val="102144"/>
                </a:solidFill>
              </a:rPr>
              <a:t>(</a:t>
            </a:r>
            <a:r>
              <a:rPr lang="en-US" sz="1800" dirty="0" err="1" smtClean="0">
                <a:solidFill>
                  <a:srgbClr val="102144"/>
                </a:solidFill>
              </a:rPr>
              <a:t>Mult</a:t>
            </a:r>
            <a:r>
              <a:rPr lang="en-US" sz="1800" dirty="0" smtClean="0">
                <a:solidFill>
                  <a:srgbClr val="102144"/>
                </a:solidFill>
              </a:rPr>
              <a:t>. Reg.) </a:t>
            </a:r>
            <a:r>
              <a:rPr lang="en-US" sz="2600" dirty="0">
                <a:solidFill>
                  <a:srgbClr val="102144"/>
                </a:solidFill>
              </a:rPr>
              <a:t/>
            </a:r>
            <a:br>
              <a:rPr lang="en-US" sz="2600" dirty="0">
                <a:solidFill>
                  <a:srgbClr val="102144"/>
                </a:solidFill>
              </a:rPr>
            </a:br>
            <a:r>
              <a:rPr lang="de-DE" sz="2600" dirty="0" err="1" smtClean="0">
                <a:solidFill>
                  <a:srgbClr val="102144"/>
                </a:solidFill>
              </a:rPr>
              <a:t>Mechatronics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fitters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midtraining</a:t>
            </a:r>
            <a:r>
              <a:rPr lang="de-DE" sz="2600" dirty="0" smtClean="0">
                <a:solidFill>
                  <a:srgbClr val="102144"/>
                </a:solidFill>
              </a:rPr>
              <a:t> – N=479</a:t>
            </a:r>
            <a:endParaRPr lang="de-DE" sz="2600" dirty="0">
              <a:solidFill>
                <a:srgbClr val="102144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765304" y="5431584"/>
            <a:ext cx="8064000" cy="949826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DE" sz="2000" dirty="0" smtClean="0">
                <a:solidFill>
                  <a:srgbClr val="102144"/>
                </a:solidFill>
              </a:rPr>
              <a:t>Work </a:t>
            </a:r>
            <a:r>
              <a:rPr lang="de-DE" sz="2000" dirty="0" err="1" smtClean="0">
                <a:solidFill>
                  <a:srgbClr val="102144"/>
                </a:solidFill>
              </a:rPr>
              <a:t>task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diversity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complexity</a:t>
            </a:r>
            <a:r>
              <a:rPr lang="de-DE" sz="2000" dirty="0" smtClean="0">
                <a:solidFill>
                  <a:srgbClr val="102144"/>
                </a:solidFill>
              </a:rPr>
              <a:t>, </a:t>
            </a:r>
            <a:r>
              <a:rPr lang="de-DE" sz="2000" dirty="0" err="1" smtClean="0">
                <a:solidFill>
                  <a:srgbClr val="102144"/>
                </a:solidFill>
              </a:rPr>
              <a:t>excessive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demands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to</a:t>
            </a:r>
            <a:r>
              <a:rPr lang="de-DE" sz="2000" dirty="0" smtClean="0">
                <a:solidFill>
                  <a:srgbClr val="102144"/>
                </a:solidFill>
              </a:rPr>
              <a:t> a </a:t>
            </a:r>
            <a:r>
              <a:rPr lang="de-DE" sz="2000" dirty="0" err="1" smtClean="0">
                <a:solidFill>
                  <a:srgbClr val="102144"/>
                </a:solidFill>
              </a:rPr>
              <a:t>lesser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extent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the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trainer‘s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involvement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contribute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to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apprentices</a:t>
            </a:r>
            <a:r>
              <a:rPr lang="de-DE" sz="2000" dirty="0" smtClean="0">
                <a:solidFill>
                  <a:srgbClr val="102144"/>
                </a:solidFill>
              </a:rPr>
              <a:t>‘ </a:t>
            </a:r>
            <a:r>
              <a:rPr lang="de-DE" sz="2000" dirty="0" err="1" smtClean="0">
                <a:solidFill>
                  <a:srgbClr val="102144"/>
                </a:solidFill>
              </a:rPr>
              <a:t>motivation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even</a:t>
            </a:r>
            <a:r>
              <a:rPr lang="de-DE" sz="2000" dirty="0" smtClean="0">
                <a:solidFill>
                  <a:srgbClr val="102144"/>
                </a:solidFill>
              </a:rPr>
              <a:t> a </a:t>
            </a:r>
            <a:r>
              <a:rPr lang="de-DE" sz="2000" dirty="0" err="1" smtClean="0">
                <a:solidFill>
                  <a:srgbClr val="102144"/>
                </a:solidFill>
              </a:rPr>
              <a:t>whole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year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later</a:t>
            </a:r>
            <a:r>
              <a:rPr lang="de-DE" sz="2000" dirty="0" smtClean="0">
                <a:solidFill>
                  <a:srgbClr val="102144"/>
                </a:solidFill>
              </a:rPr>
              <a:t>.</a:t>
            </a:r>
            <a:endParaRPr lang="de-DE" sz="2000" dirty="0">
              <a:solidFill>
                <a:srgbClr val="102144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403560" y="4206308"/>
            <a:ext cx="58328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Note: ** The beta-coefficient is significant at the .01 level</a:t>
            </a:r>
            <a:r>
              <a:rPr lang="en-US" dirty="0" smtClean="0"/>
              <a:t>. * </a:t>
            </a:r>
            <a:r>
              <a:rPr lang="en-US" dirty="0"/>
              <a:t>The beta-coefficient is significant at the .05 level.</a:t>
            </a:r>
            <a:endParaRPr lang="de-DE" dirty="0"/>
          </a:p>
        </p:txBody>
      </p:sp>
      <p:cxnSp>
        <p:nvCxnSpPr>
          <p:cNvPr id="8" name="Gerade Verbindung 7"/>
          <p:cNvCxnSpPr/>
          <p:nvPr/>
        </p:nvCxnSpPr>
        <p:spPr bwMode="auto">
          <a:xfrm>
            <a:off x="720610" y="4221110"/>
            <a:ext cx="8244000" cy="0"/>
          </a:xfrm>
          <a:prstGeom prst="line">
            <a:avLst/>
          </a:prstGeom>
          <a:noFill/>
          <a:ln w="19050" cap="flat" cmpd="sng" algn="ctr">
            <a:solidFill>
              <a:srgbClr val="10214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104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-108585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150000"/>
              </a:lnSpc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13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e-DE" dirty="0" smtClean="0">
                <a:solidFill>
                  <a:srgbClr val="102144"/>
                </a:solidFill>
              </a:rPr>
              <a:t>   Summary</a:t>
            </a:r>
            <a:endParaRPr lang="en-US" sz="1800" b="1" dirty="0">
              <a:solidFill>
                <a:srgbClr val="102144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55470" y="1548145"/>
            <a:ext cx="78479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102144"/>
                </a:solidFill>
              </a:rPr>
              <a:t>Working/learning </a:t>
            </a:r>
            <a:r>
              <a:rPr lang="en-US" sz="2000" dirty="0">
                <a:solidFill>
                  <a:srgbClr val="102144"/>
                </a:solidFill>
              </a:rPr>
              <a:t>environment has a strong impact on </a:t>
            </a:r>
            <a:r>
              <a:rPr lang="en-US" sz="2000" dirty="0" smtClean="0">
                <a:solidFill>
                  <a:srgbClr val="102144"/>
                </a:solidFill>
              </a:rPr>
              <a:t>apprentices’ intrinsic motivation to do their tasks in the training company.</a:t>
            </a:r>
            <a:endParaRPr lang="en-US" sz="2000" dirty="0">
              <a:solidFill>
                <a:srgbClr val="102144"/>
              </a:solidFill>
            </a:endParaRPr>
          </a:p>
          <a:p>
            <a:r>
              <a:rPr lang="en-US" sz="2000" dirty="0" smtClean="0">
                <a:solidFill>
                  <a:srgbClr val="102144"/>
                </a:solidFill>
              </a:rPr>
              <a:t>Especially task design, in the form of </a:t>
            </a:r>
            <a:r>
              <a:rPr lang="en-US" sz="2000" dirty="0">
                <a:solidFill>
                  <a:srgbClr val="102144"/>
                </a:solidFill>
              </a:rPr>
              <a:t>varied tasks that match the respective </a:t>
            </a:r>
            <a:r>
              <a:rPr lang="en-US" sz="2000" dirty="0" smtClean="0">
                <a:solidFill>
                  <a:srgbClr val="102144"/>
                </a:solidFill>
              </a:rPr>
              <a:t> apprentice’s skills, substantially affects intrinsic motivation.</a:t>
            </a:r>
          </a:p>
          <a:p>
            <a:r>
              <a:rPr lang="en-US" sz="2000" dirty="0">
                <a:solidFill>
                  <a:srgbClr val="102144"/>
                </a:solidFill>
              </a:rPr>
              <a:t>Not only trainer’s competence and involvement </a:t>
            </a:r>
            <a:r>
              <a:rPr lang="en-US" sz="2000" dirty="0" smtClean="0">
                <a:solidFill>
                  <a:srgbClr val="102144"/>
                </a:solidFill>
              </a:rPr>
              <a:t>influence </a:t>
            </a:r>
            <a:r>
              <a:rPr lang="en-US" sz="2000" dirty="0">
                <a:solidFill>
                  <a:srgbClr val="102144"/>
                </a:solidFill>
              </a:rPr>
              <a:t>intrinsic motivation, but also other colleagues’ </a:t>
            </a:r>
            <a:r>
              <a:rPr lang="en-US" sz="2000" dirty="0" smtClean="0">
                <a:solidFill>
                  <a:srgbClr val="102144"/>
                </a:solidFill>
              </a:rPr>
              <a:t>support and willingness to give the apprentice access to their expert performance. </a:t>
            </a:r>
            <a:endParaRPr lang="en-US" sz="2000" dirty="0">
              <a:solidFill>
                <a:srgbClr val="102144"/>
              </a:solidFill>
            </a:endParaRPr>
          </a:p>
          <a:p>
            <a:r>
              <a:rPr lang="en-US" sz="2000" dirty="0" smtClean="0">
                <a:solidFill>
                  <a:srgbClr val="102144"/>
                </a:solidFill>
              </a:rPr>
              <a:t>Not surprisingly, motivation is influenced most strongly by immediate training quality; however, some facets of the working environment  affect motivation even over a period of one year.</a:t>
            </a:r>
          </a:p>
          <a:p>
            <a:pPr marL="360000" indent="-360000">
              <a:buFont typeface="Arial" pitchFamily="34" charset="0"/>
              <a:buChar char="•"/>
            </a:pPr>
            <a:endParaRPr lang="en-US" sz="2000" dirty="0" smtClean="0">
              <a:solidFill>
                <a:srgbClr val="102144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773016" y="1484730"/>
            <a:ext cx="7812000" cy="4032560"/>
          </a:xfrm>
          <a:prstGeom prst="roundRect">
            <a:avLst>
              <a:gd name="adj" fmla="val 1260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4625" indent="-174625">
              <a:spcAft>
                <a:spcPts val="600"/>
              </a:spcAft>
              <a:buClr>
                <a:srgbClr val="5CBD2B"/>
              </a:buClr>
              <a:buFont typeface="Webdings" pitchFamily="18" charset="2"/>
              <a:buChar char="4"/>
            </a:pPr>
            <a:endParaRPr lang="de-DE" sz="1600" dirty="0">
              <a:solidFill>
                <a:srgbClr val="102144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792560" y="1070651"/>
            <a:ext cx="7812000" cy="342069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 err="1" smtClean="0">
                <a:solidFill>
                  <a:schemeClr val="bg1"/>
                </a:solidFill>
              </a:rPr>
              <a:t>Influence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of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working</a:t>
            </a:r>
            <a:r>
              <a:rPr lang="de-DE" sz="2000" b="1" dirty="0" smtClean="0">
                <a:solidFill>
                  <a:schemeClr val="bg1"/>
                </a:solidFill>
              </a:rPr>
              <a:t>/ </a:t>
            </a:r>
            <a:r>
              <a:rPr lang="de-DE" sz="2000" b="1" dirty="0" err="1" smtClean="0">
                <a:solidFill>
                  <a:schemeClr val="bg1"/>
                </a:solidFill>
              </a:rPr>
              <a:t>learning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environment</a:t>
            </a:r>
            <a:r>
              <a:rPr lang="de-DE" sz="2000" b="1" dirty="0" smtClean="0">
                <a:solidFill>
                  <a:schemeClr val="bg1"/>
                </a:solidFill>
              </a:rPr>
              <a:t> on </a:t>
            </a:r>
            <a:r>
              <a:rPr lang="de-DE" sz="2000" b="1" dirty="0" err="1" smtClean="0">
                <a:solidFill>
                  <a:schemeClr val="bg1"/>
                </a:solidFill>
              </a:rPr>
              <a:t>motivation</a:t>
            </a:r>
            <a:endParaRPr lang="de-DE" sz="2000" b="1" dirty="0">
              <a:solidFill>
                <a:schemeClr val="bg1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611450" y="980660"/>
            <a:ext cx="449121" cy="478782"/>
            <a:chOff x="529824" y="3218794"/>
            <a:chExt cx="449121" cy="478782"/>
          </a:xfrm>
        </p:grpSpPr>
        <p:sp>
          <p:nvSpPr>
            <p:cNvPr id="8" name="Ellipse 7"/>
            <p:cNvSpPr/>
            <p:nvPr/>
          </p:nvSpPr>
          <p:spPr bwMode="auto">
            <a:xfrm>
              <a:off x="546945" y="3218794"/>
              <a:ext cx="432000" cy="432000"/>
            </a:xfrm>
            <a:prstGeom prst="ellipse">
              <a:avLst/>
            </a:prstGeom>
            <a:solidFill>
              <a:srgbClr val="5CBD2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29824" y="3235911"/>
              <a:ext cx="216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 smtClean="0">
                  <a:solidFill>
                    <a:schemeClr val="bg1"/>
                  </a:solidFill>
                  <a:sym typeface="Webdings"/>
                </a:rPr>
                <a:t></a:t>
              </a:r>
              <a:endParaRPr lang="de-DE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7497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smtClean="0">
                <a:solidFill>
                  <a:srgbClr val="102144"/>
                </a:solidFill>
              </a:rPr>
              <a:t>Outlook</a:t>
            </a:r>
            <a:endParaRPr lang="de-DE" sz="2600" dirty="0">
              <a:solidFill>
                <a:srgbClr val="102144"/>
              </a:solidFill>
            </a:endParaRPr>
          </a:p>
        </p:txBody>
      </p:sp>
      <p:grpSp>
        <p:nvGrpSpPr>
          <p:cNvPr id="60" name="Gruppieren 59"/>
          <p:cNvGrpSpPr/>
          <p:nvPr/>
        </p:nvGrpSpPr>
        <p:grpSpPr>
          <a:xfrm>
            <a:off x="1043608" y="3645100"/>
            <a:ext cx="7407149" cy="2664284"/>
            <a:chOff x="1043608" y="3642740"/>
            <a:chExt cx="7407149" cy="2664284"/>
          </a:xfrm>
        </p:grpSpPr>
        <p:sp>
          <p:nvSpPr>
            <p:cNvPr id="36" name="Abgerundetes Rechteck 35"/>
            <p:cNvSpPr/>
            <p:nvPr/>
          </p:nvSpPr>
          <p:spPr bwMode="auto">
            <a:xfrm>
              <a:off x="4211950" y="4427976"/>
              <a:ext cx="2808312" cy="720080"/>
            </a:xfrm>
            <a:prstGeom prst="roundRect">
              <a:avLst/>
            </a:prstGeom>
            <a:solidFill>
              <a:srgbClr val="10214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Domain </a:t>
              </a:r>
              <a:r>
                <a:rPr kumimoji="0" lang="de-DE" sz="20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specific</a:t>
              </a:r>
              <a:r>
                <a:rPr kumimoji="0" lang="de-DE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</a:t>
              </a:r>
              <a:r>
                <a:rPr kumimoji="0" lang="de-DE" sz="20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competence</a:t>
              </a:r>
              <a:endPara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Ellipse 36"/>
            <p:cNvSpPr/>
            <p:nvPr/>
          </p:nvSpPr>
          <p:spPr bwMode="auto">
            <a:xfrm>
              <a:off x="1043608" y="3933056"/>
              <a:ext cx="1800152" cy="576064"/>
            </a:xfrm>
            <a:prstGeom prst="ellipse">
              <a:avLst/>
            </a:prstGeom>
            <a:solidFill>
              <a:srgbClr val="0768B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Prior</a:t>
              </a:r>
              <a:r>
                <a:rPr kumimoji="0" lang="de-DE" sz="1600" b="1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</a:t>
              </a:r>
              <a:r>
                <a:rPr kumimoji="0" lang="de-DE" sz="1600" b="1" i="0" u="none" strike="noStrike" cap="none" normalizeH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knowledge</a:t>
              </a:r>
              <a:endPara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1043608" y="4655496"/>
              <a:ext cx="1872208" cy="576064"/>
            </a:xfrm>
            <a:prstGeom prst="ellipse">
              <a:avLst/>
            </a:prstGeom>
            <a:solidFill>
              <a:srgbClr val="0768B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Mental</a:t>
              </a:r>
              <a:r>
                <a:rPr kumimoji="0" lang="de-DE" sz="1600" b="1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</a:t>
              </a:r>
              <a:r>
                <a:rPr kumimoji="0" lang="de-DE" sz="1600" b="1" i="0" u="none" strike="noStrike" cap="none" normalizeH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abilities</a:t>
              </a:r>
              <a:endPara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Ellipse 38"/>
            <p:cNvSpPr/>
            <p:nvPr/>
          </p:nvSpPr>
          <p:spPr bwMode="auto">
            <a:xfrm>
              <a:off x="6516270" y="3642740"/>
              <a:ext cx="1934487" cy="576010"/>
            </a:xfrm>
            <a:prstGeom prst="ellipse">
              <a:avLst/>
            </a:prstGeom>
            <a:solidFill>
              <a:srgbClr val="0768B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Motivation</a:t>
              </a:r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3923910" y="5730960"/>
              <a:ext cx="1872208" cy="576064"/>
            </a:xfrm>
            <a:prstGeom prst="ellipse">
              <a:avLst/>
            </a:prstGeom>
            <a:solidFill>
              <a:srgbClr val="0768B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600" b="1" dirty="0" err="1" smtClean="0">
                  <a:solidFill>
                    <a:schemeClr val="bg1"/>
                  </a:solidFill>
                </a:rPr>
                <a:t>Vocational</a:t>
              </a:r>
              <a:r>
                <a:rPr lang="de-DE" sz="16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600" b="1" dirty="0" err="1" smtClean="0">
                  <a:solidFill>
                    <a:schemeClr val="bg1"/>
                  </a:solidFill>
                </a:rPr>
                <a:t>school</a:t>
              </a:r>
              <a:endPara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6012200" y="5730960"/>
              <a:ext cx="1872208" cy="576064"/>
            </a:xfrm>
            <a:prstGeom prst="ellipse">
              <a:avLst/>
            </a:prstGeom>
            <a:solidFill>
              <a:srgbClr val="0768B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Training </a:t>
              </a:r>
              <a:r>
                <a:rPr kumimoji="0" lang="de-DE" sz="16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company</a:t>
              </a:r>
              <a:endPara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Gerade Verbindung mit Pfeil 42"/>
            <p:cNvCxnSpPr/>
            <p:nvPr/>
          </p:nvCxnSpPr>
          <p:spPr bwMode="auto">
            <a:xfrm flipV="1">
              <a:off x="3059788" y="4855342"/>
              <a:ext cx="1080152" cy="13818"/>
            </a:xfrm>
            <a:prstGeom prst="straightConnector1">
              <a:avLst/>
            </a:prstGeom>
            <a:noFill/>
            <a:ln w="19050" cap="flat" cmpd="sng" algn="ctr">
              <a:solidFill>
                <a:srgbClr val="5CBD2B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49" name="Gerade Verbindung mit Pfeil 48"/>
            <p:cNvCxnSpPr/>
            <p:nvPr/>
          </p:nvCxnSpPr>
          <p:spPr bwMode="auto">
            <a:xfrm flipV="1">
              <a:off x="5868180" y="5231560"/>
              <a:ext cx="0" cy="510229"/>
            </a:xfrm>
            <a:prstGeom prst="straightConnector1">
              <a:avLst/>
            </a:prstGeom>
            <a:noFill/>
            <a:ln w="19050" cap="flat" cmpd="sng" algn="ctr">
              <a:solidFill>
                <a:srgbClr val="5CBD2B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51" name="Gerade Verbindung mit Pfeil 50"/>
            <p:cNvCxnSpPr>
              <a:stCxn id="39" idx="2"/>
            </p:cNvCxnSpPr>
            <p:nvPr/>
          </p:nvCxnSpPr>
          <p:spPr bwMode="auto">
            <a:xfrm flipH="1">
              <a:off x="6228230" y="3930745"/>
              <a:ext cx="288040" cy="380304"/>
            </a:xfrm>
            <a:prstGeom prst="straightConnector1">
              <a:avLst/>
            </a:prstGeom>
            <a:noFill/>
            <a:ln w="19050" cap="flat" cmpd="sng" algn="ctr">
              <a:solidFill>
                <a:srgbClr val="5CBD2B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sp>
        <p:nvSpPr>
          <p:cNvPr id="16" name="Abgerundetes Rechteck 15"/>
          <p:cNvSpPr/>
          <p:nvPr/>
        </p:nvSpPr>
        <p:spPr bwMode="auto">
          <a:xfrm>
            <a:off x="755470" y="1229726"/>
            <a:ext cx="7812000" cy="1824078"/>
          </a:xfrm>
          <a:prstGeom prst="roundRect">
            <a:avLst>
              <a:gd name="adj" fmla="val 1260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4625" indent="-174625">
              <a:spcAft>
                <a:spcPts val="600"/>
              </a:spcAft>
              <a:buClr>
                <a:srgbClr val="5CBD2B"/>
              </a:buClr>
              <a:buFont typeface="Webdings" pitchFamily="18" charset="2"/>
              <a:buChar char="4"/>
            </a:pPr>
            <a:endParaRPr lang="de-DE" sz="1600" dirty="0">
              <a:solidFill>
                <a:srgbClr val="102144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 bwMode="auto">
          <a:xfrm>
            <a:off x="755470" y="869676"/>
            <a:ext cx="7812000" cy="342069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</a:rPr>
              <a:t>W</a:t>
            </a:r>
            <a:r>
              <a:rPr lang="de-DE" sz="2000" b="1" dirty="0" smtClean="0">
                <a:solidFill>
                  <a:schemeClr val="bg1"/>
                </a:solidFill>
              </a:rPr>
              <a:t>orking </a:t>
            </a:r>
            <a:r>
              <a:rPr lang="de-DE" sz="2000" b="1" dirty="0" err="1" smtClean="0">
                <a:solidFill>
                  <a:schemeClr val="bg1"/>
                </a:solidFill>
              </a:rPr>
              <a:t>environment</a:t>
            </a:r>
            <a:r>
              <a:rPr lang="de-DE" sz="2000" b="1" dirty="0" smtClean="0">
                <a:solidFill>
                  <a:schemeClr val="bg1"/>
                </a:solidFill>
              </a:rPr>
              <a:t> , </a:t>
            </a:r>
            <a:r>
              <a:rPr lang="de-DE" sz="2000" b="1" dirty="0" err="1" smtClean="0">
                <a:solidFill>
                  <a:schemeClr val="bg1"/>
                </a:solidFill>
              </a:rPr>
              <a:t>motivation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and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learning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success</a:t>
            </a:r>
            <a:endParaRPr lang="de-DE" sz="2000" b="1" dirty="0">
              <a:solidFill>
                <a:schemeClr val="bg1"/>
              </a:solidFill>
            </a:endParaRPr>
          </a:p>
        </p:txBody>
      </p:sp>
      <p:grpSp>
        <p:nvGrpSpPr>
          <p:cNvPr id="18" name="Gruppieren 17"/>
          <p:cNvGrpSpPr/>
          <p:nvPr/>
        </p:nvGrpSpPr>
        <p:grpSpPr>
          <a:xfrm>
            <a:off x="611450" y="836640"/>
            <a:ext cx="461248" cy="465096"/>
            <a:chOff x="457816" y="3299156"/>
            <a:chExt cx="461248" cy="465096"/>
          </a:xfrm>
        </p:grpSpPr>
        <p:sp>
          <p:nvSpPr>
            <p:cNvPr id="19" name="Ellipse 18"/>
            <p:cNvSpPr/>
            <p:nvPr/>
          </p:nvSpPr>
          <p:spPr bwMode="auto">
            <a:xfrm>
              <a:off x="487064" y="3299156"/>
              <a:ext cx="432000" cy="432000"/>
            </a:xfrm>
            <a:prstGeom prst="ellipse">
              <a:avLst/>
            </a:prstGeom>
            <a:solidFill>
              <a:srgbClr val="5CBD2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457816" y="3302587"/>
              <a:ext cx="216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 smtClean="0">
                  <a:solidFill>
                    <a:schemeClr val="bg1"/>
                  </a:solidFill>
                  <a:sym typeface="Webdings"/>
                </a:rPr>
                <a:t></a:t>
              </a:r>
              <a:endParaRPr lang="de-DE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755470" y="1268700"/>
            <a:ext cx="781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102144"/>
                </a:solidFill>
              </a:rPr>
              <a:t>The working environment </a:t>
            </a:r>
            <a:r>
              <a:rPr lang="en-US" sz="2000" dirty="0">
                <a:solidFill>
                  <a:srgbClr val="102144"/>
                </a:solidFill>
              </a:rPr>
              <a:t>facets of excessive demands and meaningfulness </a:t>
            </a:r>
            <a:r>
              <a:rPr lang="en-US" sz="2000" dirty="0" smtClean="0">
                <a:solidFill>
                  <a:srgbClr val="102144"/>
                </a:solidFill>
              </a:rPr>
              <a:t>have </a:t>
            </a:r>
            <a:r>
              <a:rPr lang="en-US" sz="2000" dirty="0">
                <a:solidFill>
                  <a:srgbClr val="102144"/>
                </a:solidFill>
              </a:rPr>
              <a:t>a small </a:t>
            </a:r>
            <a:r>
              <a:rPr lang="en-US" sz="2000" dirty="0" smtClean="0">
                <a:solidFill>
                  <a:srgbClr val="102144"/>
                </a:solidFill>
              </a:rPr>
              <a:t>but significant </a:t>
            </a:r>
            <a:r>
              <a:rPr lang="en-US" sz="2000" dirty="0">
                <a:solidFill>
                  <a:srgbClr val="102144"/>
                </a:solidFill>
              </a:rPr>
              <a:t>effect on domain specific knowledge at mid-training (R²=.</a:t>
            </a:r>
            <a:r>
              <a:rPr lang="en-US" sz="2000" dirty="0" smtClean="0">
                <a:solidFill>
                  <a:srgbClr val="102144"/>
                </a:solidFill>
              </a:rPr>
              <a:t>05).</a:t>
            </a:r>
            <a:endParaRPr lang="en-US" sz="2000" dirty="0">
              <a:solidFill>
                <a:srgbClr val="102144"/>
              </a:solidFill>
            </a:endParaRPr>
          </a:p>
          <a:p>
            <a:r>
              <a:rPr lang="en-US" sz="2000" dirty="0">
                <a:solidFill>
                  <a:srgbClr val="102144"/>
                </a:solidFill>
              </a:rPr>
              <a:t>Adding </a:t>
            </a:r>
            <a:r>
              <a:rPr lang="en-US" sz="2000" dirty="0" smtClean="0">
                <a:solidFill>
                  <a:srgbClr val="102144"/>
                </a:solidFill>
              </a:rPr>
              <a:t>the apprentices</a:t>
            </a:r>
            <a:r>
              <a:rPr lang="en-US" sz="2000" dirty="0">
                <a:solidFill>
                  <a:srgbClr val="102144"/>
                </a:solidFill>
              </a:rPr>
              <a:t>’ </a:t>
            </a:r>
            <a:r>
              <a:rPr lang="en-US" sz="2000" dirty="0" smtClean="0">
                <a:solidFill>
                  <a:srgbClr val="102144"/>
                </a:solidFill>
              </a:rPr>
              <a:t>intrinsic motivation to </a:t>
            </a:r>
            <a:r>
              <a:rPr lang="en-US" sz="2000" dirty="0">
                <a:solidFill>
                  <a:srgbClr val="102144"/>
                </a:solidFill>
              </a:rPr>
              <a:t>the impact </a:t>
            </a:r>
            <a:r>
              <a:rPr lang="en-US" sz="2000" dirty="0" smtClean="0">
                <a:solidFill>
                  <a:srgbClr val="102144"/>
                </a:solidFill>
              </a:rPr>
              <a:t>of the environment facets, </a:t>
            </a:r>
            <a:r>
              <a:rPr lang="en-US" sz="2000" dirty="0">
                <a:solidFill>
                  <a:srgbClr val="102144"/>
                </a:solidFill>
              </a:rPr>
              <a:t>R² increases to </a:t>
            </a:r>
            <a:r>
              <a:rPr lang="en-US" sz="2000" dirty="0" smtClean="0">
                <a:solidFill>
                  <a:srgbClr val="102144"/>
                </a:solidFill>
              </a:rPr>
              <a:t>7.4</a:t>
            </a:r>
            <a:r>
              <a:rPr lang="en-US" sz="2000" dirty="0">
                <a:solidFill>
                  <a:srgbClr val="102144"/>
                </a:solidFill>
              </a:rPr>
              <a:t>%.</a:t>
            </a:r>
          </a:p>
        </p:txBody>
      </p:sp>
      <p:sp>
        <p:nvSpPr>
          <p:cNvPr id="21" name="Ellipse 20"/>
          <p:cNvSpPr/>
          <p:nvPr/>
        </p:nvSpPr>
        <p:spPr bwMode="auto">
          <a:xfrm>
            <a:off x="1043510" y="5301260"/>
            <a:ext cx="1872208" cy="576064"/>
          </a:xfrm>
          <a:prstGeom prst="ellipse">
            <a:avLst/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dirty="0" smtClean="0">
                <a:solidFill>
                  <a:schemeClr val="bg1"/>
                </a:solidFill>
              </a:rPr>
              <a:t>Basic </a:t>
            </a:r>
            <a:r>
              <a:rPr lang="de-DE" sz="1600" b="1" dirty="0" err="1" smtClean="0">
                <a:solidFill>
                  <a:schemeClr val="bg1"/>
                </a:solidFill>
              </a:rPr>
              <a:t>skills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31" name="Gerade Verbindung mit Pfeil 30"/>
          <p:cNvCxnSpPr/>
          <p:nvPr/>
        </p:nvCxnSpPr>
        <p:spPr bwMode="auto">
          <a:xfrm flipV="1">
            <a:off x="6804310" y="4271938"/>
            <a:ext cx="936130" cy="1347900"/>
          </a:xfrm>
          <a:prstGeom prst="straightConnector1">
            <a:avLst/>
          </a:prstGeom>
          <a:noFill/>
          <a:ln w="19050" cap="flat" cmpd="sng" algn="ctr">
            <a:solidFill>
              <a:srgbClr val="5CBD2B"/>
            </a:solidFill>
            <a:prstDash val="sysDash"/>
            <a:round/>
            <a:headEnd type="none" w="med" len="med"/>
            <a:tailEnd type="triangle" w="lg" len="lg"/>
          </a:ln>
          <a:effectLst/>
        </p:spPr>
      </p:cxnSp>
      <p:sp>
        <p:nvSpPr>
          <p:cNvPr id="42" name="Abgerundetes Rechteck 41"/>
          <p:cNvSpPr/>
          <p:nvPr/>
        </p:nvSpPr>
        <p:spPr bwMode="auto">
          <a:xfrm>
            <a:off x="719462" y="3212970"/>
            <a:ext cx="7885098" cy="342069"/>
          </a:xfrm>
          <a:prstGeom prst="roundRect">
            <a:avLst>
              <a:gd name="adj" fmla="val 13629"/>
            </a:avLst>
          </a:prstGeom>
          <a:solidFill>
            <a:srgbClr val="0768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 err="1" smtClean="0">
                <a:solidFill>
                  <a:schemeClr val="bg1"/>
                </a:solidFill>
              </a:rPr>
              <a:t>To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be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continued</a:t>
            </a:r>
            <a:r>
              <a:rPr lang="de-DE" sz="2000" b="1" dirty="0" smtClean="0">
                <a:solidFill>
                  <a:schemeClr val="bg1"/>
                </a:solidFill>
              </a:rPr>
              <a:t>…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22" name="Rectangle 11"/>
          <p:cNvSpPr txBox="1">
            <a:spLocks noChangeArrowheads="1"/>
          </p:cNvSpPr>
          <p:nvPr/>
        </p:nvSpPr>
        <p:spPr bwMode="auto">
          <a:xfrm>
            <a:off x="62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de-DE" dirty="0" smtClean="0"/>
              <a:t>INAP Conference, Annalisa Schnitzler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7866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Inhaltsplatzhalter 2"/>
          <p:cNvSpPr>
            <a:spLocks noGrp="1"/>
          </p:cNvSpPr>
          <p:nvPr>
            <p:ph idx="4294967295"/>
          </p:nvPr>
        </p:nvSpPr>
        <p:spPr bwMode="auto">
          <a:xfrm>
            <a:off x="665163" y="2431528"/>
            <a:ext cx="8229600" cy="45259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2400" b="1" dirty="0" err="1" smtClean="0">
                <a:solidFill>
                  <a:srgbClr val="102144"/>
                </a:solidFill>
              </a:rPr>
              <a:t>Thank</a:t>
            </a:r>
            <a:r>
              <a:rPr lang="de-DE" sz="2400" b="1" dirty="0" smtClean="0">
                <a:solidFill>
                  <a:srgbClr val="102144"/>
                </a:solidFill>
              </a:rPr>
              <a:t> </a:t>
            </a:r>
            <a:r>
              <a:rPr lang="de-DE" sz="2400" b="1" dirty="0" err="1" smtClean="0">
                <a:solidFill>
                  <a:srgbClr val="102144"/>
                </a:solidFill>
              </a:rPr>
              <a:t>you</a:t>
            </a:r>
            <a:r>
              <a:rPr lang="de-DE" sz="2400" b="1" dirty="0" smtClean="0">
                <a:solidFill>
                  <a:srgbClr val="102144"/>
                </a:solidFill>
              </a:rPr>
              <a:t> </a:t>
            </a:r>
            <a:r>
              <a:rPr lang="de-DE" sz="2400" b="1" dirty="0" err="1" smtClean="0">
                <a:solidFill>
                  <a:srgbClr val="102144"/>
                </a:solidFill>
              </a:rPr>
              <a:t>for</a:t>
            </a:r>
            <a:r>
              <a:rPr lang="de-DE" sz="2400" b="1" dirty="0" smtClean="0">
                <a:solidFill>
                  <a:srgbClr val="102144"/>
                </a:solidFill>
              </a:rPr>
              <a:t> </a:t>
            </a:r>
            <a:r>
              <a:rPr lang="de-DE" sz="2400" b="1" dirty="0" err="1" smtClean="0">
                <a:solidFill>
                  <a:srgbClr val="102144"/>
                </a:solidFill>
              </a:rPr>
              <a:t>your</a:t>
            </a:r>
            <a:r>
              <a:rPr lang="de-DE" sz="2400" b="1" dirty="0" smtClean="0">
                <a:solidFill>
                  <a:srgbClr val="102144"/>
                </a:solidFill>
              </a:rPr>
              <a:t> </a:t>
            </a:r>
            <a:r>
              <a:rPr lang="de-DE" sz="2400" b="1" dirty="0" err="1" smtClean="0">
                <a:solidFill>
                  <a:srgbClr val="102144"/>
                </a:solidFill>
              </a:rPr>
              <a:t>attention</a:t>
            </a:r>
            <a:r>
              <a:rPr lang="de-DE" sz="2400" b="1" dirty="0" smtClean="0">
                <a:solidFill>
                  <a:srgbClr val="102144"/>
                </a:solidFill>
              </a:rPr>
              <a:t>!</a:t>
            </a:r>
          </a:p>
          <a:p>
            <a:pPr algn="ctr" eaLnBrk="1" hangingPunct="1">
              <a:buFontTx/>
              <a:buNone/>
            </a:pPr>
            <a:endParaRPr lang="de-DE" sz="2000" dirty="0" smtClean="0">
              <a:solidFill>
                <a:srgbClr val="102144"/>
              </a:solidFill>
            </a:endParaRPr>
          </a:p>
          <a:p>
            <a:pPr algn="ctr" eaLnBrk="1" hangingPunct="1">
              <a:buFontTx/>
              <a:buNone/>
            </a:pPr>
            <a:endParaRPr lang="de-DE" sz="2000" dirty="0" smtClean="0">
              <a:solidFill>
                <a:srgbClr val="102144"/>
              </a:solidFill>
            </a:endParaRPr>
          </a:p>
          <a:p>
            <a:pPr eaLnBrk="1" hangingPunct="1">
              <a:buFontTx/>
              <a:buNone/>
            </a:pPr>
            <a:r>
              <a:rPr lang="de-DE" sz="2000" dirty="0" smtClean="0">
                <a:solidFill>
                  <a:srgbClr val="102144"/>
                </a:solidFill>
              </a:rPr>
              <a:t>Annalisa Schnitzler</a:t>
            </a:r>
          </a:p>
          <a:p>
            <a:pPr eaLnBrk="1" hangingPunct="1">
              <a:buFontTx/>
              <a:buNone/>
            </a:pPr>
            <a:r>
              <a:rPr lang="de-DE" sz="2000" dirty="0" smtClean="0">
                <a:solidFill>
                  <a:srgbClr val="102144"/>
                </a:solidFill>
              </a:rPr>
              <a:t>German Federal Institute </a:t>
            </a:r>
            <a:r>
              <a:rPr lang="de-DE" sz="2000" dirty="0" err="1" smtClean="0">
                <a:solidFill>
                  <a:srgbClr val="102144"/>
                </a:solidFill>
              </a:rPr>
              <a:t>for</a:t>
            </a:r>
            <a:r>
              <a:rPr lang="de-DE" sz="2000" dirty="0" smtClean="0">
                <a:solidFill>
                  <a:srgbClr val="102144"/>
                </a:solidFill>
              </a:rPr>
              <a:t> </a:t>
            </a:r>
            <a:r>
              <a:rPr lang="de-DE" sz="2000" dirty="0" err="1" smtClean="0">
                <a:solidFill>
                  <a:srgbClr val="102144"/>
                </a:solidFill>
              </a:rPr>
              <a:t>Vocational</a:t>
            </a:r>
            <a:r>
              <a:rPr lang="de-DE" sz="2000" dirty="0" smtClean="0">
                <a:solidFill>
                  <a:srgbClr val="102144"/>
                </a:solidFill>
              </a:rPr>
              <a:t> Education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Training</a:t>
            </a:r>
          </a:p>
          <a:p>
            <a:pPr eaLnBrk="1" hangingPunct="1">
              <a:buFontTx/>
              <a:buNone/>
            </a:pPr>
            <a:r>
              <a:rPr lang="de-DE" sz="2000" dirty="0" err="1" smtClean="0">
                <a:solidFill>
                  <a:srgbClr val="102144"/>
                </a:solidFill>
              </a:rPr>
              <a:t>Section</a:t>
            </a:r>
            <a:r>
              <a:rPr lang="de-DE" sz="2000" dirty="0" smtClean="0">
                <a:solidFill>
                  <a:srgbClr val="102144"/>
                </a:solidFill>
              </a:rPr>
              <a:t> 2.4 - Skills </a:t>
            </a:r>
            <a:r>
              <a:rPr lang="de-DE" sz="2000" dirty="0" err="1" smtClean="0">
                <a:solidFill>
                  <a:srgbClr val="102144"/>
                </a:solidFill>
              </a:rPr>
              <a:t>and</a:t>
            </a:r>
            <a:r>
              <a:rPr lang="de-DE" sz="2000" dirty="0" smtClean="0">
                <a:solidFill>
                  <a:srgbClr val="102144"/>
                </a:solidFill>
              </a:rPr>
              <a:t> Competence Development</a:t>
            </a:r>
          </a:p>
          <a:p>
            <a:pPr eaLnBrk="1" hangingPunct="1">
              <a:buFontTx/>
              <a:buNone/>
            </a:pPr>
            <a:r>
              <a:rPr lang="de-DE" sz="2000" dirty="0" smtClean="0">
                <a:solidFill>
                  <a:srgbClr val="102144"/>
                </a:solidFill>
              </a:rPr>
              <a:t>schnitzler@bibb.de</a:t>
            </a:r>
          </a:p>
          <a:p>
            <a:pPr eaLnBrk="1" hangingPunct="1">
              <a:buFontTx/>
              <a:buNone/>
            </a:pPr>
            <a:endParaRPr lang="de-DE" sz="2000" dirty="0" smtClean="0">
              <a:solidFill>
                <a:srgbClr val="102144"/>
              </a:solidFill>
            </a:endParaRPr>
          </a:p>
          <a:p>
            <a:pPr eaLnBrk="1" hangingPunct="1">
              <a:buFontTx/>
              <a:buNone/>
            </a:pPr>
            <a:r>
              <a:rPr lang="de-DE" sz="2000" b="1" dirty="0" smtClean="0">
                <a:solidFill>
                  <a:srgbClr val="102144"/>
                </a:solidFill>
              </a:rPr>
              <a:t>www.bibb.de/aquakom</a:t>
            </a:r>
          </a:p>
          <a:p>
            <a:pPr eaLnBrk="1" hangingPunct="1">
              <a:buFontTx/>
              <a:buNone/>
            </a:pPr>
            <a:endParaRPr lang="de-DE" sz="2000" b="1" dirty="0" smtClean="0">
              <a:solidFill>
                <a:srgbClr val="000066"/>
              </a:solidFill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de-DE"/>
          </a:p>
        </p:txBody>
      </p:sp>
      <p:sp>
        <p:nvSpPr>
          <p:cNvPr id="23557" name="Line 10"/>
          <p:cNvSpPr>
            <a:spLocks noChangeShapeType="1"/>
          </p:cNvSpPr>
          <p:nvPr/>
        </p:nvSpPr>
        <p:spPr bwMode="auto">
          <a:xfrm flipH="1">
            <a:off x="84138" y="3241675"/>
            <a:ext cx="8424862" cy="7938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3558" name="Line 2"/>
          <p:cNvSpPr>
            <a:spLocks noChangeShapeType="1"/>
          </p:cNvSpPr>
          <p:nvPr/>
        </p:nvSpPr>
        <p:spPr bwMode="auto">
          <a:xfrm>
            <a:off x="36513" y="3208338"/>
            <a:ext cx="8712200" cy="0"/>
          </a:xfrm>
          <a:prstGeom prst="line">
            <a:avLst/>
          </a:prstGeom>
          <a:noFill/>
          <a:ln w="9525">
            <a:solidFill>
              <a:srgbClr val="5CBD2B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3559" name="Line 3"/>
          <p:cNvSpPr>
            <a:spLocks noChangeShapeType="1"/>
          </p:cNvSpPr>
          <p:nvPr/>
        </p:nvSpPr>
        <p:spPr bwMode="auto">
          <a:xfrm>
            <a:off x="0" y="6669088"/>
            <a:ext cx="6372225" cy="0"/>
          </a:xfrm>
          <a:prstGeom prst="line">
            <a:avLst/>
          </a:prstGeom>
          <a:noFill/>
          <a:ln w="9525">
            <a:solidFill>
              <a:srgbClr val="142B56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23560" name="Picture 6" descr="C:\WINDOWS\Desktop\Farbverlauf .tif"/>
          <p:cNvPicPr>
            <a:picLocks noChangeAspect="1" noChangeArrowheads="1"/>
          </p:cNvPicPr>
          <p:nvPr/>
        </p:nvPicPr>
        <p:blipFill>
          <a:blip r:embed="rId3" cstate="print"/>
          <a:srcRect l="53473" t="6511" r="41370"/>
          <a:stretch>
            <a:fillRect/>
          </a:stretch>
        </p:blipFill>
        <p:spPr bwMode="auto">
          <a:xfrm>
            <a:off x="179388" y="2060575"/>
            <a:ext cx="96837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bgerundetes Rechteck 7"/>
          <p:cNvSpPr/>
          <p:nvPr/>
        </p:nvSpPr>
        <p:spPr bwMode="auto">
          <a:xfrm>
            <a:off x="503432" y="3471447"/>
            <a:ext cx="7885098" cy="2333883"/>
          </a:xfrm>
          <a:prstGeom prst="roundRect">
            <a:avLst>
              <a:gd name="adj" fmla="val 5232"/>
            </a:avLst>
          </a:prstGeom>
          <a:noFill/>
          <a:ln w="15875" cap="flat" cmpd="sng" algn="ctr">
            <a:solidFill>
              <a:srgbClr val="0768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de-DE" sz="2000" dirty="0" smtClean="0">
              <a:solidFill>
                <a:srgbClr val="10214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feld 5"/>
          <p:cNvSpPr txBox="1">
            <a:spLocks noChangeArrowheads="1"/>
          </p:cNvSpPr>
          <p:nvPr/>
        </p:nvSpPr>
        <p:spPr bwMode="auto">
          <a:xfrm>
            <a:off x="683460" y="692620"/>
            <a:ext cx="8424863" cy="610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7800"/>
            <a:r>
              <a:rPr lang="de-DE" sz="1400" dirty="0" err="1">
                <a:solidFill>
                  <a:srgbClr val="102144"/>
                </a:solidFill>
              </a:rPr>
              <a:t>Beicht</a:t>
            </a:r>
            <a:r>
              <a:rPr lang="de-DE" sz="1400" dirty="0">
                <a:solidFill>
                  <a:srgbClr val="102144"/>
                </a:solidFill>
              </a:rPr>
              <a:t>, U., </a:t>
            </a:r>
            <a:r>
              <a:rPr lang="de-DE" sz="1400" dirty="0" err="1">
                <a:solidFill>
                  <a:srgbClr val="102144"/>
                </a:solidFill>
              </a:rPr>
              <a:t>Krewerth</a:t>
            </a:r>
            <a:r>
              <a:rPr lang="de-DE" sz="1400" dirty="0">
                <a:solidFill>
                  <a:srgbClr val="102144"/>
                </a:solidFill>
              </a:rPr>
              <a:t>, A., Eberhard, V. &amp; Granato, M. 2009, Viel Licht - aber auch Schatten: Qualität dualer Berufsausbildung in Deutschland aus Sicht der Auszubildenden</a:t>
            </a:r>
            <a:r>
              <a:rPr lang="de-DE" sz="1400" dirty="0" smtClean="0">
                <a:solidFill>
                  <a:srgbClr val="102144"/>
                </a:solidFill>
              </a:rPr>
              <a:t>,                                                </a:t>
            </a:r>
            <a:r>
              <a:rPr lang="de-DE" sz="1400" dirty="0">
                <a:solidFill>
                  <a:srgbClr val="102144"/>
                </a:solidFill>
              </a:rPr>
              <a:t>URL: http://www.bibb.de/dokumente/pdf/a12_bibbreport_2009_09.pdf, </a:t>
            </a:r>
            <a:r>
              <a:rPr lang="de-DE" sz="1400" dirty="0" err="1">
                <a:solidFill>
                  <a:srgbClr val="102144"/>
                </a:solidFill>
              </a:rPr>
              <a:t>retrieved</a:t>
            </a:r>
            <a:r>
              <a:rPr lang="de-DE" sz="1400" dirty="0">
                <a:solidFill>
                  <a:srgbClr val="102144"/>
                </a:solidFill>
              </a:rPr>
              <a:t> </a:t>
            </a:r>
            <a:r>
              <a:rPr lang="de-DE" sz="1400" dirty="0" err="1">
                <a:solidFill>
                  <a:srgbClr val="102144"/>
                </a:solidFill>
              </a:rPr>
              <a:t>January</a:t>
            </a:r>
            <a:r>
              <a:rPr lang="de-DE" sz="1400" dirty="0">
                <a:solidFill>
                  <a:srgbClr val="102144"/>
                </a:solidFill>
              </a:rPr>
              <a:t> 17, 2013</a:t>
            </a:r>
          </a:p>
          <a:p>
            <a:pPr indent="177800"/>
            <a:r>
              <a:rPr lang="de-DE" sz="1400" dirty="0" err="1" smtClean="0">
                <a:solidFill>
                  <a:srgbClr val="102144"/>
                </a:solidFill>
              </a:rPr>
              <a:t>Deci</a:t>
            </a:r>
            <a:r>
              <a:rPr lang="de-DE" sz="1400" dirty="0">
                <a:solidFill>
                  <a:srgbClr val="102144"/>
                </a:solidFill>
              </a:rPr>
              <a:t>, E. </a:t>
            </a:r>
            <a:r>
              <a:rPr lang="de-DE" sz="1400" dirty="0" smtClean="0">
                <a:solidFill>
                  <a:srgbClr val="102144"/>
                </a:solidFill>
              </a:rPr>
              <a:t>&amp; </a:t>
            </a:r>
            <a:r>
              <a:rPr lang="de-DE" sz="1400" dirty="0">
                <a:solidFill>
                  <a:srgbClr val="102144"/>
                </a:solidFill>
              </a:rPr>
              <a:t>Ryan, R. </a:t>
            </a:r>
            <a:r>
              <a:rPr lang="de-DE" sz="1400" dirty="0" smtClean="0">
                <a:solidFill>
                  <a:srgbClr val="102144"/>
                </a:solidFill>
              </a:rPr>
              <a:t>200</a:t>
            </a:r>
            <a:r>
              <a:rPr lang="de-DE" sz="1400" dirty="0">
                <a:solidFill>
                  <a:srgbClr val="102144"/>
                </a:solidFill>
              </a:rPr>
              <a:t>0, </a:t>
            </a:r>
            <a:r>
              <a:rPr lang="de-DE" sz="1400" dirty="0" err="1">
                <a:solidFill>
                  <a:srgbClr val="102144"/>
                </a:solidFill>
              </a:rPr>
              <a:t>What</a:t>
            </a:r>
            <a:r>
              <a:rPr lang="de-DE" sz="1400" dirty="0">
                <a:solidFill>
                  <a:srgbClr val="102144"/>
                </a:solidFill>
              </a:rPr>
              <a:t> </a:t>
            </a:r>
            <a:r>
              <a:rPr lang="de-DE" sz="1400" dirty="0" err="1">
                <a:solidFill>
                  <a:srgbClr val="102144"/>
                </a:solidFill>
              </a:rPr>
              <a:t>is</a:t>
            </a:r>
            <a:r>
              <a:rPr lang="de-DE" sz="1400" dirty="0">
                <a:solidFill>
                  <a:srgbClr val="102144"/>
                </a:solidFill>
              </a:rPr>
              <a:t> </a:t>
            </a:r>
            <a:r>
              <a:rPr lang="de-DE" sz="1400" dirty="0" err="1">
                <a:solidFill>
                  <a:srgbClr val="102144"/>
                </a:solidFill>
              </a:rPr>
              <a:t>the</a:t>
            </a:r>
            <a:r>
              <a:rPr lang="de-DE" sz="1400" dirty="0">
                <a:solidFill>
                  <a:srgbClr val="102144"/>
                </a:solidFill>
              </a:rPr>
              <a:t> </a:t>
            </a:r>
            <a:r>
              <a:rPr lang="de-DE" sz="1400" dirty="0" err="1">
                <a:solidFill>
                  <a:srgbClr val="102144"/>
                </a:solidFill>
              </a:rPr>
              <a:t>Self</a:t>
            </a:r>
            <a:r>
              <a:rPr lang="de-DE" sz="1400" dirty="0">
                <a:solidFill>
                  <a:srgbClr val="102144"/>
                </a:solidFill>
              </a:rPr>
              <a:t> in </a:t>
            </a:r>
            <a:r>
              <a:rPr lang="de-DE" sz="1400" dirty="0" err="1">
                <a:solidFill>
                  <a:srgbClr val="102144"/>
                </a:solidFill>
              </a:rPr>
              <a:t>Self-Directed</a:t>
            </a:r>
            <a:r>
              <a:rPr lang="de-DE" sz="1400" dirty="0">
                <a:solidFill>
                  <a:srgbClr val="102144"/>
                </a:solidFill>
              </a:rPr>
              <a:t> Learning? </a:t>
            </a:r>
            <a:r>
              <a:rPr lang="de-DE" sz="1400" dirty="0" err="1">
                <a:solidFill>
                  <a:srgbClr val="102144"/>
                </a:solidFill>
              </a:rPr>
              <a:t>Findings</a:t>
            </a:r>
            <a:r>
              <a:rPr lang="de-DE" sz="1400" dirty="0">
                <a:solidFill>
                  <a:srgbClr val="102144"/>
                </a:solidFill>
              </a:rPr>
              <a:t> </a:t>
            </a:r>
            <a:r>
              <a:rPr lang="de-DE" sz="1400" dirty="0" err="1">
                <a:solidFill>
                  <a:srgbClr val="102144"/>
                </a:solidFill>
              </a:rPr>
              <a:t>from</a:t>
            </a:r>
            <a:r>
              <a:rPr lang="de-DE" sz="1400" dirty="0">
                <a:solidFill>
                  <a:srgbClr val="102144"/>
                </a:solidFill>
              </a:rPr>
              <a:t> </a:t>
            </a:r>
            <a:r>
              <a:rPr lang="de-DE" sz="1400" dirty="0" err="1">
                <a:solidFill>
                  <a:srgbClr val="102144"/>
                </a:solidFill>
              </a:rPr>
              <a:t>recent</a:t>
            </a:r>
            <a:r>
              <a:rPr lang="de-DE" sz="1400" dirty="0">
                <a:solidFill>
                  <a:srgbClr val="102144"/>
                </a:solidFill>
              </a:rPr>
              <a:t> motivational Research. In: </a:t>
            </a:r>
            <a:r>
              <a:rPr lang="de-DE" sz="1400" dirty="0" err="1">
                <a:solidFill>
                  <a:srgbClr val="102144"/>
                </a:solidFill>
              </a:rPr>
              <a:t>Straka</a:t>
            </a:r>
            <a:r>
              <a:rPr lang="de-DE" sz="1400" dirty="0">
                <a:solidFill>
                  <a:srgbClr val="102144"/>
                </a:solidFill>
              </a:rPr>
              <a:t>, G. (Ed.), </a:t>
            </a:r>
            <a:r>
              <a:rPr lang="en-US" sz="1400" dirty="0">
                <a:solidFill>
                  <a:srgbClr val="102144"/>
                </a:solidFill>
              </a:rPr>
              <a:t>Conceptions of self-directed </a:t>
            </a:r>
            <a:r>
              <a:rPr lang="en-US" sz="1400" dirty="0" smtClean="0">
                <a:solidFill>
                  <a:srgbClr val="102144"/>
                </a:solidFill>
              </a:rPr>
              <a:t>learning: </a:t>
            </a:r>
            <a:r>
              <a:rPr lang="en-US" sz="1400" dirty="0">
                <a:solidFill>
                  <a:srgbClr val="102144"/>
                </a:solidFill>
              </a:rPr>
              <a:t>theoretical and </a:t>
            </a:r>
            <a:r>
              <a:rPr lang="en-US" sz="1400" dirty="0" err="1">
                <a:solidFill>
                  <a:srgbClr val="102144"/>
                </a:solidFill>
              </a:rPr>
              <a:t>conceptional</a:t>
            </a:r>
            <a:r>
              <a:rPr lang="en-US" sz="1400" dirty="0">
                <a:solidFill>
                  <a:srgbClr val="102144"/>
                </a:solidFill>
              </a:rPr>
              <a:t> considerations. </a:t>
            </a:r>
            <a:r>
              <a:rPr lang="en-US" sz="1400" dirty="0" err="1">
                <a:solidFill>
                  <a:srgbClr val="102144"/>
                </a:solidFill>
              </a:rPr>
              <a:t>Münster</a:t>
            </a:r>
            <a:r>
              <a:rPr lang="en-US" sz="1400" dirty="0">
                <a:solidFill>
                  <a:srgbClr val="102144"/>
                </a:solidFill>
              </a:rPr>
              <a:t>: </a:t>
            </a:r>
            <a:r>
              <a:rPr lang="en-US" sz="1400" dirty="0" err="1">
                <a:solidFill>
                  <a:srgbClr val="102144"/>
                </a:solidFill>
              </a:rPr>
              <a:t>Waxmann</a:t>
            </a:r>
            <a:r>
              <a:rPr lang="en-US" sz="1400" dirty="0">
                <a:solidFill>
                  <a:srgbClr val="102144"/>
                </a:solidFill>
              </a:rPr>
              <a:t>,</a:t>
            </a:r>
            <a:r>
              <a:rPr lang="de-DE" sz="1400" dirty="0">
                <a:solidFill>
                  <a:srgbClr val="102144"/>
                </a:solidFill>
              </a:rPr>
              <a:t> 75-92</a:t>
            </a:r>
            <a:r>
              <a:rPr lang="de-DE" sz="1400" dirty="0" smtClean="0">
                <a:solidFill>
                  <a:srgbClr val="102144"/>
                </a:solidFill>
              </a:rPr>
              <a:t>.</a:t>
            </a:r>
          </a:p>
          <a:p>
            <a:pPr indent="177800"/>
            <a:r>
              <a:rPr lang="en-US" sz="1400" dirty="0">
                <a:solidFill>
                  <a:srgbClr val="102144"/>
                </a:solidFill>
              </a:rPr>
              <a:t>Dreyfus, S. E.&amp; Dreyfus, H.L. 1980, A five-stage model of the mental activities involved in directed skill acquisition. University of California, Berkeley: Operations Research Center, URL: </a:t>
            </a:r>
            <a:r>
              <a:rPr lang="en-US" sz="1400" dirty="0">
                <a:solidFill>
                  <a:srgbClr val="102144"/>
                </a:solidFill>
                <a:hlinkClick r:id="rId3"/>
              </a:rPr>
              <a:t>http://www.dtic.mil/cgi-bin/GetTRDoc?AD=ADA084551&amp;Location=U2&amp;doc=GetTRDoc.pdf</a:t>
            </a:r>
            <a:r>
              <a:rPr lang="en-US" sz="1400" dirty="0" smtClean="0">
                <a:solidFill>
                  <a:srgbClr val="102144"/>
                </a:solidFill>
              </a:rPr>
              <a:t>, retrieved </a:t>
            </a:r>
            <a:r>
              <a:rPr lang="en-US" sz="1400" dirty="0">
                <a:solidFill>
                  <a:srgbClr val="102144"/>
                </a:solidFill>
              </a:rPr>
              <a:t>January 17, 2013.</a:t>
            </a:r>
          </a:p>
          <a:p>
            <a:pPr indent="177800"/>
            <a:r>
              <a:rPr lang="en-US" sz="1400" dirty="0" smtClean="0">
                <a:solidFill>
                  <a:srgbClr val="102144"/>
                </a:solidFill>
              </a:rPr>
              <a:t>Hackman</a:t>
            </a:r>
            <a:r>
              <a:rPr lang="en-US" sz="1400" dirty="0">
                <a:solidFill>
                  <a:srgbClr val="102144"/>
                </a:solidFill>
              </a:rPr>
              <a:t>, J. R. &amp; Oldham, G. R.1975, Development of the Job Diagnostic Survey, Journal of Applied Psychology, 60, 159-170</a:t>
            </a:r>
            <a:r>
              <a:rPr lang="en-US" sz="1400" dirty="0" smtClean="0">
                <a:solidFill>
                  <a:srgbClr val="102144"/>
                </a:solidFill>
              </a:rPr>
              <a:t>.</a:t>
            </a:r>
          </a:p>
          <a:p>
            <a:pPr indent="177800"/>
            <a:r>
              <a:rPr lang="de-DE" sz="1400" dirty="0">
                <a:solidFill>
                  <a:srgbClr val="102144"/>
                </a:solidFill>
              </a:rPr>
              <a:t>Franke, G. 2005, Facetten der Kompetenzentwicklung. </a:t>
            </a:r>
            <a:r>
              <a:rPr lang="en-US" sz="1400" dirty="0">
                <a:solidFill>
                  <a:srgbClr val="102144"/>
                </a:solidFill>
              </a:rPr>
              <a:t>Bielefeld: Bertelsmann</a:t>
            </a:r>
            <a:r>
              <a:rPr lang="en-US" sz="1400" dirty="0" smtClean="0">
                <a:solidFill>
                  <a:srgbClr val="102144"/>
                </a:solidFill>
              </a:rPr>
              <a:t>.</a:t>
            </a:r>
          </a:p>
          <a:p>
            <a:pPr indent="177800"/>
            <a:r>
              <a:rPr lang="de-DE" sz="1400" dirty="0" err="1">
                <a:solidFill>
                  <a:srgbClr val="102144"/>
                </a:solidFill>
              </a:rPr>
              <a:t>Frieling</a:t>
            </a:r>
            <a:r>
              <a:rPr lang="de-DE" sz="1400" dirty="0">
                <a:solidFill>
                  <a:srgbClr val="102144"/>
                </a:solidFill>
              </a:rPr>
              <a:t>, E</a:t>
            </a:r>
            <a:r>
              <a:rPr lang="de-DE" sz="1400" dirty="0" smtClean="0">
                <a:solidFill>
                  <a:srgbClr val="102144"/>
                </a:solidFill>
              </a:rPr>
              <a:t>., </a:t>
            </a:r>
            <a:r>
              <a:rPr lang="de-DE" sz="1400" dirty="0">
                <a:solidFill>
                  <a:srgbClr val="102144"/>
                </a:solidFill>
              </a:rPr>
              <a:t>Bernard, H</a:t>
            </a:r>
            <a:r>
              <a:rPr lang="de-DE" sz="1400" dirty="0" smtClean="0">
                <a:solidFill>
                  <a:srgbClr val="102144"/>
                </a:solidFill>
              </a:rPr>
              <a:t>., </a:t>
            </a:r>
            <a:r>
              <a:rPr lang="de-DE" sz="1400" dirty="0" err="1">
                <a:solidFill>
                  <a:srgbClr val="102144"/>
                </a:solidFill>
              </a:rPr>
              <a:t>Bigalk</a:t>
            </a:r>
            <a:r>
              <a:rPr lang="de-DE" sz="1400" dirty="0">
                <a:solidFill>
                  <a:srgbClr val="102144"/>
                </a:solidFill>
              </a:rPr>
              <a:t>, D</a:t>
            </a:r>
            <a:r>
              <a:rPr lang="de-DE" sz="1400" dirty="0" smtClean="0">
                <a:solidFill>
                  <a:srgbClr val="102144"/>
                </a:solidFill>
              </a:rPr>
              <a:t>. &amp; </a:t>
            </a:r>
            <a:r>
              <a:rPr lang="de-DE" sz="1400" dirty="0">
                <a:solidFill>
                  <a:srgbClr val="102144"/>
                </a:solidFill>
              </a:rPr>
              <a:t>Müller, R. F. </a:t>
            </a:r>
            <a:r>
              <a:rPr lang="de-DE" sz="1400" dirty="0" smtClean="0">
                <a:solidFill>
                  <a:srgbClr val="102144"/>
                </a:solidFill>
              </a:rPr>
              <a:t>2006, </a:t>
            </a:r>
            <a:r>
              <a:rPr lang="de-DE" sz="1400" dirty="0">
                <a:solidFill>
                  <a:srgbClr val="102144"/>
                </a:solidFill>
              </a:rPr>
              <a:t>Lernen durch Arbeit - Entwicklung eines Verfahrens zur Bestimmung der Lernmöglichkeiten am Arbeitsplatz. Münster: </a:t>
            </a:r>
            <a:r>
              <a:rPr lang="de-DE" sz="1400" dirty="0" err="1">
                <a:solidFill>
                  <a:srgbClr val="102144"/>
                </a:solidFill>
              </a:rPr>
              <a:t>Waxmann</a:t>
            </a:r>
            <a:endParaRPr lang="de-DE" sz="1400" dirty="0">
              <a:solidFill>
                <a:srgbClr val="102144"/>
              </a:solidFill>
            </a:endParaRPr>
          </a:p>
          <a:p>
            <a:pPr indent="177800"/>
            <a:r>
              <a:rPr lang="en-US" sz="1400" dirty="0" smtClean="0">
                <a:solidFill>
                  <a:srgbClr val="102144"/>
                </a:solidFill>
              </a:rPr>
              <a:t>Lave</a:t>
            </a:r>
            <a:r>
              <a:rPr lang="en-US" sz="1400" dirty="0">
                <a:solidFill>
                  <a:srgbClr val="102144"/>
                </a:solidFill>
              </a:rPr>
              <a:t>, J.&amp; Wenger, E. 1991, Situated learning: Legitimate peripheral participation. Cambridge: Cambridge University Press.</a:t>
            </a:r>
            <a:endParaRPr lang="de-DE" sz="1400" dirty="0">
              <a:solidFill>
                <a:srgbClr val="102144"/>
              </a:solidFill>
            </a:endParaRPr>
          </a:p>
          <a:p>
            <a:pPr indent="177800"/>
            <a:r>
              <a:rPr lang="de-DE" sz="1400" dirty="0" smtClean="0">
                <a:solidFill>
                  <a:srgbClr val="102144"/>
                </a:solidFill>
              </a:rPr>
              <a:t>Prenzel</a:t>
            </a:r>
            <a:r>
              <a:rPr lang="de-DE" sz="1400" dirty="0">
                <a:solidFill>
                  <a:srgbClr val="102144"/>
                </a:solidFill>
              </a:rPr>
              <a:t>, M., Kristen, A., Dengler, P., </a:t>
            </a:r>
            <a:r>
              <a:rPr lang="de-DE" sz="1400" dirty="0" err="1">
                <a:solidFill>
                  <a:srgbClr val="102144"/>
                </a:solidFill>
              </a:rPr>
              <a:t>Ettle</a:t>
            </a:r>
            <a:r>
              <a:rPr lang="de-DE" sz="1400" dirty="0">
                <a:solidFill>
                  <a:srgbClr val="102144"/>
                </a:solidFill>
              </a:rPr>
              <a:t>, R., &amp; Beer, T. 1996, Selbstbestimmt motiviertes und interessiertes Lernen in der kaufmännischen Erstausbildung. In: Beck, K. &amp; Heid, H. (Ed.), </a:t>
            </a:r>
            <a:r>
              <a:rPr lang="de-DE" sz="1400" i="1" dirty="0">
                <a:solidFill>
                  <a:srgbClr val="102144"/>
                </a:solidFill>
              </a:rPr>
              <a:t>Lehr- Lern- Prozesse in der kaufmännischen Erstausbildung – Wissenserwerb, Motivierungsgeschehen und Handlungskompetenzen, </a:t>
            </a:r>
            <a:r>
              <a:rPr lang="de-DE" sz="1400" dirty="0">
                <a:solidFill>
                  <a:srgbClr val="102144"/>
                </a:solidFill>
              </a:rPr>
              <a:t>Beiheft 13 zur Zeitschrift für Berufs- und Wirtschaftspädagogik. Stuttgart: Steiner, 109-127.</a:t>
            </a:r>
          </a:p>
          <a:p>
            <a:pPr indent="177800"/>
            <a:r>
              <a:rPr lang="de-DE" sz="1400" dirty="0" smtClean="0">
                <a:solidFill>
                  <a:srgbClr val="102144"/>
                </a:solidFill>
              </a:rPr>
              <a:t>Velten</a:t>
            </a:r>
            <a:r>
              <a:rPr lang="de-DE" sz="1400" dirty="0">
                <a:solidFill>
                  <a:srgbClr val="102144"/>
                </a:solidFill>
              </a:rPr>
              <a:t>, S. &amp; Schnitzler, A. 2012, Inventar zur betrieblichen Ausbildungsqualität (IBAQ), Zeitschrift für Berufs- und Wirtschaftspädagogik, 108, 511-527.</a:t>
            </a:r>
          </a:p>
          <a:p>
            <a:pPr>
              <a:spcBef>
                <a:spcPts val="0"/>
              </a:spcBef>
              <a:tabLst>
                <a:tab pos="179388" algn="l"/>
              </a:tabLst>
            </a:pPr>
            <a:endParaRPr lang="de-DE" sz="1300" dirty="0">
              <a:solidFill>
                <a:srgbClr val="102144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smtClean="0">
                <a:solidFill>
                  <a:srgbClr val="102144"/>
                </a:solidFill>
              </a:rPr>
              <a:t>References</a:t>
            </a:r>
            <a:endParaRPr lang="de-DE" sz="2600" dirty="0">
              <a:solidFill>
                <a:srgbClr val="1021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472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60"/>
          <p:cNvSpPr txBox="1">
            <a:spLocks noChangeArrowheads="1"/>
          </p:cNvSpPr>
          <p:nvPr/>
        </p:nvSpPr>
        <p:spPr bwMode="auto">
          <a:xfrm>
            <a:off x="3047053" y="1301415"/>
            <a:ext cx="54723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err="1">
                <a:solidFill>
                  <a:srgbClr val="0768B2"/>
                </a:solidFill>
              </a:rPr>
              <a:t>M</a:t>
            </a:r>
            <a:r>
              <a:rPr lang="de-DE" sz="1600" b="1" smtClean="0">
                <a:solidFill>
                  <a:srgbClr val="0768B2"/>
                </a:solidFill>
              </a:rPr>
              <a:t>athematical </a:t>
            </a:r>
            <a:r>
              <a:rPr lang="de-DE" sz="1600" b="1" dirty="0" err="1" smtClean="0">
                <a:solidFill>
                  <a:srgbClr val="0768B2"/>
                </a:solidFill>
              </a:rPr>
              <a:t>skills</a:t>
            </a:r>
            <a:endParaRPr lang="de-DE" sz="1600" b="1" dirty="0">
              <a:solidFill>
                <a:srgbClr val="0768B2"/>
              </a:solidFill>
            </a:endParaRPr>
          </a:p>
          <a:p>
            <a:r>
              <a:rPr lang="de-DE" sz="1600" b="1" dirty="0" err="1">
                <a:solidFill>
                  <a:srgbClr val="0768B2"/>
                </a:solidFill>
              </a:rPr>
              <a:t>R</a:t>
            </a:r>
            <a:r>
              <a:rPr lang="de-DE" sz="1600" b="1" smtClean="0">
                <a:solidFill>
                  <a:srgbClr val="0768B2"/>
                </a:solidFill>
              </a:rPr>
              <a:t>eading </a:t>
            </a:r>
            <a:r>
              <a:rPr lang="de-DE" sz="1600" b="1" dirty="0" err="1" smtClean="0">
                <a:solidFill>
                  <a:srgbClr val="0768B2"/>
                </a:solidFill>
              </a:rPr>
              <a:t>comprehension</a:t>
            </a:r>
            <a:endParaRPr lang="de-DE" sz="1600" b="1" dirty="0">
              <a:solidFill>
                <a:srgbClr val="0768B2"/>
              </a:solidFill>
            </a:endParaRPr>
          </a:p>
          <a:p>
            <a:r>
              <a:rPr lang="de-DE" sz="1600" b="1" dirty="0" err="1">
                <a:solidFill>
                  <a:srgbClr val="0768B2"/>
                </a:solidFill>
              </a:rPr>
              <a:t>G</a:t>
            </a:r>
            <a:r>
              <a:rPr lang="de-DE" sz="1600" b="1" smtClean="0">
                <a:solidFill>
                  <a:srgbClr val="0768B2"/>
                </a:solidFill>
              </a:rPr>
              <a:t>eneral </a:t>
            </a:r>
            <a:r>
              <a:rPr lang="de-DE" sz="1600" b="1" dirty="0" smtClean="0">
                <a:solidFill>
                  <a:srgbClr val="0768B2"/>
                </a:solidFill>
              </a:rPr>
              <a:t>mental </a:t>
            </a:r>
            <a:r>
              <a:rPr lang="de-DE" sz="1600" b="1" smtClean="0">
                <a:solidFill>
                  <a:srgbClr val="0768B2"/>
                </a:solidFill>
              </a:rPr>
              <a:t>abilities (reasoning</a:t>
            </a:r>
            <a:r>
              <a:rPr lang="de-DE" sz="1600" b="1" dirty="0" smtClean="0">
                <a:solidFill>
                  <a:srgbClr val="0768B2"/>
                </a:solidFill>
              </a:rPr>
              <a:t>)</a:t>
            </a:r>
            <a:endParaRPr lang="de-DE" sz="1600" b="1" dirty="0">
              <a:solidFill>
                <a:srgbClr val="0768B2"/>
              </a:solidFill>
            </a:endParaRPr>
          </a:p>
        </p:txBody>
      </p:sp>
      <p:pic>
        <p:nvPicPr>
          <p:cNvPr id="15" name="Grafik 61"/>
          <p:cNvPicPr>
            <a:picLocks noChangeAspect="1" noChangeArrowheads="1"/>
          </p:cNvPicPr>
          <p:nvPr/>
        </p:nvPicPr>
        <p:blipFill>
          <a:blip r:embed="rId2" cstate="print"/>
          <a:srcRect l="24834" t="21806" r="22479" b="9471"/>
          <a:stretch>
            <a:fillRect/>
          </a:stretch>
        </p:blipFill>
        <p:spPr bwMode="auto">
          <a:xfrm>
            <a:off x="3059112" y="3213100"/>
            <a:ext cx="2881078" cy="311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Grafik 62"/>
          <p:cNvPicPr>
            <a:picLocks noChangeAspect="1" noChangeArrowheads="1"/>
          </p:cNvPicPr>
          <p:nvPr/>
        </p:nvPicPr>
        <p:blipFill rotWithShape="1">
          <a:blip r:embed="rId3" cstate="print"/>
          <a:srcRect l="32080" t="12775" r="29997" b="12335"/>
          <a:stretch/>
        </p:blipFill>
        <p:spPr bwMode="auto">
          <a:xfrm>
            <a:off x="6210300" y="2479675"/>
            <a:ext cx="256222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Grafik 63"/>
          <p:cNvPicPr>
            <a:picLocks noChangeAspect="1" noChangeArrowheads="1"/>
          </p:cNvPicPr>
          <p:nvPr/>
        </p:nvPicPr>
        <p:blipFill>
          <a:blip r:embed="rId4" cstate="print"/>
          <a:srcRect l="32066" t="14537" r="27603" b="7269"/>
          <a:stretch>
            <a:fillRect/>
          </a:stretch>
        </p:blipFill>
        <p:spPr bwMode="auto">
          <a:xfrm>
            <a:off x="-6350" y="1484313"/>
            <a:ext cx="29527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el 1"/>
          <p:cNvSpPr txBox="1">
            <a:spLocks/>
          </p:cNvSpPr>
          <p:nvPr/>
        </p:nvSpPr>
        <p:spPr>
          <a:xfrm>
            <a:off x="457200" y="274639"/>
            <a:ext cx="8229600" cy="48999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de-DE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Backup: Instruments – Basic </a:t>
            </a:r>
            <a:r>
              <a:rPr lang="de-DE" dirty="0" err="1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competences</a:t>
            </a:r>
            <a:r>
              <a:rPr lang="de-DE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dirty="0" err="1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dirty="0" err="1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skills</a:t>
            </a:r>
            <a:endParaRPr lang="de-DE" dirty="0" smtClean="0">
              <a:solidFill>
                <a:srgbClr val="102144"/>
              </a:solidFill>
              <a:latin typeface="+mn-lt"/>
              <a:ea typeface="+mn-ea"/>
              <a:cs typeface="+mn-cs"/>
            </a:endParaRPr>
          </a:p>
          <a:p>
            <a:pPr algn="l">
              <a:spcBef>
                <a:spcPts val="1800"/>
              </a:spcBef>
            </a:pPr>
            <a:r>
              <a:rPr lang="de-DE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de-DE" sz="1800" b="1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Initial (</a:t>
            </a:r>
            <a:r>
              <a:rPr lang="de-DE" sz="1800" b="1" dirty="0" err="1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cognitive</a:t>
            </a:r>
            <a:r>
              <a:rPr lang="de-DE" sz="1800" b="1" dirty="0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) </a:t>
            </a:r>
            <a:r>
              <a:rPr lang="de-DE" sz="1800" b="1" dirty="0" err="1" smtClean="0">
                <a:solidFill>
                  <a:srgbClr val="102144"/>
                </a:solidFill>
                <a:latin typeface="+mn-lt"/>
                <a:ea typeface="+mn-ea"/>
                <a:cs typeface="+mn-cs"/>
              </a:rPr>
              <a:t>resources</a:t>
            </a:r>
            <a:endParaRPr lang="de-DE" b="1" dirty="0" smtClean="0">
              <a:solidFill>
                <a:srgbClr val="10214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1"/>
          <p:cNvSpPr txBox="1">
            <a:spLocks noChangeArrowheads="1"/>
          </p:cNvSpPr>
          <p:nvPr/>
        </p:nvSpPr>
        <p:spPr bwMode="auto">
          <a:xfrm>
            <a:off x="-108585" y="6477000"/>
            <a:ext cx="680424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150000"/>
              </a:lnSpc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3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 l="7083" t="21777" r="14063" b="22119"/>
          <a:stretch>
            <a:fillRect/>
          </a:stretch>
        </p:blipFill>
        <p:spPr bwMode="auto">
          <a:xfrm>
            <a:off x="814965" y="1340768"/>
            <a:ext cx="7717475" cy="439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64318" y="152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de-DE" sz="2600" dirty="0" smtClean="0">
                <a:solidFill>
                  <a:srgbClr val="102144"/>
                </a:solidFill>
              </a:rPr>
              <a:t>Backup: </a:t>
            </a:r>
            <a:r>
              <a:rPr lang="de-DE" sz="2600" dirty="0" err="1" smtClean="0">
                <a:solidFill>
                  <a:srgbClr val="102144"/>
                </a:solidFill>
              </a:rPr>
              <a:t>domain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specific</a:t>
            </a:r>
            <a:r>
              <a:rPr lang="de-DE" sz="2600" dirty="0" smtClean="0">
                <a:solidFill>
                  <a:srgbClr val="102144"/>
                </a:solidFill>
              </a:rPr>
              <a:t> </a:t>
            </a:r>
            <a:r>
              <a:rPr lang="de-DE" sz="2600" dirty="0" err="1" smtClean="0">
                <a:solidFill>
                  <a:srgbClr val="102144"/>
                </a:solidFill>
              </a:rPr>
              <a:t>knowledge</a:t>
            </a:r>
            <a:endParaRPr lang="de-DE" sz="2600" dirty="0">
              <a:solidFill>
                <a:srgbClr val="1021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07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4EE9E2620A543A9E5A680BDC97A26" ma:contentTypeVersion="0" ma:contentTypeDescription="Create a new document." ma:contentTypeScope="" ma:versionID="07de20199c75bdabad4cc5f2d9c4d7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BE98ED-2B06-416E-802D-0D89CBDA60F0}"/>
</file>

<file path=customXml/itemProps2.xml><?xml version="1.0" encoding="utf-8"?>
<ds:datastoreItem xmlns:ds="http://schemas.openxmlformats.org/officeDocument/2006/customXml" ds:itemID="{119309BF-51AF-4053-954E-A6F51EF52FD7}"/>
</file>

<file path=customXml/itemProps3.xml><?xml version="1.0" encoding="utf-8"?>
<ds:datastoreItem xmlns:ds="http://schemas.openxmlformats.org/officeDocument/2006/customXml" ds:itemID="{B74302FD-8A10-4951-865B-19270D2764B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1790</Words>
  <Application>Microsoft Office PowerPoint</Application>
  <PresentationFormat>Bildschirmpräsentation (4:3)</PresentationFormat>
  <Paragraphs>295</Paragraphs>
  <Slides>19</Slides>
  <Notes>15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Standarddesign</vt:lpstr>
      <vt:lpstr>PowerPoint-Präsentation</vt:lpstr>
      <vt:lpstr>Outline</vt:lpstr>
      <vt:lpstr>German dual system  of Vocational Education and Training  Vocational school and the company providing training fulfill a joint educational remit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Variables - Predictors</vt:lpstr>
      <vt:lpstr>PowerPoint-Präsentation</vt:lpstr>
      <vt:lpstr>PowerPoint-Präsentation</vt:lpstr>
      <vt:lpstr>PowerPoint-Präsentation</vt:lpstr>
      <vt:lpstr>   Summary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Moneke</dc:creator>
  <cp:lastModifiedBy>Schnitzler, Annalisa</cp:lastModifiedBy>
  <cp:revision>1538</cp:revision>
  <cp:lastPrinted>2013-04-15T08:47:53Z</cp:lastPrinted>
  <dcterms:created xsi:type="dcterms:W3CDTF">2002-09-25T13:00:16Z</dcterms:created>
  <dcterms:modified xsi:type="dcterms:W3CDTF">2013-04-18T11:38:20Z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0x010100EF04EE9E2620A543A9E5A680BDC97A26</vt:lpwstr>
  </property>
</Properties>
</file>