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4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9900"/>
    <a:srgbClr val="52707E"/>
    <a:srgbClr val="7396A5"/>
    <a:srgbClr val="AFC5D9"/>
    <a:srgbClr val="D5E1E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08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9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FD87648-5DAF-464A-A222-FC138287E9C9}" type="datetimeFigureOut">
              <a:rPr lang="de-DE"/>
              <a:pPr>
                <a:defRPr/>
              </a:pPr>
              <a:t>02.04.2013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smtClean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164AFB-CEB6-4830-855C-202ABD7F164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9" name="Notizenplatzhalter 8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E9B-036F-42C9-96AE-753619187F7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E9B-036F-42C9-96AE-753619187F7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E153-EF9B-429B-ADB0-B85272FD47F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Keywords:</a:t>
            </a:r>
          </a:p>
          <a:p>
            <a:r>
              <a:rPr lang="en-US" dirty="0" smtClean="0"/>
              <a:t>filtering, 4 levels, four levels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A21DDC-EA38-4C1E-9CF8-9A1EF67C368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untitled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8963025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Line 9"/>
          <p:cNvSpPr>
            <a:spLocks noChangeShapeType="1"/>
          </p:cNvSpPr>
          <p:nvPr userDrawn="1"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8" name="Rectangle 11"/>
          <p:cNvSpPr>
            <a:spLocks noChangeArrowheads="1"/>
          </p:cNvSpPr>
          <p:nvPr userDrawn="1"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7396A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029" name="Rechteck 2"/>
          <p:cNvSpPr>
            <a:spLocks noChangeArrowheads="1"/>
          </p:cNvSpPr>
          <p:nvPr userDrawn="1"/>
        </p:nvSpPr>
        <p:spPr bwMode="auto">
          <a:xfrm>
            <a:off x="2130425" y="187325"/>
            <a:ext cx="63896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5</a:t>
            </a:r>
            <a:r>
              <a:rPr lang="en-US" sz="2400" baseline="30000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lang="en-US" sz="2400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International Conference, 23-24 April 2013, Johannesburg</a:t>
            </a:r>
            <a:endParaRPr lang="de-DE" sz="2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30" name="Picture 1" descr="E-org-V1-black"/>
          <p:cNvPicPr>
            <a:picLocks noChangeAspect="1" noChangeArrowheads="1"/>
          </p:cNvPicPr>
          <p:nvPr userDrawn="1"/>
        </p:nvPicPr>
        <p:blipFill>
          <a:blip r:embed="rId15"/>
          <a:srcRect b="44850"/>
          <a:stretch>
            <a:fillRect/>
          </a:stretch>
        </p:blipFill>
        <p:spPr bwMode="auto">
          <a:xfrm>
            <a:off x="8056563" y="161925"/>
            <a:ext cx="95567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f/fa/Flag_of_Botswana.svg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9.gif"/><Relationship Id="rId4" Type="http://schemas.openxmlformats.org/officeDocument/2006/relationships/image" Target="../media/image4.jpe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AIDS%20a%20threat3.ex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240" y="2842279"/>
            <a:ext cx="3360619" cy="1163886"/>
          </a:xfrm>
          <a:prstGeom prst="rect">
            <a:avLst/>
          </a:prstGeom>
          <a:noFill/>
        </p:spPr>
        <p:txBody>
          <a:bodyPr wrap="none" lIns="55350" tIns="27675" rIns="55350" bIns="27675" rtlCol="0">
            <a:spAutoFit/>
          </a:bodyPr>
          <a:lstStyle/>
          <a:p>
            <a:pPr algn="ctr"/>
            <a:endParaRPr lang="en-US" b="1" dirty="0" smtClean="0">
              <a:solidFill>
                <a:srgbClr val="52707E"/>
              </a:solidFill>
            </a:endParaRPr>
          </a:p>
          <a:p>
            <a:pPr algn="ctr"/>
            <a:r>
              <a:rPr lang="en-US" b="1" dirty="0" smtClean="0">
                <a:solidFill>
                  <a:srgbClr val="52707E"/>
                </a:solidFill>
              </a:rPr>
              <a:t>Benjamin A. Ogwo, </a:t>
            </a:r>
            <a:r>
              <a:rPr lang="en-US" b="1" dirty="0" err="1" smtClean="0">
                <a:solidFill>
                  <a:srgbClr val="52707E"/>
                </a:solidFill>
              </a:rPr>
              <a:t>Ph.D</a:t>
            </a:r>
            <a:endParaRPr lang="en-US" b="1" dirty="0" smtClean="0">
              <a:solidFill>
                <a:srgbClr val="52707E"/>
              </a:solidFill>
            </a:endParaRPr>
          </a:p>
          <a:p>
            <a:pPr algn="ctr"/>
            <a:r>
              <a:rPr lang="en-US" b="1" dirty="0" smtClean="0">
                <a:solidFill>
                  <a:srgbClr val="52707E"/>
                </a:solidFill>
              </a:rPr>
              <a:t>State University of New York, </a:t>
            </a:r>
          </a:p>
          <a:p>
            <a:pPr algn="ctr"/>
            <a:r>
              <a:rPr lang="en-US" b="1" dirty="0" smtClean="0">
                <a:solidFill>
                  <a:srgbClr val="52707E"/>
                </a:solidFill>
              </a:rPr>
              <a:t>Oswego, NY 13126, USA</a:t>
            </a:r>
            <a:endParaRPr lang="en-US" b="1" dirty="0">
              <a:solidFill>
                <a:srgbClr val="52707E"/>
              </a:solidFill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07459" y="6095712"/>
            <a:ext cx="8807941" cy="60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5350" tIns="27675" rIns="55350" bIns="27675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Arial" pitchFamily="34" charset="0"/>
              </a:rPr>
              <a:t>A Paper Presented to </a:t>
            </a:r>
            <a:r>
              <a:rPr lang="en-US" dirty="0">
                <a:solidFill>
                  <a:schemeClr val="bg1"/>
                </a:solidFill>
              </a:rPr>
              <a:t>INAP </a:t>
            </a:r>
            <a:r>
              <a:rPr lang="en-US" dirty="0" smtClean="0">
                <a:solidFill>
                  <a:schemeClr val="bg1"/>
                </a:solidFill>
              </a:rPr>
              <a:t>Conference in cooperation with ILO Skills and Employability Department, on April 23, 2013 held in Johannesburg, South Africa</a:t>
            </a:r>
            <a:endParaRPr 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715" y="820806"/>
            <a:ext cx="82622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Linking Informal apprenticeship and formal education in South-eastern Nigeria through market/mechanic village schools </a:t>
            </a:r>
          </a:p>
        </p:txBody>
      </p:sp>
      <p:grpSp>
        <p:nvGrpSpPr>
          <p:cNvPr id="2" name="Group 16"/>
          <p:cNvGrpSpPr/>
          <p:nvPr/>
        </p:nvGrpSpPr>
        <p:grpSpPr>
          <a:xfrm rot="17971631">
            <a:off x="626174" y="2675842"/>
            <a:ext cx="1350962" cy="1350962"/>
            <a:chOff x="2057400" y="3152775"/>
            <a:chExt cx="1350962" cy="1350962"/>
          </a:xfrm>
        </p:grpSpPr>
        <p:grpSp>
          <p:nvGrpSpPr>
            <p:cNvPr id="3" name="Group 12"/>
            <p:cNvGrpSpPr/>
            <p:nvPr/>
          </p:nvGrpSpPr>
          <p:grpSpPr>
            <a:xfrm>
              <a:off x="2057400" y="3152775"/>
              <a:ext cx="1350962" cy="1350962"/>
              <a:chOff x="2057400" y="3152775"/>
              <a:chExt cx="1350962" cy="1350962"/>
            </a:xfrm>
          </p:grpSpPr>
          <p:sp>
            <p:nvSpPr>
              <p:cNvPr id="11" name="Freeform 369"/>
              <p:cNvSpPr>
                <a:spLocks noEditPoints="1"/>
              </p:cNvSpPr>
              <p:nvPr/>
            </p:nvSpPr>
            <p:spPr bwMode="auto">
              <a:xfrm>
                <a:off x="2057400" y="3152775"/>
                <a:ext cx="1350962" cy="1350962"/>
              </a:xfrm>
              <a:custGeom>
                <a:avLst/>
                <a:gdLst/>
                <a:ahLst/>
                <a:cxnLst>
                  <a:cxn ang="0">
                    <a:pos x="310" y="186"/>
                  </a:cxn>
                  <a:cxn ang="0">
                    <a:pos x="312" y="164"/>
                  </a:cxn>
                  <a:cxn ang="0">
                    <a:pos x="278" y="134"/>
                  </a:cxn>
                  <a:cxn ang="0">
                    <a:pos x="274" y="114"/>
                  </a:cxn>
                  <a:cxn ang="0">
                    <a:pos x="298" y="90"/>
                  </a:cxn>
                  <a:cxn ang="0">
                    <a:pos x="274" y="54"/>
                  </a:cxn>
                  <a:cxn ang="0">
                    <a:pos x="242" y="66"/>
                  </a:cxn>
                  <a:cxn ang="0">
                    <a:pos x="232" y="18"/>
                  </a:cxn>
                  <a:cxn ang="0">
                    <a:pos x="212" y="10"/>
                  </a:cxn>
                  <a:cxn ang="0">
                    <a:pos x="172" y="32"/>
                  </a:cxn>
                  <a:cxn ang="0">
                    <a:pos x="162" y="32"/>
                  </a:cxn>
                  <a:cxn ang="0">
                    <a:pos x="152" y="32"/>
                  </a:cxn>
                  <a:cxn ang="0">
                    <a:pos x="136" y="0"/>
                  </a:cxn>
                  <a:cxn ang="0">
                    <a:pos x="94" y="12"/>
                  </a:cxn>
                  <a:cxn ang="0">
                    <a:pos x="96" y="46"/>
                  </a:cxn>
                  <a:cxn ang="0">
                    <a:pos x="48" y="42"/>
                  </a:cxn>
                  <a:cxn ang="0">
                    <a:pos x="34" y="58"/>
                  </a:cxn>
                  <a:cxn ang="0">
                    <a:pos x="44" y="102"/>
                  </a:cxn>
                  <a:cxn ang="0">
                    <a:pos x="36" y="120"/>
                  </a:cxn>
                  <a:cxn ang="0">
                    <a:pos x="2" y="126"/>
                  </a:cxn>
                  <a:cxn ang="0">
                    <a:pos x="0" y="148"/>
                  </a:cxn>
                  <a:cxn ang="0">
                    <a:pos x="34" y="178"/>
                  </a:cxn>
                  <a:cxn ang="0">
                    <a:pos x="38" y="198"/>
                  </a:cxn>
                  <a:cxn ang="0">
                    <a:pos x="14" y="222"/>
                  </a:cxn>
                  <a:cxn ang="0">
                    <a:pos x="38" y="258"/>
                  </a:cxn>
                  <a:cxn ang="0">
                    <a:pos x="70" y="246"/>
                  </a:cxn>
                  <a:cxn ang="0">
                    <a:pos x="80" y="294"/>
                  </a:cxn>
                  <a:cxn ang="0">
                    <a:pos x="100" y="302"/>
                  </a:cxn>
                  <a:cxn ang="0">
                    <a:pos x="140" y="280"/>
                  </a:cxn>
                  <a:cxn ang="0">
                    <a:pos x="150" y="280"/>
                  </a:cxn>
                  <a:cxn ang="0">
                    <a:pos x="160" y="280"/>
                  </a:cxn>
                  <a:cxn ang="0">
                    <a:pos x="176" y="312"/>
                  </a:cxn>
                  <a:cxn ang="0">
                    <a:pos x="216" y="300"/>
                  </a:cxn>
                  <a:cxn ang="0">
                    <a:pos x="216" y="266"/>
                  </a:cxn>
                  <a:cxn ang="0">
                    <a:pos x="264" y="270"/>
                  </a:cxn>
                  <a:cxn ang="0">
                    <a:pos x="278" y="254"/>
                  </a:cxn>
                  <a:cxn ang="0">
                    <a:pos x="268" y="210"/>
                  </a:cxn>
                  <a:cxn ang="0">
                    <a:pos x="276" y="192"/>
                  </a:cxn>
                  <a:cxn ang="0">
                    <a:pos x="152" y="224"/>
                  </a:cxn>
                  <a:cxn ang="0">
                    <a:pos x="138" y="222"/>
                  </a:cxn>
                  <a:cxn ang="0">
                    <a:pos x="116" y="210"/>
                  </a:cxn>
                  <a:cxn ang="0">
                    <a:pos x="98" y="190"/>
                  </a:cxn>
                  <a:cxn ang="0">
                    <a:pos x="90" y="166"/>
                  </a:cxn>
                  <a:cxn ang="0">
                    <a:pos x="88" y="152"/>
                  </a:cxn>
                  <a:cxn ang="0">
                    <a:pos x="96" y="126"/>
                  </a:cxn>
                  <a:cxn ang="0">
                    <a:pos x="110" y="106"/>
                  </a:cxn>
                  <a:cxn ang="0">
                    <a:pos x="132" y="92"/>
                  </a:cxn>
                  <a:cxn ang="0">
                    <a:pos x="160" y="88"/>
                  </a:cxn>
                  <a:cxn ang="0">
                    <a:pos x="172" y="90"/>
                  </a:cxn>
                  <a:cxn ang="0">
                    <a:pos x="196" y="102"/>
                  </a:cxn>
                  <a:cxn ang="0">
                    <a:pos x="214" y="122"/>
                  </a:cxn>
                  <a:cxn ang="0">
                    <a:pos x="222" y="146"/>
                  </a:cxn>
                  <a:cxn ang="0">
                    <a:pos x="224" y="160"/>
                  </a:cxn>
                  <a:cxn ang="0">
                    <a:pos x="216" y="186"/>
                  </a:cxn>
                  <a:cxn ang="0">
                    <a:pos x="200" y="206"/>
                  </a:cxn>
                  <a:cxn ang="0">
                    <a:pos x="178" y="220"/>
                  </a:cxn>
                  <a:cxn ang="0">
                    <a:pos x="152" y="224"/>
                  </a:cxn>
                </a:cxnLst>
                <a:rect l="0" t="0" r="r" b="b"/>
                <a:pathLst>
                  <a:path w="312" h="312">
                    <a:moveTo>
                      <a:pt x="310" y="186"/>
                    </a:moveTo>
                    <a:lnTo>
                      <a:pt x="310" y="186"/>
                    </a:lnTo>
                    <a:lnTo>
                      <a:pt x="312" y="164"/>
                    </a:lnTo>
                    <a:lnTo>
                      <a:pt x="312" y="164"/>
                    </a:lnTo>
                    <a:lnTo>
                      <a:pt x="312" y="142"/>
                    </a:lnTo>
                    <a:lnTo>
                      <a:pt x="278" y="134"/>
                    </a:lnTo>
                    <a:lnTo>
                      <a:pt x="278" y="134"/>
                    </a:lnTo>
                    <a:lnTo>
                      <a:pt x="274" y="114"/>
                    </a:lnTo>
                    <a:lnTo>
                      <a:pt x="298" y="90"/>
                    </a:lnTo>
                    <a:lnTo>
                      <a:pt x="298" y="90"/>
                    </a:lnTo>
                    <a:lnTo>
                      <a:pt x="288" y="70"/>
                    </a:lnTo>
                    <a:lnTo>
                      <a:pt x="274" y="54"/>
                    </a:lnTo>
                    <a:lnTo>
                      <a:pt x="242" y="66"/>
                    </a:lnTo>
                    <a:lnTo>
                      <a:pt x="242" y="66"/>
                    </a:lnTo>
                    <a:lnTo>
                      <a:pt x="226" y="54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12" y="10"/>
                    </a:lnTo>
                    <a:lnTo>
                      <a:pt x="192" y="4"/>
                    </a:lnTo>
                    <a:lnTo>
                      <a:pt x="172" y="32"/>
                    </a:lnTo>
                    <a:lnTo>
                      <a:pt x="172" y="32"/>
                    </a:lnTo>
                    <a:lnTo>
                      <a:pt x="162" y="32"/>
                    </a:lnTo>
                    <a:lnTo>
                      <a:pt x="162" y="32"/>
                    </a:lnTo>
                    <a:lnTo>
                      <a:pt x="152" y="32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14" y="4"/>
                    </a:lnTo>
                    <a:lnTo>
                      <a:pt x="94" y="12"/>
                    </a:lnTo>
                    <a:lnTo>
                      <a:pt x="96" y="46"/>
                    </a:lnTo>
                    <a:lnTo>
                      <a:pt x="96" y="46"/>
                    </a:lnTo>
                    <a:lnTo>
                      <a:pt x="80" y="5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34" y="58"/>
                    </a:lnTo>
                    <a:lnTo>
                      <a:pt x="22" y="74"/>
                    </a:lnTo>
                    <a:lnTo>
                      <a:pt x="44" y="102"/>
                    </a:lnTo>
                    <a:lnTo>
                      <a:pt x="44" y="102"/>
                    </a:lnTo>
                    <a:lnTo>
                      <a:pt x="36" y="120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0" y="170"/>
                    </a:lnTo>
                    <a:lnTo>
                      <a:pt x="34" y="178"/>
                    </a:lnTo>
                    <a:lnTo>
                      <a:pt x="34" y="178"/>
                    </a:lnTo>
                    <a:lnTo>
                      <a:pt x="38" y="198"/>
                    </a:lnTo>
                    <a:lnTo>
                      <a:pt x="14" y="222"/>
                    </a:lnTo>
                    <a:lnTo>
                      <a:pt x="14" y="222"/>
                    </a:lnTo>
                    <a:lnTo>
                      <a:pt x="24" y="242"/>
                    </a:lnTo>
                    <a:lnTo>
                      <a:pt x="38" y="258"/>
                    </a:lnTo>
                    <a:lnTo>
                      <a:pt x="70" y="246"/>
                    </a:lnTo>
                    <a:lnTo>
                      <a:pt x="70" y="246"/>
                    </a:lnTo>
                    <a:lnTo>
                      <a:pt x="86" y="258"/>
                    </a:lnTo>
                    <a:lnTo>
                      <a:pt x="80" y="294"/>
                    </a:lnTo>
                    <a:lnTo>
                      <a:pt x="80" y="294"/>
                    </a:lnTo>
                    <a:lnTo>
                      <a:pt x="100" y="302"/>
                    </a:lnTo>
                    <a:lnTo>
                      <a:pt x="120" y="308"/>
                    </a:lnTo>
                    <a:lnTo>
                      <a:pt x="140" y="280"/>
                    </a:lnTo>
                    <a:lnTo>
                      <a:pt x="140" y="280"/>
                    </a:lnTo>
                    <a:lnTo>
                      <a:pt x="150" y="280"/>
                    </a:lnTo>
                    <a:lnTo>
                      <a:pt x="150" y="280"/>
                    </a:lnTo>
                    <a:lnTo>
                      <a:pt x="160" y="280"/>
                    </a:lnTo>
                    <a:lnTo>
                      <a:pt x="176" y="312"/>
                    </a:lnTo>
                    <a:lnTo>
                      <a:pt x="176" y="312"/>
                    </a:lnTo>
                    <a:lnTo>
                      <a:pt x="196" y="308"/>
                    </a:lnTo>
                    <a:lnTo>
                      <a:pt x="216" y="300"/>
                    </a:lnTo>
                    <a:lnTo>
                      <a:pt x="216" y="266"/>
                    </a:lnTo>
                    <a:lnTo>
                      <a:pt x="216" y="266"/>
                    </a:lnTo>
                    <a:lnTo>
                      <a:pt x="232" y="254"/>
                    </a:lnTo>
                    <a:lnTo>
                      <a:pt x="264" y="270"/>
                    </a:lnTo>
                    <a:lnTo>
                      <a:pt x="264" y="270"/>
                    </a:lnTo>
                    <a:lnTo>
                      <a:pt x="278" y="254"/>
                    </a:lnTo>
                    <a:lnTo>
                      <a:pt x="290" y="238"/>
                    </a:lnTo>
                    <a:lnTo>
                      <a:pt x="268" y="210"/>
                    </a:lnTo>
                    <a:lnTo>
                      <a:pt x="268" y="210"/>
                    </a:lnTo>
                    <a:lnTo>
                      <a:pt x="276" y="192"/>
                    </a:lnTo>
                    <a:lnTo>
                      <a:pt x="310" y="186"/>
                    </a:lnTo>
                    <a:close/>
                    <a:moveTo>
                      <a:pt x="152" y="224"/>
                    </a:moveTo>
                    <a:lnTo>
                      <a:pt x="152" y="224"/>
                    </a:lnTo>
                    <a:lnTo>
                      <a:pt x="138" y="222"/>
                    </a:lnTo>
                    <a:lnTo>
                      <a:pt x="126" y="216"/>
                    </a:lnTo>
                    <a:lnTo>
                      <a:pt x="116" y="210"/>
                    </a:lnTo>
                    <a:lnTo>
                      <a:pt x="106" y="202"/>
                    </a:lnTo>
                    <a:lnTo>
                      <a:pt x="98" y="190"/>
                    </a:lnTo>
                    <a:lnTo>
                      <a:pt x="92" y="180"/>
                    </a:lnTo>
                    <a:lnTo>
                      <a:pt x="90" y="166"/>
                    </a:lnTo>
                    <a:lnTo>
                      <a:pt x="88" y="152"/>
                    </a:lnTo>
                    <a:lnTo>
                      <a:pt x="88" y="152"/>
                    </a:lnTo>
                    <a:lnTo>
                      <a:pt x="90" y="140"/>
                    </a:lnTo>
                    <a:lnTo>
                      <a:pt x="96" y="126"/>
                    </a:lnTo>
                    <a:lnTo>
                      <a:pt x="102" y="116"/>
                    </a:lnTo>
                    <a:lnTo>
                      <a:pt x="110" y="106"/>
                    </a:lnTo>
                    <a:lnTo>
                      <a:pt x="122" y="98"/>
                    </a:lnTo>
                    <a:lnTo>
                      <a:pt x="132" y="92"/>
                    </a:lnTo>
                    <a:lnTo>
                      <a:pt x="146" y="90"/>
                    </a:lnTo>
                    <a:lnTo>
                      <a:pt x="160" y="88"/>
                    </a:lnTo>
                    <a:lnTo>
                      <a:pt x="160" y="88"/>
                    </a:lnTo>
                    <a:lnTo>
                      <a:pt x="172" y="90"/>
                    </a:lnTo>
                    <a:lnTo>
                      <a:pt x="186" y="96"/>
                    </a:lnTo>
                    <a:lnTo>
                      <a:pt x="196" y="102"/>
                    </a:lnTo>
                    <a:lnTo>
                      <a:pt x="206" y="110"/>
                    </a:lnTo>
                    <a:lnTo>
                      <a:pt x="214" y="122"/>
                    </a:lnTo>
                    <a:lnTo>
                      <a:pt x="220" y="134"/>
                    </a:lnTo>
                    <a:lnTo>
                      <a:pt x="222" y="146"/>
                    </a:lnTo>
                    <a:lnTo>
                      <a:pt x="224" y="160"/>
                    </a:lnTo>
                    <a:lnTo>
                      <a:pt x="224" y="160"/>
                    </a:lnTo>
                    <a:lnTo>
                      <a:pt x="222" y="174"/>
                    </a:lnTo>
                    <a:lnTo>
                      <a:pt x="216" y="186"/>
                    </a:lnTo>
                    <a:lnTo>
                      <a:pt x="210" y="196"/>
                    </a:lnTo>
                    <a:lnTo>
                      <a:pt x="200" y="206"/>
                    </a:lnTo>
                    <a:lnTo>
                      <a:pt x="190" y="214"/>
                    </a:lnTo>
                    <a:lnTo>
                      <a:pt x="178" y="220"/>
                    </a:lnTo>
                    <a:lnTo>
                      <a:pt x="166" y="222"/>
                    </a:lnTo>
                    <a:lnTo>
                      <a:pt x="152" y="224"/>
                    </a:lnTo>
                    <a:lnTo>
                      <a:pt x="152" y="2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389981" y="3485356"/>
                <a:ext cx="685800" cy="685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Oval 9"/>
            <p:cNvSpPr/>
            <p:nvPr/>
          </p:nvSpPr>
          <p:spPr>
            <a:xfrm>
              <a:off x="2542381" y="3637756"/>
              <a:ext cx="381000" cy="381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22"/>
          <p:cNvGrpSpPr/>
          <p:nvPr/>
        </p:nvGrpSpPr>
        <p:grpSpPr>
          <a:xfrm rot="17971631">
            <a:off x="168972" y="3761692"/>
            <a:ext cx="1350962" cy="1350962"/>
            <a:chOff x="2057400" y="3152775"/>
            <a:chExt cx="1350962" cy="1350962"/>
          </a:xfrm>
          <a:effectLst/>
        </p:grpSpPr>
        <p:grpSp>
          <p:nvGrpSpPr>
            <p:cNvPr id="8" name="Group 23"/>
            <p:cNvGrpSpPr/>
            <p:nvPr/>
          </p:nvGrpSpPr>
          <p:grpSpPr>
            <a:xfrm>
              <a:off x="2057400" y="3152775"/>
              <a:ext cx="1350962" cy="1350962"/>
              <a:chOff x="2057400" y="3152775"/>
              <a:chExt cx="1350962" cy="1350962"/>
            </a:xfrm>
          </p:grpSpPr>
          <p:sp>
            <p:nvSpPr>
              <p:cNvPr id="16" name="Freeform 369"/>
              <p:cNvSpPr>
                <a:spLocks noEditPoints="1"/>
              </p:cNvSpPr>
              <p:nvPr/>
            </p:nvSpPr>
            <p:spPr bwMode="auto">
              <a:xfrm>
                <a:off x="2057400" y="3152775"/>
                <a:ext cx="1350962" cy="1350962"/>
              </a:xfrm>
              <a:custGeom>
                <a:avLst/>
                <a:gdLst/>
                <a:ahLst/>
                <a:cxnLst>
                  <a:cxn ang="0">
                    <a:pos x="310" y="186"/>
                  </a:cxn>
                  <a:cxn ang="0">
                    <a:pos x="312" y="164"/>
                  </a:cxn>
                  <a:cxn ang="0">
                    <a:pos x="278" y="134"/>
                  </a:cxn>
                  <a:cxn ang="0">
                    <a:pos x="274" y="114"/>
                  </a:cxn>
                  <a:cxn ang="0">
                    <a:pos x="298" y="90"/>
                  </a:cxn>
                  <a:cxn ang="0">
                    <a:pos x="274" y="54"/>
                  </a:cxn>
                  <a:cxn ang="0">
                    <a:pos x="242" y="66"/>
                  </a:cxn>
                  <a:cxn ang="0">
                    <a:pos x="232" y="18"/>
                  </a:cxn>
                  <a:cxn ang="0">
                    <a:pos x="212" y="10"/>
                  </a:cxn>
                  <a:cxn ang="0">
                    <a:pos x="172" y="32"/>
                  </a:cxn>
                  <a:cxn ang="0">
                    <a:pos x="162" y="32"/>
                  </a:cxn>
                  <a:cxn ang="0">
                    <a:pos x="152" y="32"/>
                  </a:cxn>
                  <a:cxn ang="0">
                    <a:pos x="136" y="0"/>
                  </a:cxn>
                  <a:cxn ang="0">
                    <a:pos x="94" y="12"/>
                  </a:cxn>
                  <a:cxn ang="0">
                    <a:pos x="96" y="46"/>
                  </a:cxn>
                  <a:cxn ang="0">
                    <a:pos x="48" y="42"/>
                  </a:cxn>
                  <a:cxn ang="0">
                    <a:pos x="34" y="58"/>
                  </a:cxn>
                  <a:cxn ang="0">
                    <a:pos x="44" y="102"/>
                  </a:cxn>
                  <a:cxn ang="0">
                    <a:pos x="36" y="120"/>
                  </a:cxn>
                  <a:cxn ang="0">
                    <a:pos x="2" y="126"/>
                  </a:cxn>
                  <a:cxn ang="0">
                    <a:pos x="0" y="148"/>
                  </a:cxn>
                  <a:cxn ang="0">
                    <a:pos x="34" y="178"/>
                  </a:cxn>
                  <a:cxn ang="0">
                    <a:pos x="38" y="198"/>
                  </a:cxn>
                  <a:cxn ang="0">
                    <a:pos x="14" y="222"/>
                  </a:cxn>
                  <a:cxn ang="0">
                    <a:pos x="38" y="258"/>
                  </a:cxn>
                  <a:cxn ang="0">
                    <a:pos x="70" y="246"/>
                  </a:cxn>
                  <a:cxn ang="0">
                    <a:pos x="80" y="294"/>
                  </a:cxn>
                  <a:cxn ang="0">
                    <a:pos x="100" y="302"/>
                  </a:cxn>
                  <a:cxn ang="0">
                    <a:pos x="140" y="280"/>
                  </a:cxn>
                  <a:cxn ang="0">
                    <a:pos x="150" y="280"/>
                  </a:cxn>
                  <a:cxn ang="0">
                    <a:pos x="160" y="280"/>
                  </a:cxn>
                  <a:cxn ang="0">
                    <a:pos x="176" y="312"/>
                  </a:cxn>
                  <a:cxn ang="0">
                    <a:pos x="216" y="300"/>
                  </a:cxn>
                  <a:cxn ang="0">
                    <a:pos x="216" y="266"/>
                  </a:cxn>
                  <a:cxn ang="0">
                    <a:pos x="264" y="270"/>
                  </a:cxn>
                  <a:cxn ang="0">
                    <a:pos x="278" y="254"/>
                  </a:cxn>
                  <a:cxn ang="0">
                    <a:pos x="268" y="210"/>
                  </a:cxn>
                  <a:cxn ang="0">
                    <a:pos x="276" y="192"/>
                  </a:cxn>
                  <a:cxn ang="0">
                    <a:pos x="152" y="224"/>
                  </a:cxn>
                  <a:cxn ang="0">
                    <a:pos x="138" y="222"/>
                  </a:cxn>
                  <a:cxn ang="0">
                    <a:pos x="116" y="210"/>
                  </a:cxn>
                  <a:cxn ang="0">
                    <a:pos x="98" y="190"/>
                  </a:cxn>
                  <a:cxn ang="0">
                    <a:pos x="90" y="166"/>
                  </a:cxn>
                  <a:cxn ang="0">
                    <a:pos x="88" y="152"/>
                  </a:cxn>
                  <a:cxn ang="0">
                    <a:pos x="96" y="126"/>
                  </a:cxn>
                  <a:cxn ang="0">
                    <a:pos x="110" y="106"/>
                  </a:cxn>
                  <a:cxn ang="0">
                    <a:pos x="132" y="92"/>
                  </a:cxn>
                  <a:cxn ang="0">
                    <a:pos x="160" y="88"/>
                  </a:cxn>
                  <a:cxn ang="0">
                    <a:pos x="172" y="90"/>
                  </a:cxn>
                  <a:cxn ang="0">
                    <a:pos x="196" y="102"/>
                  </a:cxn>
                  <a:cxn ang="0">
                    <a:pos x="214" y="122"/>
                  </a:cxn>
                  <a:cxn ang="0">
                    <a:pos x="222" y="146"/>
                  </a:cxn>
                  <a:cxn ang="0">
                    <a:pos x="224" y="160"/>
                  </a:cxn>
                  <a:cxn ang="0">
                    <a:pos x="216" y="186"/>
                  </a:cxn>
                  <a:cxn ang="0">
                    <a:pos x="200" y="206"/>
                  </a:cxn>
                  <a:cxn ang="0">
                    <a:pos x="178" y="220"/>
                  </a:cxn>
                  <a:cxn ang="0">
                    <a:pos x="152" y="224"/>
                  </a:cxn>
                </a:cxnLst>
                <a:rect l="0" t="0" r="r" b="b"/>
                <a:pathLst>
                  <a:path w="312" h="312">
                    <a:moveTo>
                      <a:pt x="310" y="186"/>
                    </a:moveTo>
                    <a:lnTo>
                      <a:pt x="310" y="186"/>
                    </a:lnTo>
                    <a:lnTo>
                      <a:pt x="312" y="164"/>
                    </a:lnTo>
                    <a:lnTo>
                      <a:pt x="312" y="164"/>
                    </a:lnTo>
                    <a:lnTo>
                      <a:pt x="312" y="142"/>
                    </a:lnTo>
                    <a:lnTo>
                      <a:pt x="278" y="134"/>
                    </a:lnTo>
                    <a:lnTo>
                      <a:pt x="278" y="134"/>
                    </a:lnTo>
                    <a:lnTo>
                      <a:pt x="274" y="114"/>
                    </a:lnTo>
                    <a:lnTo>
                      <a:pt x="298" y="90"/>
                    </a:lnTo>
                    <a:lnTo>
                      <a:pt x="298" y="90"/>
                    </a:lnTo>
                    <a:lnTo>
                      <a:pt x="288" y="70"/>
                    </a:lnTo>
                    <a:lnTo>
                      <a:pt x="274" y="54"/>
                    </a:lnTo>
                    <a:lnTo>
                      <a:pt x="242" y="66"/>
                    </a:lnTo>
                    <a:lnTo>
                      <a:pt x="242" y="66"/>
                    </a:lnTo>
                    <a:lnTo>
                      <a:pt x="226" y="54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12" y="10"/>
                    </a:lnTo>
                    <a:lnTo>
                      <a:pt x="192" y="4"/>
                    </a:lnTo>
                    <a:lnTo>
                      <a:pt x="172" y="32"/>
                    </a:lnTo>
                    <a:lnTo>
                      <a:pt x="172" y="32"/>
                    </a:lnTo>
                    <a:lnTo>
                      <a:pt x="162" y="32"/>
                    </a:lnTo>
                    <a:lnTo>
                      <a:pt x="162" y="32"/>
                    </a:lnTo>
                    <a:lnTo>
                      <a:pt x="152" y="32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14" y="4"/>
                    </a:lnTo>
                    <a:lnTo>
                      <a:pt x="94" y="12"/>
                    </a:lnTo>
                    <a:lnTo>
                      <a:pt x="96" y="46"/>
                    </a:lnTo>
                    <a:lnTo>
                      <a:pt x="96" y="46"/>
                    </a:lnTo>
                    <a:lnTo>
                      <a:pt x="80" y="5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34" y="58"/>
                    </a:lnTo>
                    <a:lnTo>
                      <a:pt x="22" y="74"/>
                    </a:lnTo>
                    <a:lnTo>
                      <a:pt x="44" y="102"/>
                    </a:lnTo>
                    <a:lnTo>
                      <a:pt x="44" y="102"/>
                    </a:lnTo>
                    <a:lnTo>
                      <a:pt x="36" y="120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0" y="170"/>
                    </a:lnTo>
                    <a:lnTo>
                      <a:pt x="34" y="178"/>
                    </a:lnTo>
                    <a:lnTo>
                      <a:pt x="34" y="178"/>
                    </a:lnTo>
                    <a:lnTo>
                      <a:pt x="38" y="198"/>
                    </a:lnTo>
                    <a:lnTo>
                      <a:pt x="14" y="222"/>
                    </a:lnTo>
                    <a:lnTo>
                      <a:pt x="14" y="222"/>
                    </a:lnTo>
                    <a:lnTo>
                      <a:pt x="24" y="242"/>
                    </a:lnTo>
                    <a:lnTo>
                      <a:pt x="38" y="258"/>
                    </a:lnTo>
                    <a:lnTo>
                      <a:pt x="70" y="246"/>
                    </a:lnTo>
                    <a:lnTo>
                      <a:pt x="70" y="246"/>
                    </a:lnTo>
                    <a:lnTo>
                      <a:pt x="86" y="258"/>
                    </a:lnTo>
                    <a:lnTo>
                      <a:pt x="80" y="294"/>
                    </a:lnTo>
                    <a:lnTo>
                      <a:pt x="80" y="294"/>
                    </a:lnTo>
                    <a:lnTo>
                      <a:pt x="100" y="302"/>
                    </a:lnTo>
                    <a:lnTo>
                      <a:pt x="120" y="308"/>
                    </a:lnTo>
                    <a:lnTo>
                      <a:pt x="140" y="280"/>
                    </a:lnTo>
                    <a:lnTo>
                      <a:pt x="140" y="280"/>
                    </a:lnTo>
                    <a:lnTo>
                      <a:pt x="150" y="280"/>
                    </a:lnTo>
                    <a:lnTo>
                      <a:pt x="150" y="280"/>
                    </a:lnTo>
                    <a:lnTo>
                      <a:pt x="160" y="280"/>
                    </a:lnTo>
                    <a:lnTo>
                      <a:pt x="176" y="312"/>
                    </a:lnTo>
                    <a:lnTo>
                      <a:pt x="176" y="312"/>
                    </a:lnTo>
                    <a:lnTo>
                      <a:pt x="196" y="308"/>
                    </a:lnTo>
                    <a:lnTo>
                      <a:pt x="216" y="300"/>
                    </a:lnTo>
                    <a:lnTo>
                      <a:pt x="216" y="266"/>
                    </a:lnTo>
                    <a:lnTo>
                      <a:pt x="216" y="266"/>
                    </a:lnTo>
                    <a:lnTo>
                      <a:pt x="232" y="254"/>
                    </a:lnTo>
                    <a:lnTo>
                      <a:pt x="264" y="270"/>
                    </a:lnTo>
                    <a:lnTo>
                      <a:pt x="264" y="270"/>
                    </a:lnTo>
                    <a:lnTo>
                      <a:pt x="278" y="254"/>
                    </a:lnTo>
                    <a:lnTo>
                      <a:pt x="290" y="238"/>
                    </a:lnTo>
                    <a:lnTo>
                      <a:pt x="268" y="210"/>
                    </a:lnTo>
                    <a:lnTo>
                      <a:pt x="268" y="210"/>
                    </a:lnTo>
                    <a:lnTo>
                      <a:pt x="276" y="192"/>
                    </a:lnTo>
                    <a:lnTo>
                      <a:pt x="310" y="186"/>
                    </a:lnTo>
                    <a:close/>
                    <a:moveTo>
                      <a:pt x="152" y="224"/>
                    </a:moveTo>
                    <a:lnTo>
                      <a:pt x="152" y="224"/>
                    </a:lnTo>
                    <a:lnTo>
                      <a:pt x="138" y="222"/>
                    </a:lnTo>
                    <a:lnTo>
                      <a:pt x="126" y="216"/>
                    </a:lnTo>
                    <a:lnTo>
                      <a:pt x="116" y="210"/>
                    </a:lnTo>
                    <a:lnTo>
                      <a:pt x="106" y="202"/>
                    </a:lnTo>
                    <a:lnTo>
                      <a:pt x="98" y="190"/>
                    </a:lnTo>
                    <a:lnTo>
                      <a:pt x="92" y="180"/>
                    </a:lnTo>
                    <a:lnTo>
                      <a:pt x="90" y="166"/>
                    </a:lnTo>
                    <a:lnTo>
                      <a:pt x="88" y="152"/>
                    </a:lnTo>
                    <a:lnTo>
                      <a:pt x="88" y="152"/>
                    </a:lnTo>
                    <a:lnTo>
                      <a:pt x="90" y="140"/>
                    </a:lnTo>
                    <a:lnTo>
                      <a:pt x="96" y="126"/>
                    </a:lnTo>
                    <a:lnTo>
                      <a:pt x="102" y="116"/>
                    </a:lnTo>
                    <a:lnTo>
                      <a:pt x="110" y="106"/>
                    </a:lnTo>
                    <a:lnTo>
                      <a:pt x="122" y="98"/>
                    </a:lnTo>
                    <a:lnTo>
                      <a:pt x="132" y="92"/>
                    </a:lnTo>
                    <a:lnTo>
                      <a:pt x="146" y="90"/>
                    </a:lnTo>
                    <a:lnTo>
                      <a:pt x="160" y="88"/>
                    </a:lnTo>
                    <a:lnTo>
                      <a:pt x="160" y="88"/>
                    </a:lnTo>
                    <a:lnTo>
                      <a:pt x="172" y="90"/>
                    </a:lnTo>
                    <a:lnTo>
                      <a:pt x="186" y="96"/>
                    </a:lnTo>
                    <a:lnTo>
                      <a:pt x="196" y="102"/>
                    </a:lnTo>
                    <a:lnTo>
                      <a:pt x="206" y="110"/>
                    </a:lnTo>
                    <a:lnTo>
                      <a:pt x="214" y="122"/>
                    </a:lnTo>
                    <a:lnTo>
                      <a:pt x="220" y="134"/>
                    </a:lnTo>
                    <a:lnTo>
                      <a:pt x="222" y="146"/>
                    </a:lnTo>
                    <a:lnTo>
                      <a:pt x="224" y="160"/>
                    </a:lnTo>
                    <a:lnTo>
                      <a:pt x="224" y="160"/>
                    </a:lnTo>
                    <a:lnTo>
                      <a:pt x="222" y="174"/>
                    </a:lnTo>
                    <a:lnTo>
                      <a:pt x="216" y="186"/>
                    </a:lnTo>
                    <a:lnTo>
                      <a:pt x="210" y="196"/>
                    </a:lnTo>
                    <a:lnTo>
                      <a:pt x="200" y="206"/>
                    </a:lnTo>
                    <a:lnTo>
                      <a:pt x="190" y="214"/>
                    </a:lnTo>
                    <a:lnTo>
                      <a:pt x="178" y="220"/>
                    </a:lnTo>
                    <a:lnTo>
                      <a:pt x="166" y="222"/>
                    </a:lnTo>
                    <a:lnTo>
                      <a:pt x="152" y="224"/>
                    </a:lnTo>
                    <a:lnTo>
                      <a:pt x="152" y="2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2389981" y="3485356"/>
                <a:ext cx="685800" cy="685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Oval 14"/>
            <p:cNvSpPr/>
            <p:nvPr/>
          </p:nvSpPr>
          <p:spPr>
            <a:xfrm>
              <a:off x="2542381" y="3637756"/>
              <a:ext cx="381000" cy="381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16"/>
          <p:cNvGrpSpPr/>
          <p:nvPr/>
        </p:nvGrpSpPr>
        <p:grpSpPr>
          <a:xfrm>
            <a:off x="7640638" y="2992452"/>
            <a:ext cx="1350962" cy="1350962"/>
            <a:chOff x="2057400" y="3152775"/>
            <a:chExt cx="1350962" cy="1350962"/>
          </a:xfrm>
        </p:grpSpPr>
        <p:grpSp>
          <p:nvGrpSpPr>
            <p:cNvPr id="13" name="Group 12"/>
            <p:cNvGrpSpPr/>
            <p:nvPr/>
          </p:nvGrpSpPr>
          <p:grpSpPr>
            <a:xfrm>
              <a:off x="2057400" y="3152775"/>
              <a:ext cx="1350962" cy="1350962"/>
              <a:chOff x="2057400" y="3152775"/>
              <a:chExt cx="1350962" cy="1350962"/>
            </a:xfrm>
          </p:grpSpPr>
          <p:sp>
            <p:nvSpPr>
              <p:cNvPr id="21" name="Freeform 369"/>
              <p:cNvSpPr>
                <a:spLocks noEditPoints="1"/>
              </p:cNvSpPr>
              <p:nvPr/>
            </p:nvSpPr>
            <p:spPr bwMode="auto">
              <a:xfrm>
                <a:off x="2057400" y="3152775"/>
                <a:ext cx="1350962" cy="1350962"/>
              </a:xfrm>
              <a:custGeom>
                <a:avLst/>
                <a:gdLst/>
                <a:ahLst/>
                <a:cxnLst>
                  <a:cxn ang="0">
                    <a:pos x="310" y="186"/>
                  </a:cxn>
                  <a:cxn ang="0">
                    <a:pos x="312" y="164"/>
                  </a:cxn>
                  <a:cxn ang="0">
                    <a:pos x="278" y="134"/>
                  </a:cxn>
                  <a:cxn ang="0">
                    <a:pos x="274" y="114"/>
                  </a:cxn>
                  <a:cxn ang="0">
                    <a:pos x="298" y="90"/>
                  </a:cxn>
                  <a:cxn ang="0">
                    <a:pos x="274" y="54"/>
                  </a:cxn>
                  <a:cxn ang="0">
                    <a:pos x="242" y="66"/>
                  </a:cxn>
                  <a:cxn ang="0">
                    <a:pos x="232" y="18"/>
                  </a:cxn>
                  <a:cxn ang="0">
                    <a:pos x="212" y="10"/>
                  </a:cxn>
                  <a:cxn ang="0">
                    <a:pos x="172" y="32"/>
                  </a:cxn>
                  <a:cxn ang="0">
                    <a:pos x="162" y="32"/>
                  </a:cxn>
                  <a:cxn ang="0">
                    <a:pos x="152" y="32"/>
                  </a:cxn>
                  <a:cxn ang="0">
                    <a:pos x="136" y="0"/>
                  </a:cxn>
                  <a:cxn ang="0">
                    <a:pos x="94" y="12"/>
                  </a:cxn>
                  <a:cxn ang="0">
                    <a:pos x="96" y="46"/>
                  </a:cxn>
                  <a:cxn ang="0">
                    <a:pos x="48" y="42"/>
                  </a:cxn>
                  <a:cxn ang="0">
                    <a:pos x="34" y="58"/>
                  </a:cxn>
                  <a:cxn ang="0">
                    <a:pos x="44" y="102"/>
                  </a:cxn>
                  <a:cxn ang="0">
                    <a:pos x="36" y="120"/>
                  </a:cxn>
                  <a:cxn ang="0">
                    <a:pos x="2" y="126"/>
                  </a:cxn>
                  <a:cxn ang="0">
                    <a:pos x="0" y="148"/>
                  </a:cxn>
                  <a:cxn ang="0">
                    <a:pos x="34" y="178"/>
                  </a:cxn>
                  <a:cxn ang="0">
                    <a:pos x="38" y="198"/>
                  </a:cxn>
                  <a:cxn ang="0">
                    <a:pos x="14" y="222"/>
                  </a:cxn>
                  <a:cxn ang="0">
                    <a:pos x="38" y="258"/>
                  </a:cxn>
                  <a:cxn ang="0">
                    <a:pos x="70" y="246"/>
                  </a:cxn>
                  <a:cxn ang="0">
                    <a:pos x="80" y="294"/>
                  </a:cxn>
                  <a:cxn ang="0">
                    <a:pos x="100" y="302"/>
                  </a:cxn>
                  <a:cxn ang="0">
                    <a:pos x="140" y="280"/>
                  </a:cxn>
                  <a:cxn ang="0">
                    <a:pos x="150" y="280"/>
                  </a:cxn>
                  <a:cxn ang="0">
                    <a:pos x="160" y="280"/>
                  </a:cxn>
                  <a:cxn ang="0">
                    <a:pos x="176" y="312"/>
                  </a:cxn>
                  <a:cxn ang="0">
                    <a:pos x="216" y="300"/>
                  </a:cxn>
                  <a:cxn ang="0">
                    <a:pos x="216" y="266"/>
                  </a:cxn>
                  <a:cxn ang="0">
                    <a:pos x="264" y="270"/>
                  </a:cxn>
                  <a:cxn ang="0">
                    <a:pos x="278" y="254"/>
                  </a:cxn>
                  <a:cxn ang="0">
                    <a:pos x="268" y="210"/>
                  </a:cxn>
                  <a:cxn ang="0">
                    <a:pos x="276" y="192"/>
                  </a:cxn>
                  <a:cxn ang="0">
                    <a:pos x="152" y="224"/>
                  </a:cxn>
                  <a:cxn ang="0">
                    <a:pos x="138" y="222"/>
                  </a:cxn>
                  <a:cxn ang="0">
                    <a:pos x="116" y="210"/>
                  </a:cxn>
                  <a:cxn ang="0">
                    <a:pos x="98" y="190"/>
                  </a:cxn>
                  <a:cxn ang="0">
                    <a:pos x="90" y="166"/>
                  </a:cxn>
                  <a:cxn ang="0">
                    <a:pos x="88" y="152"/>
                  </a:cxn>
                  <a:cxn ang="0">
                    <a:pos x="96" y="126"/>
                  </a:cxn>
                  <a:cxn ang="0">
                    <a:pos x="110" y="106"/>
                  </a:cxn>
                  <a:cxn ang="0">
                    <a:pos x="132" y="92"/>
                  </a:cxn>
                  <a:cxn ang="0">
                    <a:pos x="160" y="88"/>
                  </a:cxn>
                  <a:cxn ang="0">
                    <a:pos x="172" y="90"/>
                  </a:cxn>
                  <a:cxn ang="0">
                    <a:pos x="196" y="102"/>
                  </a:cxn>
                  <a:cxn ang="0">
                    <a:pos x="214" y="122"/>
                  </a:cxn>
                  <a:cxn ang="0">
                    <a:pos x="222" y="146"/>
                  </a:cxn>
                  <a:cxn ang="0">
                    <a:pos x="224" y="160"/>
                  </a:cxn>
                  <a:cxn ang="0">
                    <a:pos x="216" y="186"/>
                  </a:cxn>
                  <a:cxn ang="0">
                    <a:pos x="200" y="206"/>
                  </a:cxn>
                  <a:cxn ang="0">
                    <a:pos x="178" y="220"/>
                  </a:cxn>
                  <a:cxn ang="0">
                    <a:pos x="152" y="224"/>
                  </a:cxn>
                </a:cxnLst>
                <a:rect l="0" t="0" r="r" b="b"/>
                <a:pathLst>
                  <a:path w="312" h="312">
                    <a:moveTo>
                      <a:pt x="310" y="186"/>
                    </a:moveTo>
                    <a:lnTo>
                      <a:pt x="310" y="186"/>
                    </a:lnTo>
                    <a:lnTo>
                      <a:pt x="312" y="164"/>
                    </a:lnTo>
                    <a:lnTo>
                      <a:pt x="312" y="164"/>
                    </a:lnTo>
                    <a:lnTo>
                      <a:pt x="312" y="142"/>
                    </a:lnTo>
                    <a:lnTo>
                      <a:pt x="278" y="134"/>
                    </a:lnTo>
                    <a:lnTo>
                      <a:pt x="278" y="134"/>
                    </a:lnTo>
                    <a:lnTo>
                      <a:pt x="274" y="114"/>
                    </a:lnTo>
                    <a:lnTo>
                      <a:pt x="298" y="90"/>
                    </a:lnTo>
                    <a:lnTo>
                      <a:pt x="298" y="90"/>
                    </a:lnTo>
                    <a:lnTo>
                      <a:pt x="288" y="70"/>
                    </a:lnTo>
                    <a:lnTo>
                      <a:pt x="274" y="54"/>
                    </a:lnTo>
                    <a:lnTo>
                      <a:pt x="242" y="66"/>
                    </a:lnTo>
                    <a:lnTo>
                      <a:pt x="242" y="66"/>
                    </a:lnTo>
                    <a:lnTo>
                      <a:pt x="226" y="54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12" y="10"/>
                    </a:lnTo>
                    <a:lnTo>
                      <a:pt x="192" y="4"/>
                    </a:lnTo>
                    <a:lnTo>
                      <a:pt x="172" y="32"/>
                    </a:lnTo>
                    <a:lnTo>
                      <a:pt x="172" y="32"/>
                    </a:lnTo>
                    <a:lnTo>
                      <a:pt x="162" y="32"/>
                    </a:lnTo>
                    <a:lnTo>
                      <a:pt x="162" y="32"/>
                    </a:lnTo>
                    <a:lnTo>
                      <a:pt x="152" y="32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14" y="4"/>
                    </a:lnTo>
                    <a:lnTo>
                      <a:pt x="94" y="12"/>
                    </a:lnTo>
                    <a:lnTo>
                      <a:pt x="96" y="46"/>
                    </a:lnTo>
                    <a:lnTo>
                      <a:pt x="96" y="46"/>
                    </a:lnTo>
                    <a:lnTo>
                      <a:pt x="80" y="5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34" y="58"/>
                    </a:lnTo>
                    <a:lnTo>
                      <a:pt x="22" y="74"/>
                    </a:lnTo>
                    <a:lnTo>
                      <a:pt x="44" y="102"/>
                    </a:lnTo>
                    <a:lnTo>
                      <a:pt x="44" y="102"/>
                    </a:lnTo>
                    <a:lnTo>
                      <a:pt x="36" y="120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0" y="170"/>
                    </a:lnTo>
                    <a:lnTo>
                      <a:pt x="34" y="178"/>
                    </a:lnTo>
                    <a:lnTo>
                      <a:pt x="34" y="178"/>
                    </a:lnTo>
                    <a:lnTo>
                      <a:pt x="38" y="198"/>
                    </a:lnTo>
                    <a:lnTo>
                      <a:pt x="14" y="222"/>
                    </a:lnTo>
                    <a:lnTo>
                      <a:pt x="14" y="222"/>
                    </a:lnTo>
                    <a:lnTo>
                      <a:pt x="24" y="242"/>
                    </a:lnTo>
                    <a:lnTo>
                      <a:pt x="38" y="258"/>
                    </a:lnTo>
                    <a:lnTo>
                      <a:pt x="70" y="246"/>
                    </a:lnTo>
                    <a:lnTo>
                      <a:pt x="70" y="246"/>
                    </a:lnTo>
                    <a:lnTo>
                      <a:pt x="86" y="258"/>
                    </a:lnTo>
                    <a:lnTo>
                      <a:pt x="80" y="294"/>
                    </a:lnTo>
                    <a:lnTo>
                      <a:pt x="80" y="294"/>
                    </a:lnTo>
                    <a:lnTo>
                      <a:pt x="100" y="302"/>
                    </a:lnTo>
                    <a:lnTo>
                      <a:pt x="120" y="308"/>
                    </a:lnTo>
                    <a:lnTo>
                      <a:pt x="140" y="280"/>
                    </a:lnTo>
                    <a:lnTo>
                      <a:pt x="140" y="280"/>
                    </a:lnTo>
                    <a:lnTo>
                      <a:pt x="150" y="280"/>
                    </a:lnTo>
                    <a:lnTo>
                      <a:pt x="150" y="280"/>
                    </a:lnTo>
                    <a:lnTo>
                      <a:pt x="160" y="280"/>
                    </a:lnTo>
                    <a:lnTo>
                      <a:pt x="176" y="312"/>
                    </a:lnTo>
                    <a:lnTo>
                      <a:pt x="176" y="312"/>
                    </a:lnTo>
                    <a:lnTo>
                      <a:pt x="196" y="308"/>
                    </a:lnTo>
                    <a:lnTo>
                      <a:pt x="216" y="300"/>
                    </a:lnTo>
                    <a:lnTo>
                      <a:pt x="216" y="266"/>
                    </a:lnTo>
                    <a:lnTo>
                      <a:pt x="216" y="266"/>
                    </a:lnTo>
                    <a:lnTo>
                      <a:pt x="232" y="254"/>
                    </a:lnTo>
                    <a:lnTo>
                      <a:pt x="264" y="270"/>
                    </a:lnTo>
                    <a:lnTo>
                      <a:pt x="264" y="270"/>
                    </a:lnTo>
                    <a:lnTo>
                      <a:pt x="278" y="254"/>
                    </a:lnTo>
                    <a:lnTo>
                      <a:pt x="290" y="238"/>
                    </a:lnTo>
                    <a:lnTo>
                      <a:pt x="268" y="210"/>
                    </a:lnTo>
                    <a:lnTo>
                      <a:pt x="268" y="210"/>
                    </a:lnTo>
                    <a:lnTo>
                      <a:pt x="276" y="192"/>
                    </a:lnTo>
                    <a:lnTo>
                      <a:pt x="310" y="186"/>
                    </a:lnTo>
                    <a:close/>
                    <a:moveTo>
                      <a:pt x="152" y="224"/>
                    </a:moveTo>
                    <a:lnTo>
                      <a:pt x="152" y="224"/>
                    </a:lnTo>
                    <a:lnTo>
                      <a:pt x="138" y="222"/>
                    </a:lnTo>
                    <a:lnTo>
                      <a:pt x="126" y="216"/>
                    </a:lnTo>
                    <a:lnTo>
                      <a:pt x="116" y="210"/>
                    </a:lnTo>
                    <a:lnTo>
                      <a:pt x="106" y="202"/>
                    </a:lnTo>
                    <a:lnTo>
                      <a:pt x="98" y="190"/>
                    </a:lnTo>
                    <a:lnTo>
                      <a:pt x="92" y="180"/>
                    </a:lnTo>
                    <a:lnTo>
                      <a:pt x="90" y="166"/>
                    </a:lnTo>
                    <a:lnTo>
                      <a:pt x="88" y="152"/>
                    </a:lnTo>
                    <a:lnTo>
                      <a:pt x="88" y="152"/>
                    </a:lnTo>
                    <a:lnTo>
                      <a:pt x="90" y="140"/>
                    </a:lnTo>
                    <a:lnTo>
                      <a:pt x="96" y="126"/>
                    </a:lnTo>
                    <a:lnTo>
                      <a:pt x="102" y="116"/>
                    </a:lnTo>
                    <a:lnTo>
                      <a:pt x="110" y="106"/>
                    </a:lnTo>
                    <a:lnTo>
                      <a:pt x="122" y="98"/>
                    </a:lnTo>
                    <a:lnTo>
                      <a:pt x="132" y="92"/>
                    </a:lnTo>
                    <a:lnTo>
                      <a:pt x="146" y="90"/>
                    </a:lnTo>
                    <a:lnTo>
                      <a:pt x="160" y="88"/>
                    </a:lnTo>
                    <a:lnTo>
                      <a:pt x="160" y="88"/>
                    </a:lnTo>
                    <a:lnTo>
                      <a:pt x="172" y="90"/>
                    </a:lnTo>
                    <a:lnTo>
                      <a:pt x="186" y="96"/>
                    </a:lnTo>
                    <a:lnTo>
                      <a:pt x="196" y="102"/>
                    </a:lnTo>
                    <a:lnTo>
                      <a:pt x="206" y="110"/>
                    </a:lnTo>
                    <a:lnTo>
                      <a:pt x="214" y="122"/>
                    </a:lnTo>
                    <a:lnTo>
                      <a:pt x="220" y="134"/>
                    </a:lnTo>
                    <a:lnTo>
                      <a:pt x="222" y="146"/>
                    </a:lnTo>
                    <a:lnTo>
                      <a:pt x="224" y="160"/>
                    </a:lnTo>
                    <a:lnTo>
                      <a:pt x="224" y="160"/>
                    </a:lnTo>
                    <a:lnTo>
                      <a:pt x="222" y="174"/>
                    </a:lnTo>
                    <a:lnTo>
                      <a:pt x="216" y="186"/>
                    </a:lnTo>
                    <a:lnTo>
                      <a:pt x="210" y="196"/>
                    </a:lnTo>
                    <a:lnTo>
                      <a:pt x="200" y="206"/>
                    </a:lnTo>
                    <a:lnTo>
                      <a:pt x="190" y="214"/>
                    </a:lnTo>
                    <a:lnTo>
                      <a:pt x="178" y="220"/>
                    </a:lnTo>
                    <a:lnTo>
                      <a:pt x="166" y="222"/>
                    </a:lnTo>
                    <a:lnTo>
                      <a:pt x="152" y="224"/>
                    </a:lnTo>
                    <a:lnTo>
                      <a:pt x="152" y="2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2389981" y="3485356"/>
                <a:ext cx="685800" cy="685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Oval 19"/>
            <p:cNvSpPr/>
            <p:nvPr/>
          </p:nvSpPr>
          <p:spPr>
            <a:xfrm>
              <a:off x="2542381" y="3637756"/>
              <a:ext cx="381000" cy="381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22"/>
          <p:cNvGrpSpPr/>
          <p:nvPr/>
        </p:nvGrpSpPr>
        <p:grpSpPr>
          <a:xfrm>
            <a:off x="7002463" y="4078302"/>
            <a:ext cx="1350962" cy="1350962"/>
            <a:chOff x="2057400" y="3152775"/>
            <a:chExt cx="1350962" cy="1350962"/>
          </a:xfrm>
          <a:effectLst/>
        </p:grpSpPr>
        <p:grpSp>
          <p:nvGrpSpPr>
            <p:cNvPr id="18" name="Group 23"/>
            <p:cNvGrpSpPr/>
            <p:nvPr/>
          </p:nvGrpSpPr>
          <p:grpSpPr>
            <a:xfrm>
              <a:off x="2057400" y="3152775"/>
              <a:ext cx="1350962" cy="1350962"/>
              <a:chOff x="2057400" y="3152775"/>
              <a:chExt cx="1350962" cy="1350962"/>
            </a:xfrm>
          </p:grpSpPr>
          <p:sp>
            <p:nvSpPr>
              <p:cNvPr id="26" name="Freeform 369"/>
              <p:cNvSpPr>
                <a:spLocks noEditPoints="1"/>
              </p:cNvSpPr>
              <p:nvPr/>
            </p:nvSpPr>
            <p:spPr bwMode="auto">
              <a:xfrm>
                <a:off x="2057400" y="3152775"/>
                <a:ext cx="1350962" cy="1350962"/>
              </a:xfrm>
              <a:custGeom>
                <a:avLst/>
                <a:gdLst/>
                <a:ahLst/>
                <a:cxnLst>
                  <a:cxn ang="0">
                    <a:pos x="310" y="186"/>
                  </a:cxn>
                  <a:cxn ang="0">
                    <a:pos x="312" y="164"/>
                  </a:cxn>
                  <a:cxn ang="0">
                    <a:pos x="278" y="134"/>
                  </a:cxn>
                  <a:cxn ang="0">
                    <a:pos x="274" y="114"/>
                  </a:cxn>
                  <a:cxn ang="0">
                    <a:pos x="298" y="90"/>
                  </a:cxn>
                  <a:cxn ang="0">
                    <a:pos x="274" y="54"/>
                  </a:cxn>
                  <a:cxn ang="0">
                    <a:pos x="242" y="66"/>
                  </a:cxn>
                  <a:cxn ang="0">
                    <a:pos x="232" y="18"/>
                  </a:cxn>
                  <a:cxn ang="0">
                    <a:pos x="212" y="10"/>
                  </a:cxn>
                  <a:cxn ang="0">
                    <a:pos x="172" y="32"/>
                  </a:cxn>
                  <a:cxn ang="0">
                    <a:pos x="162" y="32"/>
                  </a:cxn>
                  <a:cxn ang="0">
                    <a:pos x="152" y="32"/>
                  </a:cxn>
                  <a:cxn ang="0">
                    <a:pos x="136" y="0"/>
                  </a:cxn>
                  <a:cxn ang="0">
                    <a:pos x="94" y="12"/>
                  </a:cxn>
                  <a:cxn ang="0">
                    <a:pos x="96" y="46"/>
                  </a:cxn>
                  <a:cxn ang="0">
                    <a:pos x="48" y="42"/>
                  </a:cxn>
                  <a:cxn ang="0">
                    <a:pos x="34" y="58"/>
                  </a:cxn>
                  <a:cxn ang="0">
                    <a:pos x="44" y="102"/>
                  </a:cxn>
                  <a:cxn ang="0">
                    <a:pos x="36" y="120"/>
                  </a:cxn>
                  <a:cxn ang="0">
                    <a:pos x="2" y="126"/>
                  </a:cxn>
                  <a:cxn ang="0">
                    <a:pos x="0" y="148"/>
                  </a:cxn>
                  <a:cxn ang="0">
                    <a:pos x="34" y="178"/>
                  </a:cxn>
                  <a:cxn ang="0">
                    <a:pos x="38" y="198"/>
                  </a:cxn>
                  <a:cxn ang="0">
                    <a:pos x="14" y="222"/>
                  </a:cxn>
                  <a:cxn ang="0">
                    <a:pos x="38" y="258"/>
                  </a:cxn>
                  <a:cxn ang="0">
                    <a:pos x="70" y="246"/>
                  </a:cxn>
                  <a:cxn ang="0">
                    <a:pos x="80" y="294"/>
                  </a:cxn>
                  <a:cxn ang="0">
                    <a:pos x="100" y="302"/>
                  </a:cxn>
                  <a:cxn ang="0">
                    <a:pos x="140" y="280"/>
                  </a:cxn>
                  <a:cxn ang="0">
                    <a:pos x="150" y="280"/>
                  </a:cxn>
                  <a:cxn ang="0">
                    <a:pos x="160" y="280"/>
                  </a:cxn>
                  <a:cxn ang="0">
                    <a:pos x="176" y="312"/>
                  </a:cxn>
                  <a:cxn ang="0">
                    <a:pos x="216" y="300"/>
                  </a:cxn>
                  <a:cxn ang="0">
                    <a:pos x="216" y="266"/>
                  </a:cxn>
                  <a:cxn ang="0">
                    <a:pos x="264" y="270"/>
                  </a:cxn>
                  <a:cxn ang="0">
                    <a:pos x="278" y="254"/>
                  </a:cxn>
                  <a:cxn ang="0">
                    <a:pos x="268" y="210"/>
                  </a:cxn>
                  <a:cxn ang="0">
                    <a:pos x="276" y="192"/>
                  </a:cxn>
                  <a:cxn ang="0">
                    <a:pos x="152" y="224"/>
                  </a:cxn>
                  <a:cxn ang="0">
                    <a:pos x="138" y="222"/>
                  </a:cxn>
                  <a:cxn ang="0">
                    <a:pos x="116" y="210"/>
                  </a:cxn>
                  <a:cxn ang="0">
                    <a:pos x="98" y="190"/>
                  </a:cxn>
                  <a:cxn ang="0">
                    <a:pos x="90" y="166"/>
                  </a:cxn>
                  <a:cxn ang="0">
                    <a:pos x="88" y="152"/>
                  </a:cxn>
                  <a:cxn ang="0">
                    <a:pos x="96" y="126"/>
                  </a:cxn>
                  <a:cxn ang="0">
                    <a:pos x="110" y="106"/>
                  </a:cxn>
                  <a:cxn ang="0">
                    <a:pos x="132" y="92"/>
                  </a:cxn>
                  <a:cxn ang="0">
                    <a:pos x="160" y="88"/>
                  </a:cxn>
                  <a:cxn ang="0">
                    <a:pos x="172" y="90"/>
                  </a:cxn>
                  <a:cxn ang="0">
                    <a:pos x="196" y="102"/>
                  </a:cxn>
                  <a:cxn ang="0">
                    <a:pos x="214" y="122"/>
                  </a:cxn>
                  <a:cxn ang="0">
                    <a:pos x="222" y="146"/>
                  </a:cxn>
                  <a:cxn ang="0">
                    <a:pos x="224" y="160"/>
                  </a:cxn>
                  <a:cxn ang="0">
                    <a:pos x="216" y="186"/>
                  </a:cxn>
                  <a:cxn ang="0">
                    <a:pos x="200" y="206"/>
                  </a:cxn>
                  <a:cxn ang="0">
                    <a:pos x="178" y="220"/>
                  </a:cxn>
                  <a:cxn ang="0">
                    <a:pos x="152" y="224"/>
                  </a:cxn>
                </a:cxnLst>
                <a:rect l="0" t="0" r="r" b="b"/>
                <a:pathLst>
                  <a:path w="312" h="312">
                    <a:moveTo>
                      <a:pt x="310" y="186"/>
                    </a:moveTo>
                    <a:lnTo>
                      <a:pt x="310" y="186"/>
                    </a:lnTo>
                    <a:lnTo>
                      <a:pt x="312" y="164"/>
                    </a:lnTo>
                    <a:lnTo>
                      <a:pt x="312" y="164"/>
                    </a:lnTo>
                    <a:lnTo>
                      <a:pt x="312" y="142"/>
                    </a:lnTo>
                    <a:lnTo>
                      <a:pt x="278" y="134"/>
                    </a:lnTo>
                    <a:lnTo>
                      <a:pt x="278" y="134"/>
                    </a:lnTo>
                    <a:lnTo>
                      <a:pt x="274" y="114"/>
                    </a:lnTo>
                    <a:lnTo>
                      <a:pt x="298" y="90"/>
                    </a:lnTo>
                    <a:lnTo>
                      <a:pt x="298" y="90"/>
                    </a:lnTo>
                    <a:lnTo>
                      <a:pt x="288" y="70"/>
                    </a:lnTo>
                    <a:lnTo>
                      <a:pt x="274" y="54"/>
                    </a:lnTo>
                    <a:lnTo>
                      <a:pt x="242" y="66"/>
                    </a:lnTo>
                    <a:lnTo>
                      <a:pt x="242" y="66"/>
                    </a:lnTo>
                    <a:lnTo>
                      <a:pt x="226" y="54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12" y="10"/>
                    </a:lnTo>
                    <a:lnTo>
                      <a:pt x="192" y="4"/>
                    </a:lnTo>
                    <a:lnTo>
                      <a:pt x="172" y="32"/>
                    </a:lnTo>
                    <a:lnTo>
                      <a:pt x="172" y="32"/>
                    </a:lnTo>
                    <a:lnTo>
                      <a:pt x="162" y="32"/>
                    </a:lnTo>
                    <a:lnTo>
                      <a:pt x="162" y="32"/>
                    </a:lnTo>
                    <a:lnTo>
                      <a:pt x="152" y="32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14" y="4"/>
                    </a:lnTo>
                    <a:lnTo>
                      <a:pt x="94" y="12"/>
                    </a:lnTo>
                    <a:lnTo>
                      <a:pt x="96" y="46"/>
                    </a:lnTo>
                    <a:lnTo>
                      <a:pt x="96" y="46"/>
                    </a:lnTo>
                    <a:lnTo>
                      <a:pt x="80" y="5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34" y="58"/>
                    </a:lnTo>
                    <a:lnTo>
                      <a:pt x="22" y="74"/>
                    </a:lnTo>
                    <a:lnTo>
                      <a:pt x="44" y="102"/>
                    </a:lnTo>
                    <a:lnTo>
                      <a:pt x="44" y="102"/>
                    </a:lnTo>
                    <a:lnTo>
                      <a:pt x="36" y="120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0" y="170"/>
                    </a:lnTo>
                    <a:lnTo>
                      <a:pt x="34" y="178"/>
                    </a:lnTo>
                    <a:lnTo>
                      <a:pt x="34" y="178"/>
                    </a:lnTo>
                    <a:lnTo>
                      <a:pt x="38" y="198"/>
                    </a:lnTo>
                    <a:lnTo>
                      <a:pt x="14" y="222"/>
                    </a:lnTo>
                    <a:lnTo>
                      <a:pt x="14" y="222"/>
                    </a:lnTo>
                    <a:lnTo>
                      <a:pt x="24" y="242"/>
                    </a:lnTo>
                    <a:lnTo>
                      <a:pt x="38" y="258"/>
                    </a:lnTo>
                    <a:lnTo>
                      <a:pt x="70" y="246"/>
                    </a:lnTo>
                    <a:lnTo>
                      <a:pt x="70" y="246"/>
                    </a:lnTo>
                    <a:lnTo>
                      <a:pt x="86" y="258"/>
                    </a:lnTo>
                    <a:lnTo>
                      <a:pt x="80" y="294"/>
                    </a:lnTo>
                    <a:lnTo>
                      <a:pt x="80" y="294"/>
                    </a:lnTo>
                    <a:lnTo>
                      <a:pt x="100" y="302"/>
                    </a:lnTo>
                    <a:lnTo>
                      <a:pt x="120" y="308"/>
                    </a:lnTo>
                    <a:lnTo>
                      <a:pt x="140" y="280"/>
                    </a:lnTo>
                    <a:lnTo>
                      <a:pt x="140" y="280"/>
                    </a:lnTo>
                    <a:lnTo>
                      <a:pt x="150" y="280"/>
                    </a:lnTo>
                    <a:lnTo>
                      <a:pt x="150" y="280"/>
                    </a:lnTo>
                    <a:lnTo>
                      <a:pt x="160" y="280"/>
                    </a:lnTo>
                    <a:lnTo>
                      <a:pt x="176" y="312"/>
                    </a:lnTo>
                    <a:lnTo>
                      <a:pt x="176" y="312"/>
                    </a:lnTo>
                    <a:lnTo>
                      <a:pt x="196" y="308"/>
                    </a:lnTo>
                    <a:lnTo>
                      <a:pt x="216" y="300"/>
                    </a:lnTo>
                    <a:lnTo>
                      <a:pt x="216" y="266"/>
                    </a:lnTo>
                    <a:lnTo>
                      <a:pt x="216" y="266"/>
                    </a:lnTo>
                    <a:lnTo>
                      <a:pt x="232" y="254"/>
                    </a:lnTo>
                    <a:lnTo>
                      <a:pt x="264" y="270"/>
                    </a:lnTo>
                    <a:lnTo>
                      <a:pt x="264" y="270"/>
                    </a:lnTo>
                    <a:lnTo>
                      <a:pt x="278" y="254"/>
                    </a:lnTo>
                    <a:lnTo>
                      <a:pt x="290" y="238"/>
                    </a:lnTo>
                    <a:lnTo>
                      <a:pt x="268" y="210"/>
                    </a:lnTo>
                    <a:lnTo>
                      <a:pt x="268" y="210"/>
                    </a:lnTo>
                    <a:lnTo>
                      <a:pt x="276" y="192"/>
                    </a:lnTo>
                    <a:lnTo>
                      <a:pt x="310" y="186"/>
                    </a:lnTo>
                    <a:close/>
                    <a:moveTo>
                      <a:pt x="152" y="224"/>
                    </a:moveTo>
                    <a:lnTo>
                      <a:pt x="152" y="224"/>
                    </a:lnTo>
                    <a:lnTo>
                      <a:pt x="138" y="222"/>
                    </a:lnTo>
                    <a:lnTo>
                      <a:pt x="126" y="216"/>
                    </a:lnTo>
                    <a:lnTo>
                      <a:pt x="116" y="210"/>
                    </a:lnTo>
                    <a:lnTo>
                      <a:pt x="106" y="202"/>
                    </a:lnTo>
                    <a:lnTo>
                      <a:pt x="98" y="190"/>
                    </a:lnTo>
                    <a:lnTo>
                      <a:pt x="92" y="180"/>
                    </a:lnTo>
                    <a:lnTo>
                      <a:pt x="90" y="166"/>
                    </a:lnTo>
                    <a:lnTo>
                      <a:pt x="88" y="152"/>
                    </a:lnTo>
                    <a:lnTo>
                      <a:pt x="88" y="152"/>
                    </a:lnTo>
                    <a:lnTo>
                      <a:pt x="90" y="140"/>
                    </a:lnTo>
                    <a:lnTo>
                      <a:pt x="96" y="126"/>
                    </a:lnTo>
                    <a:lnTo>
                      <a:pt x="102" y="116"/>
                    </a:lnTo>
                    <a:lnTo>
                      <a:pt x="110" y="106"/>
                    </a:lnTo>
                    <a:lnTo>
                      <a:pt x="122" y="98"/>
                    </a:lnTo>
                    <a:lnTo>
                      <a:pt x="132" y="92"/>
                    </a:lnTo>
                    <a:lnTo>
                      <a:pt x="146" y="90"/>
                    </a:lnTo>
                    <a:lnTo>
                      <a:pt x="160" y="88"/>
                    </a:lnTo>
                    <a:lnTo>
                      <a:pt x="160" y="88"/>
                    </a:lnTo>
                    <a:lnTo>
                      <a:pt x="172" y="90"/>
                    </a:lnTo>
                    <a:lnTo>
                      <a:pt x="186" y="96"/>
                    </a:lnTo>
                    <a:lnTo>
                      <a:pt x="196" y="102"/>
                    </a:lnTo>
                    <a:lnTo>
                      <a:pt x="206" y="110"/>
                    </a:lnTo>
                    <a:lnTo>
                      <a:pt x="214" y="122"/>
                    </a:lnTo>
                    <a:lnTo>
                      <a:pt x="220" y="134"/>
                    </a:lnTo>
                    <a:lnTo>
                      <a:pt x="222" y="146"/>
                    </a:lnTo>
                    <a:lnTo>
                      <a:pt x="224" y="160"/>
                    </a:lnTo>
                    <a:lnTo>
                      <a:pt x="224" y="160"/>
                    </a:lnTo>
                    <a:lnTo>
                      <a:pt x="222" y="174"/>
                    </a:lnTo>
                    <a:lnTo>
                      <a:pt x="216" y="186"/>
                    </a:lnTo>
                    <a:lnTo>
                      <a:pt x="210" y="196"/>
                    </a:lnTo>
                    <a:lnTo>
                      <a:pt x="200" y="206"/>
                    </a:lnTo>
                    <a:lnTo>
                      <a:pt x="190" y="214"/>
                    </a:lnTo>
                    <a:lnTo>
                      <a:pt x="178" y="220"/>
                    </a:lnTo>
                    <a:lnTo>
                      <a:pt x="166" y="222"/>
                    </a:lnTo>
                    <a:lnTo>
                      <a:pt x="152" y="224"/>
                    </a:lnTo>
                    <a:lnTo>
                      <a:pt x="152" y="2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2389981" y="3485356"/>
                <a:ext cx="685800" cy="685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Oval 24"/>
            <p:cNvSpPr/>
            <p:nvPr/>
          </p:nvSpPr>
          <p:spPr>
            <a:xfrm>
              <a:off x="2542381" y="3637756"/>
              <a:ext cx="381000" cy="381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81683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/>
          <p:cNvSpPr/>
          <p:nvPr/>
        </p:nvSpPr>
        <p:spPr>
          <a:xfrm>
            <a:off x="2285984" y="928670"/>
            <a:ext cx="2269815" cy="627948"/>
          </a:xfrm>
          <a:prstGeom prst="homePlate">
            <a:avLst/>
          </a:prstGeom>
          <a:solidFill>
            <a:srgbClr val="7396A5"/>
          </a:solidFill>
          <a:ln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5350" tIns="27675" rIns="55350" bIns="27675" anchor="b"/>
          <a:lstStyle/>
          <a:p>
            <a:pPr algn="ctr" defTabSz="914046">
              <a:defRPr/>
            </a:pPr>
            <a:r>
              <a:rPr lang="en-A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Objective</a:t>
            </a:r>
          </a:p>
        </p:txBody>
      </p:sp>
      <p:sp>
        <p:nvSpPr>
          <p:cNvPr id="16" name="Pentagon 15"/>
          <p:cNvSpPr/>
          <p:nvPr/>
        </p:nvSpPr>
        <p:spPr>
          <a:xfrm>
            <a:off x="2285984" y="3158242"/>
            <a:ext cx="2214578" cy="627948"/>
          </a:xfrm>
          <a:prstGeom prst="homePlate">
            <a:avLst/>
          </a:prstGeom>
          <a:solidFill>
            <a:srgbClr val="7396A5"/>
          </a:solidFill>
          <a:ln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5350" tIns="27675" rIns="55350" bIns="27675" anchor="ctr"/>
          <a:lstStyle/>
          <a:p>
            <a:pPr algn="ctr" defTabSz="914046">
              <a:defRPr/>
            </a:pPr>
            <a:r>
              <a:rPr lang="en-AU" sz="33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gency FB" pitchFamily="34" charset="0"/>
              </a:rPr>
              <a:t>Sequence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812070"/>
            <a:ext cx="4451660" cy="2271882"/>
          </a:xfrm>
          <a:prstGeom prst="rect">
            <a:avLst/>
          </a:prstGeom>
          <a:noFill/>
        </p:spPr>
        <p:txBody>
          <a:bodyPr lIns="55350" tIns="27675" rIns="55350" bIns="27675">
            <a:spAutoFit/>
          </a:bodyPr>
          <a:lstStyle/>
          <a:p>
            <a:pPr defTabSz="914046">
              <a:defRPr/>
            </a:pPr>
            <a:r>
              <a:rPr lang="en-US" sz="2400" dirty="0" smtClean="0">
                <a:latin typeface="Times New Roman"/>
                <a:ea typeface="Times New Roman"/>
              </a:rPr>
              <a:t>highlight </a:t>
            </a:r>
            <a:r>
              <a:rPr lang="en-US" sz="2400" dirty="0">
                <a:latin typeface="Times New Roman"/>
                <a:ea typeface="Times New Roman"/>
              </a:rPr>
              <a:t>the process, nature, and scope of the </a:t>
            </a:r>
            <a:r>
              <a:rPr lang="en-US" sz="2400" dirty="0" smtClean="0">
                <a:latin typeface="Times New Roman"/>
                <a:ea typeface="Times New Roman"/>
              </a:rPr>
              <a:t>Market &amp; Mechanic Village Schools (MMVS) intervention on linking informal apprenticeship and formal education in South-eastern Nigeria.</a:t>
            </a:r>
            <a:endParaRPr lang="en-AU" sz="2400" b="1" dirty="0">
              <a:ln w="1905"/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gency FB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93263" y="3105993"/>
            <a:ext cx="4451660" cy="394445"/>
          </a:xfrm>
          <a:prstGeom prst="rect">
            <a:avLst/>
          </a:prstGeom>
          <a:noFill/>
        </p:spPr>
        <p:txBody>
          <a:bodyPr lIns="55350" tIns="27675" rIns="55350" bIns="27675">
            <a:spAutoFit/>
          </a:bodyPr>
          <a:lstStyle/>
          <a:p>
            <a:pPr defTabSz="914046">
              <a:defRPr/>
            </a:pPr>
            <a:r>
              <a:rPr lang="en-US" sz="2200" b="1" dirty="0" smtClean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Context and Historical Reasons for the MMVS</a:t>
            </a:r>
            <a:endParaRPr lang="en-US" sz="2200" b="1" dirty="0">
              <a:ln w="1905"/>
              <a:solidFill>
                <a:srgbClr val="FF9900"/>
              </a:solidFill>
              <a:effectLst>
                <a:glow rad="101600">
                  <a:schemeClr val="tx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gency FB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48200" y="3648941"/>
            <a:ext cx="4495800" cy="394445"/>
          </a:xfrm>
          <a:prstGeom prst="rect">
            <a:avLst/>
          </a:prstGeom>
          <a:noFill/>
        </p:spPr>
        <p:txBody>
          <a:bodyPr wrap="square" lIns="55350" tIns="27675" rIns="55350" bIns="27675">
            <a:spAutoFit/>
          </a:bodyPr>
          <a:lstStyle/>
          <a:p>
            <a:pPr defTabSz="914046">
              <a:defRPr/>
            </a:pPr>
            <a:r>
              <a:rPr lang="en-AU" sz="2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gency FB" pitchFamily="34" charset="0"/>
              </a:rPr>
              <a:t>The  ETF MMVS  Intervention  Process  (R &amp; D)</a:t>
            </a:r>
            <a:endParaRPr lang="en-AU" sz="2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gency FB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93263" y="4286256"/>
            <a:ext cx="4451660" cy="732999"/>
          </a:xfrm>
          <a:prstGeom prst="rect">
            <a:avLst/>
          </a:prstGeom>
          <a:noFill/>
        </p:spPr>
        <p:txBody>
          <a:bodyPr lIns="55350" tIns="27675" rIns="55350" bIns="27675">
            <a:spAutoFit/>
          </a:bodyPr>
          <a:lstStyle/>
          <a:p>
            <a:pPr defTabSz="914046">
              <a:defRPr/>
            </a:pPr>
            <a:r>
              <a:rPr lang="en-AU" sz="2200" b="1" dirty="0" smtClean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Features of the UNICEF and the Redesigned MMVS Curricula</a:t>
            </a:r>
            <a:endParaRPr lang="en-AU" sz="2200" b="1" dirty="0">
              <a:ln w="1905"/>
              <a:solidFill>
                <a:srgbClr val="FF9900"/>
              </a:solidFill>
              <a:effectLst>
                <a:glow rad="101600">
                  <a:schemeClr val="tx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gency FB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92340" y="5020541"/>
            <a:ext cx="4451660" cy="394445"/>
          </a:xfrm>
          <a:prstGeom prst="rect">
            <a:avLst/>
          </a:prstGeom>
          <a:noFill/>
        </p:spPr>
        <p:txBody>
          <a:bodyPr lIns="55350" tIns="27675" rIns="55350" bIns="27675">
            <a:spAutoFit/>
          </a:bodyPr>
          <a:lstStyle/>
          <a:p>
            <a:pPr defTabSz="914046">
              <a:defRPr/>
            </a:pPr>
            <a:r>
              <a:rPr lang="en-AU" sz="2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gency FB" pitchFamily="34" charset="0"/>
              </a:rPr>
              <a:t>Overview of the ICT Component of the MMVS</a:t>
            </a:r>
            <a:endParaRPr lang="en-AU" sz="2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gency FB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93263" y="5719786"/>
            <a:ext cx="4451660" cy="394445"/>
          </a:xfrm>
          <a:prstGeom prst="rect">
            <a:avLst/>
          </a:prstGeom>
          <a:noFill/>
        </p:spPr>
        <p:txBody>
          <a:bodyPr lIns="55350" tIns="27675" rIns="55350" bIns="27675">
            <a:spAutoFit/>
          </a:bodyPr>
          <a:lstStyle/>
          <a:p>
            <a:pPr defTabSz="914046">
              <a:defRPr/>
            </a:pPr>
            <a:r>
              <a:rPr lang="en-AU" sz="2200" b="1" dirty="0" smtClean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Prospects of MMVS in South Eastern Nigeria </a:t>
            </a:r>
            <a:endParaRPr lang="en-AU" sz="2200" b="1" dirty="0">
              <a:ln w="1905"/>
              <a:solidFill>
                <a:srgbClr val="FF9900"/>
              </a:solidFill>
              <a:effectLst>
                <a:glow rad="101600">
                  <a:schemeClr val="tx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gency FB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43149" y="6286520"/>
            <a:ext cx="4451660" cy="394445"/>
          </a:xfrm>
          <a:prstGeom prst="rect">
            <a:avLst/>
          </a:prstGeom>
          <a:noFill/>
        </p:spPr>
        <p:txBody>
          <a:bodyPr lIns="55350" tIns="27675" rIns="55350" bIns="27675">
            <a:spAutoFit/>
          </a:bodyPr>
          <a:lstStyle/>
          <a:p>
            <a:pPr defTabSz="914046">
              <a:defRPr/>
            </a:pPr>
            <a:r>
              <a:rPr lang="en-AU" sz="2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gency FB" pitchFamily="34" charset="0"/>
              </a:rPr>
              <a:t>Conclusions and Closing Thoughts</a:t>
            </a:r>
            <a:endParaRPr lang="en-AU" sz="2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gency FB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857232"/>
            <a:ext cx="2214546" cy="5214974"/>
          </a:xfrm>
          <a:prstGeom prst="rect">
            <a:avLst/>
          </a:prstGeom>
          <a:gradFill>
            <a:gsLst>
              <a:gs pos="0">
                <a:srgbClr val="AFC5D9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vert270" lIns="55350" tIns="27675" rIns="55350" bIns="27675" anchor="ctr"/>
          <a:lstStyle/>
          <a:p>
            <a:pPr algn="ctr" defTabSz="914046">
              <a:defRPr/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Linking Informal apprenticeship and formal education in South-eastern Nigeria through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Market &amp; Mechanic Village School (MMVS) </a:t>
            </a:r>
            <a:endParaRPr lang="en-AU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228600">
                  <a:schemeClr val="tx1"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55000" endA="300" endPos="45500" dir="5400000" sy="-100000" algn="bl" rotWithShape="0"/>
              </a:effectLst>
              <a:latin typeface="Forte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/>
          <p:cNvGrpSpPr/>
          <p:nvPr/>
        </p:nvGrpSpPr>
        <p:grpSpPr>
          <a:xfrm>
            <a:off x="928662" y="1285860"/>
            <a:ext cx="7750840" cy="3495689"/>
            <a:chOff x="1094441" y="926868"/>
            <a:chExt cx="6979133" cy="4397607"/>
          </a:xfrm>
        </p:grpSpPr>
        <p:grpSp>
          <p:nvGrpSpPr>
            <p:cNvPr id="3" name="Group 16"/>
            <p:cNvGrpSpPr/>
            <p:nvPr/>
          </p:nvGrpSpPr>
          <p:grpSpPr>
            <a:xfrm>
              <a:off x="1158766" y="2428875"/>
              <a:ext cx="6689834" cy="2895600"/>
              <a:chOff x="2133600" y="3200400"/>
              <a:chExt cx="5281448" cy="228600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2133600" y="3200400"/>
                <a:ext cx="5281448" cy="2286000"/>
              </a:xfrm>
              <a:prstGeom prst="rect">
                <a:avLst/>
              </a:prstGeom>
              <a:scene3d>
                <a:camera prst="perspectiveRelaxed"/>
                <a:lightRig rig="soft" dir="t"/>
              </a:scene3d>
              <a:sp3d extrusionH="127000" prstMaterial="dkEdge">
                <a:bevelT/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>
                <a:spLocks noChangeAspect="1"/>
              </p:cNvSpPr>
              <p:nvPr/>
            </p:nvSpPr>
            <p:spPr>
              <a:xfrm>
                <a:off x="2397673" y="3333750"/>
                <a:ext cx="4753303" cy="1828800"/>
              </a:xfrm>
              <a:prstGeom prst="rect">
                <a:avLst/>
              </a:prstGeom>
              <a:scene3d>
                <a:camera prst="perspectiveRelaxed"/>
                <a:lightRig rig="soft" dir="t"/>
              </a:scene3d>
              <a:sp3d extrusionH="127000" prstMaterial="dkEdge">
                <a:bevelT/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>
                <a:spLocks noChangeAspect="1"/>
              </p:cNvSpPr>
              <p:nvPr/>
            </p:nvSpPr>
            <p:spPr>
              <a:xfrm>
                <a:off x="2635338" y="3428999"/>
                <a:ext cx="4277973" cy="1447801"/>
              </a:xfrm>
              <a:prstGeom prst="rect">
                <a:avLst/>
              </a:prstGeom>
              <a:scene3d>
                <a:camera prst="perspectiveRelaxed"/>
                <a:lightRig rig="soft" dir="t"/>
              </a:scene3d>
              <a:sp3d extrusionH="127000" prstMaterial="dkEdge">
                <a:bevelT/>
                <a:extrusionClr>
                  <a:schemeClr val="bg1">
                    <a:lumMod val="7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21"/>
            <p:cNvGrpSpPr/>
            <p:nvPr/>
          </p:nvGrpSpPr>
          <p:grpSpPr>
            <a:xfrm>
              <a:off x="1920766" y="2352675"/>
              <a:ext cx="4953000" cy="838200"/>
              <a:chOff x="1666875" y="3886200"/>
              <a:chExt cx="4953000" cy="838200"/>
            </a:xfrm>
            <a:effectLst>
              <a:outerShdw blurRad="165100" sx="106000" sy="106000" algn="ctr" rotWithShape="0">
                <a:prstClr val="black">
                  <a:alpha val="40000"/>
                </a:prstClr>
              </a:outerShdw>
            </a:effectLst>
            <a:scene3d>
              <a:camera prst="perspectiveRelaxed"/>
              <a:lightRig rig="threePt" dir="t"/>
            </a:scene3d>
          </p:grpSpPr>
          <p:sp>
            <p:nvSpPr>
              <p:cNvPr id="18" name="Oval 17"/>
              <p:cNvSpPr/>
              <p:nvPr/>
            </p:nvSpPr>
            <p:spPr>
              <a:xfrm>
                <a:off x="1666875" y="3886200"/>
                <a:ext cx="838200" cy="838200"/>
              </a:xfrm>
              <a:prstGeom prst="ellipse">
                <a:avLst/>
              </a:prstGeom>
              <a:ln>
                <a:noFill/>
              </a:ln>
              <a:sp3d z="1270000" extrusionH="2540000">
                <a:extrusionClr>
                  <a:schemeClr val="tx2">
                    <a:lumMod val="60000"/>
                    <a:lumOff val="40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3038475" y="3886200"/>
                <a:ext cx="838200" cy="838200"/>
              </a:xfrm>
              <a:prstGeom prst="ellipse">
                <a:avLst/>
              </a:prstGeom>
              <a:ln>
                <a:noFill/>
              </a:ln>
              <a:sp3d z="1270000" extrusionH="2540000">
                <a:extrusionClr>
                  <a:schemeClr val="tx2">
                    <a:lumMod val="60000"/>
                    <a:lumOff val="40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4410075" y="3886200"/>
                <a:ext cx="838201" cy="838200"/>
              </a:xfrm>
              <a:prstGeom prst="ellipse">
                <a:avLst/>
              </a:prstGeom>
              <a:ln>
                <a:noFill/>
              </a:ln>
              <a:sp3d z="1270000" extrusionH="2540000">
                <a:extrusionClr>
                  <a:schemeClr val="tx2">
                    <a:lumMod val="60000"/>
                    <a:lumOff val="40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5781675" y="3886200"/>
                <a:ext cx="838200" cy="838200"/>
              </a:xfrm>
              <a:prstGeom prst="ellipse">
                <a:avLst/>
              </a:prstGeom>
              <a:ln>
                <a:noFill/>
              </a:ln>
              <a:sp3d z="1270000" extrusionH="2540000">
                <a:extrusionClr>
                  <a:schemeClr val="tx2">
                    <a:lumMod val="60000"/>
                    <a:lumOff val="40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1158766" y="926868"/>
              <a:ext cx="6629400" cy="19811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scene3d>
              <a:camera prst="perspectiveRelaxed">
                <a:rot lat="18573603" lon="0" rev="0"/>
              </a:camera>
              <a:lightRig rig="soft" dir="t"/>
            </a:scene3d>
            <a:sp3d extrusionH="127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94441" y="1181802"/>
              <a:ext cx="6979133" cy="151002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Relaxed"/>
                <a:lightRig rig="threePt" dir="t"/>
              </a:scene3d>
            </a:bodyPr>
            <a:lstStyle/>
            <a:p>
              <a:r>
                <a:rPr lang="en-US" sz="3600" b="1" dirty="0" smtClean="0"/>
                <a:t>Why the Market/Mechanic Schools</a:t>
              </a:r>
            </a:p>
            <a:p>
              <a:r>
                <a:rPr lang="en-US" sz="3600" b="1" dirty="0"/>
                <a:t> </a:t>
              </a:r>
              <a:r>
                <a:rPr lang="en-US" sz="3600" b="1" dirty="0" smtClean="0"/>
                <a:t>and the Linkage Intervention?</a:t>
              </a:r>
              <a:endParaRPr lang="en-US" sz="36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33600" y="2971800"/>
              <a:ext cx="3577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1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05200" y="2971800"/>
              <a:ext cx="3577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76800" y="2971800"/>
              <a:ext cx="3577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3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248400" y="2971800"/>
              <a:ext cx="3577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0" y="4781550"/>
            <a:ext cx="9144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0" y="4649940"/>
            <a:ext cx="19310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People of South </a:t>
            </a:r>
          </a:p>
          <a:p>
            <a:r>
              <a:rPr lang="en-US" sz="2000" b="1" dirty="0" smtClean="0"/>
              <a:t>Eastern, Nigeria</a:t>
            </a:r>
            <a:endParaRPr lang="en-US" sz="20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2143108" y="4643446"/>
            <a:ext cx="26516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/>
              <a:t>Origin of Market </a:t>
            </a:r>
          </a:p>
          <a:p>
            <a:r>
              <a:rPr lang="en-US" sz="2200" b="1" dirty="0" smtClean="0"/>
              <a:t>Mechanic Schools</a:t>
            </a:r>
            <a:endParaRPr lang="en-US" sz="22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4786314" y="4724400"/>
            <a:ext cx="24208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Reason for Market</a:t>
            </a:r>
          </a:p>
          <a:p>
            <a:pPr algn="ctr"/>
            <a:r>
              <a:rPr lang="en-US" sz="2000" b="1" dirty="0" smtClean="0"/>
              <a:t>Mechanic School  </a:t>
            </a:r>
          </a:p>
          <a:p>
            <a:pPr algn="ctr"/>
            <a:r>
              <a:rPr lang="en-US" sz="2000" b="1" dirty="0" smtClean="0"/>
              <a:t>Intervention</a:t>
            </a:r>
            <a:endParaRPr lang="en-US" sz="20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7177609" y="4648200"/>
            <a:ext cx="21807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Scope of the</a:t>
            </a:r>
          </a:p>
          <a:p>
            <a:r>
              <a:rPr lang="en-US" sz="2200" b="1" dirty="0" smtClean="0"/>
              <a:t>intervention</a:t>
            </a:r>
            <a:endParaRPr lang="en-US" sz="22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-71470" y="5500702"/>
            <a:ext cx="25003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Patriarchal society</a:t>
            </a:r>
          </a:p>
          <a:p>
            <a:r>
              <a:rPr lang="en-US" dirty="0" smtClean="0"/>
              <a:t>(Male dominance)   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Achievement </a:t>
            </a:r>
          </a:p>
          <a:p>
            <a:r>
              <a:rPr lang="en-US" dirty="0" smtClean="0"/>
              <a:t>     Oriented</a:t>
            </a:r>
          </a:p>
          <a:p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000232" y="5332342"/>
            <a:ext cx="300039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1750" dirty="0" smtClean="0"/>
              <a:t>UNICEF initiative (1996)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1750" dirty="0" smtClean="0"/>
              <a:t>Provision of basic</a:t>
            </a:r>
          </a:p>
          <a:p>
            <a:r>
              <a:rPr lang="en-US" sz="1750" dirty="0" smtClean="0"/>
              <a:t> literacy for the apprentices</a:t>
            </a:r>
          </a:p>
          <a:p>
            <a:pPr>
              <a:buFont typeface="Arial" pitchFamily="34" charset="0"/>
              <a:buChar char="•"/>
            </a:pPr>
            <a:r>
              <a:rPr lang="en-US" sz="1750" dirty="0" smtClean="0"/>
              <a:t>Combine work &amp; school </a:t>
            </a:r>
          </a:p>
          <a:p>
            <a:r>
              <a:rPr lang="en-US" sz="1750" dirty="0"/>
              <a:t> </a:t>
            </a:r>
            <a:r>
              <a:rPr lang="en-US" sz="1750" dirty="0" smtClean="0"/>
              <a:t>thrice per week(12 – 2 pm)</a:t>
            </a:r>
            <a:endParaRPr lang="en-US" sz="1750" dirty="0"/>
          </a:p>
        </p:txBody>
      </p:sp>
      <p:sp>
        <p:nvSpPr>
          <p:cNvPr id="50" name="TextBox 49"/>
          <p:cNvSpPr txBox="1"/>
          <p:nvPr/>
        </p:nvSpPr>
        <p:spPr>
          <a:xfrm>
            <a:off x="5092484" y="5699485"/>
            <a:ext cx="19084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Low enrolment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Low repute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No certificate</a:t>
            </a:r>
            <a:endParaRPr lang="en-US" sz="2000" dirty="0"/>
          </a:p>
        </p:txBody>
      </p:sp>
      <p:sp>
        <p:nvSpPr>
          <p:cNvPr id="51" name="TextBox 50"/>
          <p:cNvSpPr txBox="1"/>
          <p:nvPr/>
        </p:nvSpPr>
        <p:spPr>
          <a:xfrm>
            <a:off x="7122132" y="5429264"/>
            <a:ext cx="20219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Improved </a:t>
            </a:r>
          </a:p>
          <a:p>
            <a:r>
              <a:rPr lang="en-US" sz="2000" dirty="0" smtClean="0"/>
              <a:t>  curricula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ICT integration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Certification </a:t>
            </a:r>
            <a:endParaRPr lang="en-US" sz="2000" dirty="0"/>
          </a:p>
        </p:txBody>
      </p:sp>
      <p:cxnSp>
        <p:nvCxnSpPr>
          <p:cNvPr id="53" name="Straight Connector 52"/>
          <p:cNvCxnSpPr/>
          <p:nvPr/>
        </p:nvCxnSpPr>
        <p:spPr>
          <a:xfrm rot="5400000">
            <a:off x="1105665" y="5747555"/>
            <a:ext cx="193359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3927069" y="5713027"/>
            <a:ext cx="186136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H="1">
            <a:off x="6141646" y="5713026"/>
            <a:ext cx="1861366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34"/>
          <p:cNvSpPr>
            <a:spLocks noGrp="1"/>
          </p:cNvSpPr>
          <p:nvPr>
            <p:ph type="title"/>
          </p:nvPr>
        </p:nvSpPr>
        <p:spPr>
          <a:xfrm>
            <a:off x="0" y="850888"/>
            <a:ext cx="9144000" cy="792162"/>
          </a:xfrm>
        </p:spPr>
        <p:txBody>
          <a:bodyPr>
            <a:noAutofit/>
          </a:bodyPr>
          <a:lstStyle/>
          <a:p>
            <a:pPr defTabSz="914046">
              <a:defRPr/>
            </a:pPr>
            <a:r>
              <a:rPr lang="en-US" sz="2800" b="1" dirty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Context and Historical Reasons for the </a:t>
            </a:r>
            <a:r>
              <a:rPr lang="en-US" sz="2800" b="1" dirty="0" smtClean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Market Mechanic Village Schools</a:t>
            </a:r>
            <a:endParaRPr lang="en-US" sz="2800" b="1" dirty="0">
              <a:ln w="1905"/>
              <a:solidFill>
                <a:srgbClr val="FF9900"/>
              </a:solidFill>
              <a:effectLst>
                <a:glow rad="101600">
                  <a:schemeClr val="tx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156" descr="filter level 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4005332"/>
            <a:ext cx="5364037" cy="28526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" y="944647"/>
            <a:ext cx="9072594" cy="912717"/>
          </a:xfrm>
        </p:spPr>
        <p:txBody>
          <a:bodyPr>
            <a:normAutofit/>
          </a:bodyPr>
          <a:lstStyle/>
          <a:p>
            <a:pPr defTabSz="914046">
              <a:defRPr/>
            </a:pPr>
            <a:r>
              <a:rPr lang="en-AU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gency FB" pitchFamily="34" charset="0"/>
              </a:rPr>
              <a:t>The  </a:t>
            </a:r>
            <a:r>
              <a:rPr lang="en-A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gency FB" pitchFamily="34" charset="0"/>
              </a:rPr>
              <a:t>Market/Mechanic Village Schools Intervention Process (R &amp; D) </a:t>
            </a:r>
            <a:endParaRPr lang="en-AU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gency FB" pitchFamily="34" charset="0"/>
            </a:endParaRPr>
          </a:p>
        </p:txBody>
      </p:sp>
      <p:pic>
        <p:nvPicPr>
          <p:cNvPr id="156" name="Picture 155" descr="filter level 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9696" y="3005200"/>
            <a:ext cx="5364037" cy="2852692"/>
          </a:xfrm>
          <a:prstGeom prst="rect">
            <a:avLst/>
          </a:prstGeom>
        </p:spPr>
      </p:pic>
      <p:sp>
        <p:nvSpPr>
          <p:cNvPr id="300" name="TextBox 299"/>
          <p:cNvSpPr txBox="1"/>
          <p:nvPr/>
        </p:nvSpPr>
        <p:spPr>
          <a:xfrm>
            <a:off x="5285096" y="1714488"/>
            <a:ext cx="3505200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Level 1: Survey on increased male enrolment in informal Apprenticeship</a:t>
            </a:r>
            <a:endParaRPr lang="en-US" sz="2000" dirty="0">
              <a:latin typeface="Calibri" pitchFamily="34" charset="0"/>
            </a:endParaRPr>
          </a:p>
        </p:txBody>
      </p:sp>
      <p:grpSp>
        <p:nvGrpSpPr>
          <p:cNvPr id="3" name="Group 428"/>
          <p:cNvGrpSpPr/>
          <p:nvPr/>
        </p:nvGrpSpPr>
        <p:grpSpPr>
          <a:xfrm>
            <a:off x="2008496" y="3672376"/>
            <a:ext cx="2235265" cy="1143002"/>
            <a:chOff x="1727135" y="2286002"/>
            <a:chExt cx="2235265" cy="1143002"/>
          </a:xfrm>
        </p:grpSpPr>
        <p:sp>
          <p:nvSpPr>
            <p:cNvPr id="517" name="Oval 77"/>
            <p:cNvSpPr>
              <a:spLocks noChangeArrowheads="1"/>
            </p:cNvSpPr>
            <p:nvPr/>
          </p:nvSpPr>
          <p:spPr bwMode="auto">
            <a:xfrm>
              <a:off x="2489135" y="2857502"/>
              <a:ext cx="84623" cy="7620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512" name="Oval 77"/>
            <p:cNvSpPr>
              <a:spLocks noChangeArrowheads="1"/>
            </p:cNvSpPr>
            <p:nvPr/>
          </p:nvSpPr>
          <p:spPr bwMode="auto">
            <a:xfrm>
              <a:off x="2260535" y="2552702"/>
              <a:ext cx="84623" cy="7620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4" name="Group 72"/>
            <p:cNvGrpSpPr>
              <a:grpSpLocks/>
            </p:cNvGrpSpPr>
            <p:nvPr/>
          </p:nvGrpSpPr>
          <p:grpSpPr bwMode="auto">
            <a:xfrm>
              <a:off x="2743200" y="2743202"/>
              <a:ext cx="228600" cy="228602"/>
              <a:chOff x="3792" y="1104"/>
              <a:chExt cx="1167" cy="1296"/>
            </a:xfrm>
          </p:grpSpPr>
          <p:sp>
            <p:nvSpPr>
              <p:cNvPr id="503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04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05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06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07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5" name="Group 66"/>
            <p:cNvGrpSpPr>
              <a:grpSpLocks/>
            </p:cNvGrpSpPr>
            <p:nvPr/>
          </p:nvGrpSpPr>
          <p:grpSpPr bwMode="auto">
            <a:xfrm>
              <a:off x="1905000" y="2895602"/>
              <a:ext cx="228600" cy="228602"/>
              <a:chOff x="3792" y="1104"/>
              <a:chExt cx="1167" cy="1296"/>
            </a:xfrm>
          </p:grpSpPr>
          <p:sp>
            <p:nvSpPr>
              <p:cNvPr id="488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89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90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91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92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6" name="Group 66"/>
            <p:cNvGrpSpPr>
              <a:grpSpLocks/>
            </p:cNvGrpSpPr>
            <p:nvPr/>
          </p:nvGrpSpPr>
          <p:grpSpPr bwMode="auto">
            <a:xfrm>
              <a:off x="2971800" y="2590802"/>
              <a:ext cx="228600" cy="228602"/>
              <a:chOff x="3792" y="1104"/>
              <a:chExt cx="1167" cy="1296"/>
            </a:xfrm>
          </p:grpSpPr>
          <p:sp>
            <p:nvSpPr>
              <p:cNvPr id="483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84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85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86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87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7" name="Group 66"/>
            <p:cNvGrpSpPr>
              <a:grpSpLocks/>
            </p:cNvGrpSpPr>
            <p:nvPr/>
          </p:nvGrpSpPr>
          <p:grpSpPr bwMode="auto">
            <a:xfrm>
              <a:off x="3276600" y="2514602"/>
              <a:ext cx="228600" cy="228602"/>
              <a:chOff x="3792" y="1104"/>
              <a:chExt cx="1167" cy="1296"/>
            </a:xfrm>
          </p:grpSpPr>
          <p:sp>
            <p:nvSpPr>
              <p:cNvPr id="478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79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80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81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82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8" name="Group 66"/>
            <p:cNvGrpSpPr>
              <a:grpSpLocks/>
            </p:cNvGrpSpPr>
            <p:nvPr/>
          </p:nvGrpSpPr>
          <p:grpSpPr bwMode="auto">
            <a:xfrm>
              <a:off x="3733800" y="2514602"/>
              <a:ext cx="228600" cy="228602"/>
              <a:chOff x="3792" y="1104"/>
              <a:chExt cx="1167" cy="1296"/>
            </a:xfrm>
          </p:grpSpPr>
          <p:sp>
            <p:nvSpPr>
              <p:cNvPr id="473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74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75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76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77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9" name="Group 66"/>
            <p:cNvGrpSpPr>
              <a:grpSpLocks/>
            </p:cNvGrpSpPr>
            <p:nvPr/>
          </p:nvGrpSpPr>
          <p:grpSpPr bwMode="auto">
            <a:xfrm>
              <a:off x="3048000" y="2286002"/>
              <a:ext cx="228600" cy="228602"/>
              <a:chOff x="3792" y="1104"/>
              <a:chExt cx="1167" cy="1296"/>
            </a:xfrm>
          </p:grpSpPr>
          <p:sp>
            <p:nvSpPr>
              <p:cNvPr id="468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69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70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71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72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0" name="Group 72"/>
            <p:cNvGrpSpPr>
              <a:grpSpLocks/>
            </p:cNvGrpSpPr>
            <p:nvPr/>
          </p:nvGrpSpPr>
          <p:grpSpPr bwMode="auto">
            <a:xfrm>
              <a:off x="3733800" y="2286002"/>
              <a:ext cx="228600" cy="228602"/>
              <a:chOff x="3792" y="1104"/>
              <a:chExt cx="1167" cy="1296"/>
            </a:xfrm>
          </p:grpSpPr>
          <p:sp>
            <p:nvSpPr>
              <p:cNvPr id="458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59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60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61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62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445" name="Oval 83"/>
            <p:cNvSpPr>
              <a:spLocks noChangeArrowheads="1"/>
            </p:cNvSpPr>
            <p:nvPr/>
          </p:nvSpPr>
          <p:spPr bwMode="auto">
            <a:xfrm>
              <a:off x="1727135" y="2781302"/>
              <a:ext cx="84623" cy="7620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11" name="Group 66"/>
            <p:cNvGrpSpPr>
              <a:grpSpLocks/>
            </p:cNvGrpSpPr>
            <p:nvPr/>
          </p:nvGrpSpPr>
          <p:grpSpPr bwMode="auto">
            <a:xfrm>
              <a:off x="2133600" y="3200402"/>
              <a:ext cx="228600" cy="228602"/>
              <a:chOff x="3792" y="1104"/>
              <a:chExt cx="1167" cy="1296"/>
            </a:xfrm>
          </p:grpSpPr>
          <p:sp>
            <p:nvSpPr>
              <p:cNvPr id="448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49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50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51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52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</p:grpSp>
      <p:sp>
        <p:nvSpPr>
          <p:cNvPr id="528" name="TextBox 527"/>
          <p:cNvSpPr txBox="1"/>
          <p:nvPr/>
        </p:nvSpPr>
        <p:spPr>
          <a:xfrm>
            <a:off x="5285096" y="2935428"/>
            <a:ext cx="35052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Level 2: Study tour to India (NIOS) &amp; Don </a:t>
            </a:r>
            <a:r>
              <a:rPr lang="en-US" sz="2000" dirty="0" err="1" smtClean="0">
                <a:latin typeface="Calibri" pitchFamily="34" charset="0"/>
              </a:rPr>
              <a:t>Bosco</a:t>
            </a:r>
            <a:r>
              <a:rPr lang="en-US" sz="2000" dirty="0" smtClean="0">
                <a:latin typeface="Calibri" pitchFamily="34" charset="0"/>
              </a:rPr>
              <a:t> Tech. </a:t>
            </a:r>
          </a:p>
        </p:txBody>
      </p:sp>
      <p:sp>
        <p:nvSpPr>
          <p:cNvPr id="529" name="TextBox 528"/>
          <p:cNvSpPr txBox="1"/>
          <p:nvPr/>
        </p:nvSpPr>
        <p:spPr>
          <a:xfrm>
            <a:off x="5214942" y="3792684"/>
            <a:ext cx="35052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Level 3: Study to Botswana (BOCODOL) &amp; Bridge centre</a:t>
            </a:r>
          </a:p>
        </p:txBody>
      </p:sp>
      <p:sp>
        <p:nvSpPr>
          <p:cNvPr id="530" name="TextBox 529"/>
          <p:cNvSpPr txBox="1"/>
          <p:nvPr/>
        </p:nvSpPr>
        <p:spPr>
          <a:xfrm>
            <a:off x="5281642" y="4556477"/>
            <a:ext cx="3505200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Level 4: Stakeholders’ Interactive Forums and the Curricular outputs</a:t>
            </a:r>
          </a:p>
        </p:txBody>
      </p:sp>
      <p:pic>
        <p:nvPicPr>
          <p:cNvPr id="155" name="Picture 154" descr="filter level 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125104" y="2076506"/>
            <a:ext cx="5364037" cy="2852692"/>
          </a:xfrm>
          <a:prstGeom prst="rect">
            <a:avLst/>
          </a:prstGeom>
        </p:spPr>
      </p:pic>
      <p:grpSp>
        <p:nvGrpSpPr>
          <p:cNvPr id="12" name="Group 301"/>
          <p:cNvGrpSpPr/>
          <p:nvPr/>
        </p:nvGrpSpPr>
        <p:grpSpPr>
          <a:xfrm>
            <a:off x="1733733" y="2496082"/>
            <a:ext cx="2235265" cy="1295402"/>
            <a:chOff x="1727135" y="2133602"/>
            <a:chExt cx="2235265" cy="1295402"/>
          </a:xfrm>
        </p:grpSpPr>
        <p:grpSp>
          <p:nvGrpSpPr>
            <p:cNvPr id="13" name="Group 66"/>
            <p:cNvGrpSpPr>
              <a:grpSpLocks/>
            </p:cNvGrpSpPr>
            <p:nvPr/>
          </p:nvGrpSpPr>
          <p:grpSpPr bwMode="auto">
            <a:xfrm>
              <a:off x="1828800" y="2514602"/>
              <a:ext cx="228600" cy="228602"/>
              <a:chOff x="3792" y="1104"/>
              <a:chExt cx="1167" cy="1296"/>
            </a:xfrm>
          </p:grpSpPr>
          <p:sp>
            <p:nvSpPr>
              <p:cNvPr id="424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25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26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27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28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4" name="Group 72"/>
            <p:cNvGrpSpPr>
              <a:grpSpLocks/>
            </p:cNvGrpSpPr>
            <p:nvPr/>
          </p:nvGrpSpPr>
          <p:grpSpPr bwMode="auto">
            <a:xfrm>
              <a:off x="2133600" y="2743202"/>
              <a:ext cx="228600" cy="228602"/>
              <a:chOff x="3792" y="1104"/>
              <a:chExt cx="1167" cy="1296"/>
            </a:xfrm>
          </p:grpSpPr>
          <p:sp>
            <p:nvSpPr>
              <p:cNvPr id="414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15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16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17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18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5" name="Group 72"/>
            <p:cNvGrpSpPr>
              <a:grpSpLocks/>
            </p:cNvGrpSpPr>
            <p:nvPr/>
          </p:nvGrpSpPr>
          <p:grpSpPr bwMode="auto">
            <a:xfrm>
              <a:off x="2438400" y="2819402"/>
              <a:ext cx="228600" cy="228602"/>
              <a:chOff x="3792" y="1104"/>
              <a:chExt cx="1167" cy="1296"/>
            </a:xfrm>
          </p:grpSpPr>
          <p:sp>
            <p:nvSpPr>
              <p:cNvPr id="409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10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11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12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13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6" name="Group 72"/>
            <p:cNvGrpSpPr>
              <a:grpSpLocks/>
            </p:cNvGrpSpPr>
            <p:nvPr/>
          </p:nvGrpSpPr>
          <p:grpSpPr bwMode="auto">
            <a:xfrm>
              <a:off x="2209800" y="2514602"/>
              <a:ext cx="228600" cy="228602"/>
              <a:chOff x="3792" y="1104"/>
              <a:chExt cx="1167" cy="1296"/>
            </a:xfrm>
          </p:grpSpPr>
          <p:sp>
            <p:nvSpPr>
              <p:cNvPr id="404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05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06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07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08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7" name="Group 72"/>
            <p:cNvGrpSpPr>
              <a:grpSpLocks/>
            </p:cNvGrpSpPr>
            <p:nvPr/>
          </p:nvGrpSpPr>
          <p:grpSpPr bwMode="auto">
            <a:xfrm>
              <a:off x="2743200" y="2743202"/>
              <a:ext cx="228600" cy="228602"/>
              <a:chOff x="3792" y="1104"/>
              <a:chExt cx="1167" cy="1296"/>
            </a:xfrm>
          </p:grpSpPr>
          <p:sp>
            <p:nvSpPr>
              <p:cNvPr id="399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00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01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02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403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8" name="Group 72"/>
            <p:cNvGrpSpPr>
              <a:grpSpLocks/>
            </p:cNvGrpSpPr>
            <p:nvPr/>
          </p:nvGrpSpPr>
          <p:grpSpPr bwMode="auto">
            <a:xfrm>
              <a:off x="2590800" y="2286002"/>
              <a:ext cx="228600" cy="228602"/>
              <a:chOff x="3792" y="1104"/>
              <a:chExt cx="1167" cy="1296"/>
            </a:xfrm>
          </p:grpSpPr>
          <p:sp>
            <p:nvSpPr>
              <p:cNvPr id="394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95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96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97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98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9" name="Group 72"/>
            <p:cNvGrpSpPr>
              <a:grpSpLocks/>
            </p:cNvGrpSpPr>
            <p:nvPr/>
          </p:nvGrpSpPr>
          <p:grpSpPr bwMode="auto">
            <a:xfrm>
              <a:off x="2362200" y="3048002"/>
              <a:ext cx="228600" cy="228602"/>
              <a:chOff x="3792" y="1104"/>
              <a:chExt cx="1167" cy="1296"/>
            </a:xfrm>
          </p:grpSpPr>
          <p:sp>
            <p:nvSpPr>
              <p:cNvPr id="389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90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91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92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93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20" name="Group 66"/>
            <p:cNvGrpSpPr>
              <a:grpSpLocks/>
            </p:cNvGrpSpPr>
            <p:nvPr/>
          </p:nvGrpSpPr>
          <p:grpSpPr bwMode="auto">
            <a:xfrm>
              <a:off x="1905000" y="2895602"/>
              <a:ext cx="228600" cy="228602"/>
              <a:chOff x="3792" y="1104"/>
              <a:chExt cx="1167" cy="1296"/>
            </a:xfrm>
          </p:grpSpPr>
          <p:sp>
            <p:nvSpPr>
              <p:cNvPr id="384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85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86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87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88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21" name="Group 66"/>
            <p:cNvGrpSpPr>
              <a:grpSpLocks/>
            </p:cNvGrpSpPr>
            <p:nvPr/>
          </p:nvGrpSpPr>
          <p:grpSpPr bwMode="auto">
            <a:xfrm>
              <a:off x="2971800" y="2590802"/>
              <a:ext cx="228600" cy="228602"/>
              <a:chOff x="3792" y="1104"/>
              <a:chExt cx="1167" cy="1296"/>
            </a:xfrm>
          </p:grpSpPr>
          <p:sp>
            <p:nvSpPr>
              <p:cNvPr id="379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80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81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82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83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22" name="Group 66"/>
            <p:cNvGrpSpPr>
              <a:grpSpLocks/>
            </p:cNvGrpSpPr>
            <p:nvPr/>
          </p:nvGrpSpPr>
          <p:grpSpPr bwMode="auto">
            <a:xfrm>
              <a:off x="3276600" y="2514602"/>
              <a:ext cx="228600" cy="228602"/>
              <a:chOff x="3792" y="1104"/>
              <a:chExt cx="1167" cy="1296"/>
            </a:xfrm>
          </p:grpSpPr>
          <p:sp>
            <p:nvSpPr>
              <p:cNvPr id="374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75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76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77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78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23" name="Group 66"/>
            <p:cNvGrpSpPr>
              <a:grpSpLocks/>
            </p:cNvGrpSpPr>
            <p:nvPr/>
          </p:nvGrpSpPr>
          <p:grpSpPr bwMode="auto">
            <a:xfrm>
              <a:off x="3733800" y="2514602"/>
              <a:ext cx="228600" cy="228602"/>
              <a:chOff x="3792" y="1104"/>
              <a:chExt cx="1167" cy="1296"/>
            </a:xfrm>
          </p:grpSpPr>
          <p:sp>
            <p:nvSpPr>
              <p:cNvPr id="369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70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71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72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73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24" name="Group 66"/>
            <p:cNvGrpSpPr>
              <a:grpSpLocks/>
            </p:cNvGrpSpPr>
            <p:nvPr/>
          </p:nvGrpSpPr>
          <p:grpSpPr bwMode="auto">
            <a:xfrm>
              <a:off x="3048000" y="2286002"/>
              <a:ext cx="228600" cy="228602"/>
              <a:chOff x="3792" y="1104"/>
              <a:chExt cx="1167" cy="1296"/>
            </a:xfrm>
          </p:grpSpPr>
          <p:sp>
            <p:nvSpPr>
              <p:cNvPr id="364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65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66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67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68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25" name="Group 72"/>
            <p:cNvGrpSpPr>
              <a:grpSpLocks/>
            </p:cNvGrpSpPr>
            <p:nvPr/>
          </p:nvGrpSpPr>
          <p:grpSpPr bwMode="auto">
            <a:xfrm>
              <a:off x="3352800" y="2133602"/>
              <a:ext cx="228600" cy="228602"/>
              <a:chOff x="3792" y="1104"/>
              <a:chExt cx="1167" cy="1296"/>
            </a:xfrm>
          </p:grpSpPr>
          <p:sp>
            <p:nvSpPr>
              <p:cNvPr id="359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60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61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62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63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26" name="Group 72"/>
            <p:cNvGrpSpPr>
              <a:grpSpLocks/>
            </p:cNvGrpSpPr>
            <p:nvPr/>
          </p:nvGrpSpPr>
          <p:grpSpPr bwMode="auto">
            <a:xfrm>
              <a:off x="3733800" y="2286002"/>
              <a:ext cx="228600" cy="228602"/>
              <a:chOff x="3792" y="1104"/>
              <a:chExt cx="1167" cy="1296"/>
            </a:xfrm>
          </p:grpSpPr>
          <p:sp>
            <p:nvSpPr>
              <p:cNvPr id="354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55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56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57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58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343" name="Oval 83"/>
            <p:cNvSpPr>
              <a:spLocks noChangeArrowheads="1"/>
            </p:cNvSpPr>
            <p:nvPr/>
          </p:nvSpPr>
          <p:spPr bwMode="auto">
            <a:xfrm>
              <a:off x="3479735" y="2324102"/>
              <a:ext cx="84623" cy="7620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338" name="Oval 83"/>
            <p:cNvSpPr>
              <a:spLocks noChangeArrowheads="1"/>
            </p:cNvSpPr>
            <p:nvPr/>
          </p:nvSpPr>
          <p:spPr bwMode="auto">
            <a:xfrm>
              <a:off x="1727135" y="2781302"/>
              <a:ext cx="84623" cy="7620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27" name="Group 72"/>
            <p:cNvGrpSpPr>
              <a:grpSpLocks/>
            </p:cNvGrpSpPr>
            <p:nvPr/>
          </p:nvGrpSpPr>
          <p:grpSpPr bwMode="auto">
            <a:xfrm>
              <a:off x="1905000" y="3200402"/>
              <a:ext cx="228600" cy="228602"/>
              <a:chOff x="3792" y="1104"/>
              <a:chExt cx="1167" cy="1296"/>
            </a:xfrm>
          </p:grpSpPr>
          <p:sp>
            <p:nvSpPr>
              <p:cNvPr id="329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30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31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32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33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28" name="Group 66"/>
            <p:cNvGrpSpPr>
              <a:grpSpLocks/>
            </p:cNvGrpSpPr>
            <p:nvPr/>
          </p:nvGrpSpPr>
          <p:grpSpPr bwMode="auto">
            <a:xfrm>
              <a:off x="2133600" y="3200402"/>
              <a:ext cx="228600" cy="228602"/>
              <a:chOff x="3792" y="1104"/>
              <a:chExt cx="1167" cy="1296"/>
            </a:xfrm>
          </p:grpSpPr>
          <p:sp>
            <p:nvSpPr>
              <p:cNvPr id="324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25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26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27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328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</p:grpSp>
      <p:pic>
        <p:nvPicPr>
          <p:cNvPr id="158" name="Picture 157" descr="filter level 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429904" y="1290688"/>
            <a:ext cx="5364037" cy="2852692"/>
          </a:xfrm>
          <a:prstGeom prst="rect">
            <a:avLst/>
          </a:prstGeom>
        </p:spPr>
      </p:pic>
      <p:grpSp>
        <p:nvGrpSpPr>
          <p:cNvPr id="29" name="Group 300"/>
          <p:cNvGrpSpPr/>
          <p:nvPr/>
        </p:nvGrpSpPr>
        <p:grpSpPr>
          <a:xfrm>
            <a:off x="1047933" y="1581684"/>
            <a:ext cx="2286000" cy="1295400"/>
            <a:chOff x="1676400" y="2133600"/>
            <a:chExt cx="2286000" cy="1295400"/>
          </a:xfrm>
        </p:grpSpPr>
        <p:grpSp>
          <p:nvGrpSpPr>
            <p:cNvPr id="30" name="Group 66"/>
            <p:cNvGrpSpPr>
              <a:grpSpLocks/>
            </p:cNvGrpSpPr>
            <p:nvPr/>
          </p:nvGrpSpPr>
          <p:grpSpPr bwMode="auto">
            <a:xfrm>
              <a:off x="1828800" y="2514600"/>
              <a:ext cx="228600" cy="228600"/>
              <a:chOff x="3792" y="1104"/>
              <a:chExt cx="1167" cy="1296"/>
            </a:xfrm>
          </p:grpSpPr>
          <p:sp>
            <p:nvSpPr>
              <p:cNvPr id="174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75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76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77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78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31" name="Group 78"/>
            <p:cNvGrpSpPr>
              <a:grpSpLocks/>
            </p:cNvGrpSpPr>
            <p:nvPr/>
          </p:nvGrpSpPr>
          <p:grpSpPr bwMode="auto">
            <a:xfrm>
              <a:off x="2438400" y="2514600"/>
              <a:ext cx="228600" cy="228600"/>
              <a:chOff x="3792" y="1104"/>
              <a:chExt cx="1167" cy="1296"/>
            </a:xfrm>
          </p:grpSpPr>
          <p:sp>
            <p:nvSpPr>
              <p:cNvPr id="180" name="Oval 79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81" name="Oval 80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rgbClr val="00FF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82" name="Oval 81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83" name="Oval 82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CCFFCC">
                      <a:alpha val="70000"/>
                    </a:srgbClr>
                  </a:gs>
                  <a:gs pos="100000">
                    <a:srgbClr val="CCFFCC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84" name="Oval 83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28" name="Group 72"/>
            <p:cNvGrpSpPr>
              <a:grpSpLocks/>
            </p:cNvGrpSpPr>
            <p:nvPr/>
          </p:nvGrpSpPr>
          <p:grpSpPr bwMode="auto">
            <a:xfrm>
              <a:off x="2133600" y="2743200"/>
              <a:ext cx="228600" cy="228600"/>
              <a:chOff x="3792" y="1104"/>
              <a:chExt cx="1167" cy="1296"/>
            </a:xfrm>
          </p:grpSpPr>
          <p:sp>
            <p:nvSpPr>
              <p:cNvPr id="186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87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88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89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90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29" name="Group 72"/>
            <p:cNvGrpSpPr>
              <a:grpSpLocks/>
            </p:cNvGrpSpPr>
            <p:nvPr/>
          </p:nvGrpSpPr>
          <p:grpSpPr bwMode="auto">
            <a:xfrm>
              <a:off x="2438400" y="2819400"/>
              <a:ext cx="228600" cy="228600"/>
              <a:chOff x="3792" y="1104"/>
              <a:chExt cx="1167" cy="1296"/>
            </a:xfrm>
          </p:grpSpPr>
          <p:sp>
            <p:nvSpPr>
              <p:cNvPr id="192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93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94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95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96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30" name="Group 72"/>
            <p:cNvGrpSpPr>
              <a:grpSpLocks/>
            </p:cNvGrpSpPr>
            <p:nvPr/>
          </p:nvGrpSpPr>
          <p:grpSpPr bwMode="auto">
            <a:xfrm>
              <a:off x="2209800" y="2514600"/>
              <a:ext cx="228600" cy="228600"/>
              <a:chOff x="3792" y="1104"/>
              <a:chExt cx="1167" cy="1296"/>
            </a:xfrm>
          </p:grpSpPr>
          <p:sp>
            <p:nvSpPr>
              <p:cNvPr id="198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199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00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01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02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31" name="Group 72"/>
            <p:cNvGrpSpPr>
              <a:grpSpLocks/>
            </p:cNvGrpSpPr>
            <p:nvPr/>
          </p:nvGrpSpPr>
          <p:grpSpPr bwMode="auto">
            <a:xfrm>
              <a:off x="2743200" y="2743200"/>
              <a:ext cx="228600" cy="228600"/>
              <a:chOff x="3792" y="1104"/>
              <a:chExt cx="1167" cy="1296"/>
            </a:xfrm>
          </p:grpSpPr>
          <p:sp>
            <p:nvSpPr>
              <p:cNvPr id="204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05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06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07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08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32" name="Group 72"/>
            <p:cNvGrpSpPr>
              <a:grpSpLocks/>
            </p:cNvGrpSpPr>
            <p:nvPr/>
          </p:nvGrpSpPr>
          <p:grpSpPr bwMode="auto">
            <a:xfrm>
              <a:off x="2590800" y="2286000"/>
              <a:ext cx="228600" cy="228600"/>
              <a:chOff x="3792" y="1104"/>
              <a:chExt cx="1167" cy="1296"/>
            </a:xfrm>
          </p:grpSpPr>
          <p:sp>
            <p:nvSpPr>
              <p:cNvPr id="210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11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12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13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14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33" name="Group 72"/>
            <p:cNvGrpSpPr>
              <a:grpSpLocks/>
            </p:cNvGrpSpPr>
            <p:nvPr/>
          </p:nvGrpSpPr>
          <p:grpSpPr bwMode="auto">
            <a:xfrm>
              <a:off x="2362200" y="3048000"/>
              <a:ext cx="228600" cy="228600"/>
              <a:chOff x="3792" y="1104"/>
              <a:chExt cx="1167" cy="1296"/>
            </a:xfrm>
          </p:grpSpPr>
          <p:sp>
            <p:nvSpPr>
              <p:cNvPr id="216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17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18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19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20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34" name="Group 66"/>
            <p:cNvGrpSpPr>
              <a:grpSpLocks/>
            </p:cNvGrpSpPr>
            <p:nvPr/>
          </p:nvGrpSpPr>
          <p:grpSpPr bwMode="auto">
            <a:xfrm>
              <a:off x="1905000" y="2895600"/>
              <a:ext cx="228600" cy="228600"/>
              <a:chOff x="3792" y="1104"/>
              <a:chExt cx="1167" cy="1296"/>
            </a:xfrm>
          </p:grpSpPr>
          <p:sp>
            <p:nvSpPr>
              <p:cNvPr id="222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23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24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25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26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35" name="Group 66"/>
            <p:cNvGrpSpPr>
              <a:grpSpLocks/>
            </p:cNvGrpSpPr>
            <p:nvPr/>
          </p:nvGrpSpPr>
          <p:grpSpPr bwMode="auto">
            <a:xfrm>
              <a:off x="2971800" y="2590800"/>
              <a:ext cx="228600" cy="228600"/>
              <a:chOff x="3792" y="1104"/>
              <a:chExt cx="1167" cy="1296"/>
            </a:xfrm>
          </p:grpSpPr>
          <p:sp>
            <p:nvSpPr>
              <p:cNvPr id="228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29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30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31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32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36" name="Group 66"/>
            <p:cNvGrpSpPr>
              <a:grpSpLocks/>
            </p:cNvGrpSpPr>
            <p:nvPr/>
          </p:nvGrpSpPr>
          <p:grpSpPr bwMode="auto">
            <a:xfrm>
              <a:off x="3276600" y="2514600"/>
              <a:ext cx="228600" cy="228600"/>
              <a:chOff x="3792" y="1104"/>
              <a:chExt cx="1167" cy="1296"/>
            </a:xfrm>
          </p:grpSpPr>
          <p:sp>
            <p:nvSpPr>
              <p:cNvPr id="234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35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36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37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38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37" name="Group 66"/>
            <p:cNvGrpSpPr>
              <a:grpSpLocks/>
            </p:cNvGrpSpPr>
            <p:nvPr/>
          </p:nvGrpSpPr>
          <p:grpSpPr bwMode="auto">
            <a:xfrm>
              <a:off x="3733800" y="2514600"/>
              <a:ext cx="228600" cy="228600"/>
              <a:chOff x="3792" y="1104"/>
              <a:chExt cx="1167" cy="1296"/>
            </a:xfrm>
          </p:grpSpPr>
          <p:sp>
            <p:nvSpPr>
              <p:cNvPr id="240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41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42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43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44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38" name="Group 66"/>
            <p:cNvGrpSpPr>
              <a:grpSpLocks/>
            </p:cNvGrpSpPr>
            <p:nvPr/>
          </p:nvGrpSpPr>
          <p:grpSpPr bwMode="auto">
            <a:xfrm>
              <a:off x="3048000" y="2286000"/>
              <a:ext cx="228600" cy="228600"/>
              <a:chOff x="3792" y="1104"/>
              <a:chExt cx="1167" cy="1296"/>
            </a:xfrm>
          </p:grpSpPr>
          <p:sp>
            <p:nvSpPr>
              <p:cNvPr id="246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47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48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49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50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39" name="Group 72"/>
            <p:cNvGrpSpPr>
              <a:grpSpLocks/>
            </p:cNvGrpSpPr>
            <p:nvPr/>
          </p:nvGrpSpPr>
          <p:grpSpPr bwMode="auto">
            <a:xfrm>
              <a:off x="3352800" y="2133600"/>
              <a:ext cx="228600" cy="228600"/>
              <a:chOff x="3792" y="1104"/>
              <a:chExt cx="1167" cy="1296"/>
            </a:xfrm>
          </p:grpSpPr>
          <p:sp>
            <p:nvSpPr>
              <p:cNvPr id="252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53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54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55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56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40" name="Group 72"/>
            <p:cNvGrpSpPr>
              <a:grpSpLocks/>
            </p:cNvGrpSpPr>
            <p:nvPr/>
          </p:nvGrpSpPr>
          <p:grpSpPr bwMode="auto">
            <a:xfrm>
              <a:off x="3733800" y="2286000"/>
              <a:ext cx="228600" cy="228600"/>
              <a:chOff x="3792" y="1104"/>
              <a:chExt cx="1167" cy="1296"/>
            </a:xfrm>
          </p:grpSpPr>
          <p:sp>
            <p:nvSpPr>
              <p:cNvPr id="258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59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60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61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62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41" name="Group 78"/>
            <p:cNvGrpSpPr>
              <a:grpSpLocks/>
            </p:cNvGrpSpPr>
            <p:nvPr/>
          </p:nvGrpSpPr>
          <p:grpSpPr bwMode="auto">
            <a:xfrm>
              <a:off x="2667000" y="2971800"/>
              <a:ext cx="228600" cy="228600"/>
              <a:chOff x="3792" y="1104"/>
              <a:chExt cx="1167" cy="1296"/>
            </a:xfrm>
          </p:grpSpPr>
          <p:sp>
            <p:nvSpPr>
              <p:cNvPr id="264" name="Oval 79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65" name="Oval 80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rgbClr val="00FF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66" name="Oval 81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67" name="Oval 82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CCFFCC">
                      <a:alpha val="70000"/>
                    </a:srgbClr>
                  </a:gs>
                  <a:gs pos="100000">
                    <a:srgbClr val="CCFFCC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68" name="Oval 83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42" name="Group 78"/>
            <p:cNvGrpSpPr>
              <a:grpSpLocks/>
            </p:cNvGrpSpPr>
            <p:nvPr/>
          </p:nvGrpSpPr>
          <p:grpSpPr bwMode="auto">
            <a:xfrm>
              <a:off x="2971800" y="2819400"/>
              <a:ext cx="228600" cy="228600"/>
              <a:chOff x="3792" y="1104"/>
              <a:chExt cx="1167" cy="1296"/>
            </a:xfrm>
          </p:grpSpPr>
          <p:sp>
            <p:nvSpPr>
              <p:cNvPr id="270" name="Oval 79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71" name="Oval 80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rgbClr val="00FF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72" name="Oval 81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73" name="Oval 82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CCFFCC">
                      <a:alpha val="70000"/>
                    </a:srgbClr>
                  </a:gs>
                  <a:gs pos="100000">
                    <a:srgbClr val="CCFFCC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74" name="Oval 83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43" name="Group 78"/>
            <p:cNvGrpSpPr>
              <a:grpSpLocks/>
            </p:cNvGrpSpPr>
            <p:nvPr/>
          </p:nvGrpSpPr>
          <p:grpSpPr bwMode="auto">
            <a:xfrm>
              <a:off x="3429000" y="2286000"/>
              <a:ext cx="228600" cy="228600"/>
              <a:chOff x="3792" y="1104"/>
              <a:chExt cx="1167" cy="1296"/>
            </a:xfrm>
          </p:grpSpPr>
          <p:sp>
            <p:nvSpPr>
              <p:cNvPr id="276" name="Oval 79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77" name="Oval 80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rgbClr val="00FF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78" name="Oval 81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79" name="Oval 82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CCFFCC">
                      <a:alpha val="70000"/>
                    </a:srgbClr>
                  </a:gs>
                  <a:gs pos="100000">
                    <a:srgbClr val="CCFFCC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80" name="Oval 83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44" name="Group 78"/>
            <p:cNvGrpSpPr>
              <a:grpSpLocks/>
            </p:cNvGrpSpPr>
            <p:nvPr/>
          </p:nvGrpSpPr>
          <p:grpSpPr bwMode="auto">
            <a:xfrm>
              <a:off x="1676400" y="2743200"/>
              <a:ext cx="228600" cy="228600"/>
              <a:chOff x="3792" y="1104"/>
              <a:chExt cx="1167" cy="1296"/>
            </a:xfrm>
          </p:grpSpPr>
          <p:sp>
            <p:nvSpPr>
              <p:cNvPr id="282" name="Oval 79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83" name="Oval 80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rgbClr val="00FF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84" name="Oval 81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85" name="Oval 82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CCFFCC">
                      <a:alpha val="70000"/>
                    </a:srgbClr>
                  </a:gs>
                  <a:gs pos="100000">
                    <a:srgbClr val="CCFFCC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86" name="Oval 83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45" name="Group 72"/>
            <p:cNvGrpSpPr>
              <a:grpSpLocks/>
            </p:cNvGrpSpPr>
            <p:nvPr/>
          </p:nvGrpSpPr>
          <p:grpSpPr bwMode="auto">
            <a:xfrm>
              <a:off x="1905000" y="3200400"/>
              <a:ext cx="228600" cy="228600"/>
              <a:chOff x="3792" y="1104"/>
              <a:chExt cx="1167" cy="1296"/>
            </a:xfrm>
          </p:grpSpPr>
          <p:sp>
            <p:nvSpPr>
              <p:cNvPr id="289" name="Oval 73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90" name="Oval 74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91" name="Oval 75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92" name="Oval 76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70000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93" name="Oval 77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46" name="Group 66"/>
            <p:cNvGrpSpPr>
              <a:grpSpLocks/>
            </p:cNvGrpSpPr>
            <p:nvPr/>
          </p:nvGrpSpPr>
          <p:grpSpPr bwMode="auto">
            <a:xfrm>
              <a:off x="2133600" y="3200400"/>
              <a:ext cx="228600" cy="228600"/>
              <a:chOff x="3792" y="1104"/>
              <a:chExt cx="1167" cy="1296"/>
            </a:xfrm>
          </p:grpSpPr>
          <p:sp>
            <p:nvSpPr>
              <p:cNvPr id="295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96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97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98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299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</p:grpSp>
      <p:grpSp>
        <p:nvGrpSpPr>
          <p:cNvPr id="147" name="Group 533"/>
          <p:cNvGrpSpPr/>
          <p:nvPr/>
        </p:nvGrpSpPr>
        <p:grpSpPr>
          <a:xfrm>
            <a:off x="2567361" y="4586776"/>
            <a:ext cx="2057400" cy="1143002"/>
            <a:chOff x="1905000" y="2286002"/>
            <a:chExt cx="2057400" cy="1143002"/>
          </a:xfrm>
        </p:grpSpPr>
        <p:grpSp>
          <p:nvGrpSpPr>
            <p:cNvPr id="148" name="Group 66"/>
            <p:cNvGrpSpPr>
              <a:grpSpLocks/>
            </p:cNvGrpSpPr>
            <p:nvPr/>
          </p:nvGrpSpPr>
          <p:grpSpPr bwMode="auto">
            <a:xfrm>
              <a:off x="1905000" y="2895602"/>
              <a:ext cx="228600" cy="228602"/>
              <a:chOff x="3792" y="1104"/>
              <a:chExt cx="1167" cy="1296"/>
            </a:xfrm>
          </p:grpSpPr>
          <p:sp>
            <p:nvSpPr>
              <p:cNvPr id="576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77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78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79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80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49" name="Group 66"/>
            <p:cNvGrpSpPr>
              <a:grpSpLocks/>
            </p:cNvGrpSpPr>
            <p:nvPr/>
          </p:nvGrpSpPr>
          <p:grpSpPr bwMode="auto">
            <a:xfrm>
              <a:off x="2971800" y="2590802"/>
              <a:ext cx="228600" cy="228602"/>
              <a:chOff x="3792" y="1104"/>
              <a:chExt cx="1167" cy="1296"/>
            </a:xfrm>
          </p:grpSpPr>
          <p:sp>
            <p:nvSpPr>
              <p:cNvPr id="571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72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73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74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75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50" name="Group 66"/>
            <p:cNvGrpSpPr>
              <a:grpSpLocks/>
            </p:cNvGrpSpPr>
            <p:nvPr/>
          </p:nvGrpSpPr>
          <p:grpSpPr bwMode="auto">
            <a:xfrm>
              <a:off x="3276600" y="2514602"/>
              <a:ext cx="228600" cy="228602"/>
              <a:chOff x="3792" y="1104"/>
              <a:chExt cx="1167" cy="1296"/>
            </a:xfrm>
          </p:grpSpPr>
          <p:sp>
            <p:nvSpPr>
              <p:cNvPr id="566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67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68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69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70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51" name="Group 66"/>
            <p:cNvGrpSpPr>
              <a:grpSpLocks/>
            </p:cNvGrpSpPr>
            <p:nvPr/>
          </p:nvGrpSpPr>
          <p:grpSpPr bwMode="auto">
            <a:xfrm>
              <a:off x="3733800" y="2514602"/>
              <a:ext cx="228600" cy="228602"/>
              <a:chOff x="3792" y="1104"/>
              <a:chExt cx="1167" cy="1296"/>
            </a:xfrm>
          </p:grpSpPr>
          <p:sp>
            <p:nvSpPr>
              <p:cNvPr id="561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62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63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64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65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52" name="Group 66"/>
            <p:cNvGrpSpPr>
              <a:grpSpLocks/>
            </p:cNvGrpSpPr>
            <p:nvPr/>
          </p:nvGrpSpPr>
          <p:grpSpPr bwMode="auto">
            <a:xfrm>
              <a:off x="3048000" y="2286002"/>
              <a:ext cx="228600" cy="228602"/>
              <a:chOff x="3792" y="1104"/>
              <a:chExt cx="1167" cy="1296"/>
            </a:xfrm>
          </p:grpSpPr>
          <p:sp>
            <p:nvSpPr>
              <p:cNvPr id="556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57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58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59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60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153" name="Group 66"/>
            <p:cNvGrpSpPr>
              <a:grpSpLocks/>
            </p:cNvGrpSpPr>
            <p:nvPr/>
          </p:nvGrpSpPr>
          <p:grpSpPr bwMode="auto">
            <a:xfrm>
              <a:off x="2133600" y="3200402"/>
              <a:ext cx="228600" cy="228602"/>
              <a:chOff x="3792" y="1104"/>
              <a:chExt cx="1167" cy="1296"/>
            </a:xfrm>
          </p:grpSpPr>
          <p:sp>
            <p:nvSpPr>
              <p:cNvPr id="546" name="Oval 67"/>
              <p:cNvSpPr>
                <a:spLocks noChangeArrowheads="1"/>
              </p:cNvSpPr>
              <p:nvPr/>
            </p:nvSpPr>
            <p:spPr bwMode="auto">
              <a:xfrm>
                <a:off x="3981" y="2141"/>
                <a:ext cx="950" cy="25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000000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47" name="Oval 68"/>
              <p:cNvSpPr>
                <a:spLocks noChangeArrowheads="1"/>
              </p:cNvSpPr>
              <p:nvPr/>
            </p:nvSpPr>
            <p:spPr bwMode="auto">
              <a:xfrm>
                <a:off x="3922" y="1277"/>
                <a:ext cx="1036" cy="1037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48" name="Oval 69"/>
              <p:cNvSpPr>
                <a:spLocks noChangeArrowheads="1"/>
              </p:cNvSpPr>
              <p:nvPr/>
            </p:nvSpPr>
            <p:spPr bwMode="auto">
              <a:xfrm>
                <a:off x="3927" y="1262"/>
                <a:ext cx="1032" cy="103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49" name="Oval 70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1080" cy="1080"/>
              </a:xfrm>
              <a:prstGeom prst="ellipse">
                <a:avLst/>
              </a:prstGeom>
              <a:gradFill rotWithShape="1">
                <a:gsLst>
                  <a:gs pos="0">
                    <a:srgbClr val="FFB3B3">
                      <a:alpha val="70000"/>
                    </a:srgbClr>
                  </a:gs>
                  <a:gs pos="100000">
                    <a:srgbClr val="FFB3B3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50" name="Oval 71"/>
              <p:cNvSpPr>
                <a:spLocks noChangeArrowheads="1"/>
              </p:cNvSpPr>
              <p:nvPr/>
            </p:nvSpPr>
            <p:spPr bwMode="auto">
              <a:xfrm>
                <a:off x="4051" y="1320"/>
                <a:ext cx="432" cy="4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</p:grpSp>
      <p:pic>
        <p:nvPicPr>
          <p:cNvPr id="334" name="Picture 333" descr="C:\Documents and Settings\ogwo\My Documents\My Pictures\My Scans\Vocational_Subjects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42288" y="5747340"/>
            <a:ext cx="925971" cy="1295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Picture 334" descr="C:\Documents and Settings\ogwo\Local Settings\Temporary Internet Files\Content.Word\Scan_Pic0001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36897" y="5715779"/>
            <a:ext cx="958324" cy="1326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Picture 335" descr="C:\Documents and Settings\ogwo\My Documents\My Pictures\My Scans\Scan_Pic0001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420372" y="5710882"/>
            <a:ext cx="975146" cy="1319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Picture 336" descr="C:\Documents and Settings\ogwo\My Documents\My Pictures\My Scans\Scan_Pic0001.jpg"/>
          <p:cNvPicPr/>
          <p:nvPr/>
        </p:nvPicPr>
        <p:blipFill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730162" y="5714502"/>
            <a:ext cx="957136" cy="1329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Picture 4" descr="Image:Flag of Botswana.sv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4431" y="3921133"/>
            <a:ext cx="869569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0" name="Picture 339" descr="indian fla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96523" y="2981377"/>
            <a:ext cx="847477" cy="59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" grpId="0" animBg="1"/>
      <p:bldP spid="529" grpId="0" animBg="1"/>
      <p:bldP spid="5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470" y="642918"/>
            <a:ext cx="9144000" cy="725470"/>
          </a:xfrm>
        </p:spPr>
        <p:txBody>
          <a:bodyPr/>
          <a:lstStyle/>
          <a:p>
            <a:pPr defTabSz="914046">
              <a:defRPr/>
            </a:pPr>
            <a:r>
              <a:rPr lang="en-AU" sz="2800" b="1" dirty="0" smtClean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Features of the UNICEF and the Redesigned Market/Mechanic Village School Curricula</a:t>
            </a:r>
            <a:endParaRPr lang="en-AU" sz="2800" b="1" dirty="0">
              <a:ln w="1905"/>
              <a:solidFill>
                <a:srgbClr val="FF9900"/>
              </a:solidFill>
              <a:effectLst>
                <a:glow rad="101600">
                  <a:schemeClr val="tx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gency FB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1357298"/>
            <a:ext cx="4714876" cy="500066"/>
          </a:xfrm>
        </p:spPr>
        <p:txBody>
          <a:bodyPr/>
          <a:lstStyle/>
          <a:p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UNICEF out-of-school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Curriculum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142" y="1835166"/>
            <a:ext cx="4354544" cy="2165338"/>
          </a:xfrm>
          <a:solidFill>
            <a:schemeClr val="bg1"/>
          </a:solidFill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sz="2000" dirty="0" smtClean="0"/>
              <a:t>Basic Literacy subjects: Mathematics, English and Life coping skills</a:t>
            </a:r>
          </a:p>
          <a:p>
            <a:pPr>
              <a:buBlip>
                <a:blip r:embed="rId2"/>
              </a:buBlip>
            </a:pPr>
            <a:r>
              <a:rPr lang="en-US" sz="2000" dirty="0" smtClean="0"/>
              <a:t>Classes are held thrice a week (12 – 2 pm)</a:t>
            </a:r>
          </a:p>
          <a:p>
            <a:pPr>
              <a:buBlip>
                <a:blip r:embed="rId2"/>
              </a:buBlip>
            </a:pPr>
            <a:r>
              <a:rPr lang="en-US" sz="2000" dirty="0" smtClean="0"/>
              <a:t>No certification</a:t>
            </a:r>
          </a:p>
          <a:p>
            <a:pPr>
              <a:buNone/>
            </a:pPr>
            <a:endParaRPr lang="en-US" sz="2000" dirty="0" smtClean="0"/>
          </a:p>
          <a:p>
            <a:pPr>
              <a:buBlip>
                <a:blip r:embed="rId2"/>
              </a:buBlip>
            </a:pPr>
            <a:endParaRPr lang="en-US" sz="20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143373" y="1789106"/>
            <a:ext cx="4786346" cy="354010"/>
          </a:xfrm>
        </p:spPr>
        <p:txBody>
          <a:bodyPr/>
          <a:lstStyle/>
          <a:p>
            <a:r>
              <a:rPr lang="en-US" sz="1800" dirty="0" smtClean="0">
                <a:solidFill>
                  <a:schemeClr val="accent6"/>
                </a:solidFill>
              </a:rPr>
              <a:t>Highlights of MMVS Redesigned curricula</a:t>
            </a:r>
            <a:endParaRPr lang="en-US" sz="1800" dirty="0" smtClean="0"/>
          </a:p>
          <a:p>
            <a:endParaRPr lang="en-US" sz="1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3786182" y="1857388"/>
            <a:ext cx="5357819" cy="521495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sz="1800" dirty="0" smtClean="0"/>
              <a:t>Thematic restructuring of the two existing basic education curricula and UNICEF curriculum into one flexible (lower and middle basic curricula) curriculum to be completed in three years</a:t>
            </a:r>
          </a:p>
          <a:p>
            <a:pPr lvl="1">
              <a:buNone/>
            </a:pPr>
            <a:endParaRPr lang="en-US" sz="900" dirty="0" smtClean="0"/>
          </a:p>
          <a:p>
            <a:pPr>
              <a:buBlip>
                <a:blip r:embed="rId2"/>
              </a:buBlip>
            </a:pPr>
            <a:r>
              <a:rPr lang="en-US" sz="1800" dirty="0" smtClean="0"/>
              <a:t>Thematic restructuring of the existing Upper Basic and secondary school curriculum into a more flexible two-year </a:t>
            </a:r>
            <a:r>
              <a:rPr lang="en-US" sz="1800" dirty="0" err="1" smtClean="0"/>
              <a:t>programme</a:t>
            </a:r>
            <a:r>
              <a:rPr lang="en-US" sz="1800" dirty="0" smtClean="0"/>
              <a:t>.</a:t>
            </a:r>
          </a:p>
          <a:p>
            <a:pPr lvl="1">
              <a:buNone/>
            </a:pPr>
            <a:endParaRPr lang="en-US" sz="600" dirty="0" smtClean="0"/>
          </a:p>
          <a:p>
            <a:pPr>
              <a:buBlip>
                <a:blip r:embed="rId2"/>
              </a:buBlip>
            </a:pPr>
            <a:r>
              <a:rPr lang="en-US" sz="1800" dirty="0" smtClean="0"/>
              <a:t>Introduction of Life coping skills from the UNICEF out-of-school curriculum as a new basic education subject: The subject entails ethics, Information Communication Technology, Health and Physical Education etc</a:t>
            </a:r>
          </a:p>
          <a:p>
            <a:pPr lvl="1">
              <a:buNone/>
            </a:pPr>
            <a:endParaRPr lang="en-US" sz="800" dirty="0" smtClean="0"/>
          </a:p>
          <a:p>
            <a:pPr>
              <a:buBlip>
                <a:blip r:embed="rId2"/>
              </a:buBlip>
            </a:pPr>
            <a:r>
              <a:rPr lang="en-US" sz="1800" dirty="0" smtClean="0"/>
              <a:t>Market School students will be sitting for the same certification examination with every other equivalent level students in the country.</a:t>
            </a:r>
          </a:p>
          <a:p>
            <a:pPr lvl="1">
              <a:buNone/>
            </a:pPr>
            <a:endParaRPr lang="en-US" sz="1800" dirty="0" smtClean="0"/>
          </a:p>
          <a:p>
            <a:endParaRPr lang="en-US" sz="1800" dirty="0" smtClean="0"/>
          </a:p>
          <a:p>
            <a:pPr lvl="1"/>
            <a:endParaRPr lang="en-GB" sz="1800" dirty="0" smtClean="0"/>
          </a:p>
          <a:p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929066"/>
            <a:ext cx="413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Current National Standard Curricula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1470" y="4429132"/>
            <a:ext cx="443711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dirty="0" smtClean="0"/>
              <a:t>Nine years Compulsory basic Education</a:t>
            </a:r>
          </a:p>
          <a:p>
            <a:r>
              <a:rPr lang="en-US" dirty="0" smtClean="0"/>
              <a:t>    - Three years (lower, middle &amp; upper</a:t>
            </a:r>
          </a:p>
          <a:p>
            <a:pPr lvl="1"/>
            <a:r>
              <a:rPr lang="en-US" dirty="0" smtClean="0"/>
              <a:t>Basic curricular)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Three year Secondary Education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Classes are held five days a week</a:t>
            </a:r>
          </a:p>
          <a:p>
            <a:r>
              <a:rPr lang="en-US" dirty="0" smtClean="0"/>
              <a:t>   (8</a:t>
            </a:r>
            <a:r>
              <a:rPr lang="en-US" dirty="0" smtClean="0">
                <a:sym typeface="Wingdings" pitchFamily="2" charset="2"/>
              </a:rPr>
              <a:t>:00 am – 2:00 pm</a:t>
            </a:r>
            <a:r>
              <a:rPr lang="en-US" dirty="0" smtClean="0"/>
              <a:t>)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 Certification (First School Leaving Cert.</a:t>
            </a:r>
          </a:p>
          <a:p>
            <a:r>
              <a:rPr lang="en-US" dirty="0" smtClean="0"/>
              <a:t> &amp; General Certificate of Education)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 animBg="1"/>
      <p:bldP spid="6" grpId="0" build="p"/>
      <p:bldP spid="7" grpId="0" build="p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6" y="888258"/>
            <a:ext cx="8938068" cy="826230"/>
          </a:xfrm>
        </p:spPr>
        <p:txBody>
          <a:bodyPr/>
          <a:lstStyle/>
          <a:p>
            <a:pPr defTabSz="914046">
              <a:defRPr/>
            </a:pPr>
            <a:r>
              <a:rPr lang="en-AU" sz="2600" b="1" dirty="0" smtClean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Features of the Redesigned Market/Mechanic Village School Curricula contd:</a:t>
            </a:r>
            <a:endParaRPr lang="en-AU" sz="2600" b="1" dirty="0">
              <a:ln w="1905"/>
              <a:solidFill>
                <a:srgbClr val="FF9900"/>
              </a:solidFill>
              <a:effectLst>
                <a:glow rad="101600">
                  <a:schemeClr val="tx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gency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57698"/>
            <a:ext cx="9143999" cy="4700326"/>
          </a:xfrm>
          <a:solidFill>
            <a:srgbClr val="FFFFCC"/>
          </a:solidFill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sz="2400" dirty="0"/>
              <a:t>Introduction of ICT-based interactive tutors that will supplement face-to-face instruction and ensure more flexible curriculum implementation. </a:t>
            </a:r>
          </a:p>
          <a:p>
            <a:pPr>
              <a:buNone/>
            </a:pPr>
            <a:endParaRPr lang="en-US" sz="1800" dirty="0"/>
          </a:p>
          <a:p>
            <a:pPr>
              <a:buBlip>
                <a:blip r:embed="rId2"/>
              </a:buBlip>
            </a:pPr>
            <a:r>
              <a:rPr lang="en-US" sz="2400" dirty="0"/>
              <a:t>Dynamic-profiled intelligent tutors for the </a:t>
            </a:r>
            <a:r>
              <a:rPr lang="en-US" sz="2400" dirty="0" smtClean="0"/>
              <a:t>Market/Mechanic Village School </a:t>
            </a:r>
            <a:r>
              <a:rPr lang="en-US" sz="2400" dirty="0"/>
              <a:t>that provide immediate feedback and remedial measures in the course of a particular lesson.</a:t>
            </a:r>
          </a:p>
          <a:p>
            <a:pPr>
              <a:buNone/>
            </a:pPr>
            <a:endParaRPr lang="en-US" sz="1800" dirty="0"/>
          </a:p>
          <a:p>
            <a:pPr>
              <a:buBlip>
                <a:blip r:embed="rId2"/>
              </a:buBlip>
            </a:pPr>
            <a:r>
              <a:rPr lang="en-US" sz="2400" dirty="0" smtClean="0"/>
              <a:t>The Market/Mechanic Village School </a:t>
            </a:r>
            <a:r>
              <a:rPr lang="en-US" sz="2400" dirty="0"/>
              <a:t>tutor redirects learners to appropriate content without explicitly allowing feedback on poor performance to discourage them from completing the lesson. </a:t>
            </a:r>
          </a:p>
          <a:p>
            <a:pPr>
              <a:buBlip>
                <a:blip r:embed="rId2"/>
              </a:buBlip>
            </a:pPr>
            <a:endParaRPr lang="en-US" dirty="0"/>
          </a:p>
          <a:p>
            <a:pPr>
              <a:buBlip>
                <a:blip r:embed="rId2"/>
              </a:buBlip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1548458"/>
            <a:ext cx="7760394" cy="52322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/>
                </a:solidFill>
              </a:rPr>
              <a:t>ICT Delivery mode and open learning principles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59696"/>
            <a:ext cx="9144000" cy="826230"/>
          </a:xfrm>
        </p:spPr>
        <p:txBody>
          <a:bodyPr/>
          <a:lstStyle/>
          <a:p>
            <a:pPr defTabSz="914046">
              <a:defRPr/>
            </a:pPr>
            <a:r>
              <a:rPr lang="en-AU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gency FB" pitchFamily="34" charset="0"/>
              </a:rPr>
              <a:t>Overview of the ICT Component of the Market/Mechanic Village School</a:t>
            </a:r>
            <a:endParaRPr lang="en-AU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gency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03499"/>
            <a:ext cx="8229600" cy="4525963"/>
          </a:xfrm>
        </p:spPr>
        <p:txBody>
          <a:bodyPr/>
          <a:lstStyle/>
          <a:p>
            <a:r>
              <a:rPr lang="en-US" dirty="0" smtClean="0"/>
              <a:t>Sample of the Learning Object (LO) for a lesson on life coping skills: </a:t>
            </a:r>
            <a:r>
              <a:rPr lang="en-US" dirty="0" smtClean="0">
                <a:hlinkClick r:id="rId2" action="ppaction://hlinkfile"/>
              </a:rPr>
              <a:t>AIDS a threat to human society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5794"/>
            <a:ext cx="9144000" cy="725470"/>
          </a:xfrm>
        </p:spPr>
        <p:txBody>
          <a:bodyPr/>
          <a:lstStyle/>
          <a:p>
            <a:pPr defTabSz="914046">
              <a:defRPr/>
            </a:pPr>
            <a:r>
              <a:rPr lang="en-A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gency FB" pitchFamily="34" charset="0"/>
              </a:rPr>
              <a:t>Overview of the ICT Component of the Market/Mechanic Village School  contd:</a:t>
            </a:r>
            <a:endParaRPr lang="en-AU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gency FB" pitchFamily="34" charset="0"/>
            </a:endParaRPr>
          </a:p>
        </p:txBody>
      </p:sp>
      <p:pic>
        <p:nvPicPr>
          <p:cNvPr id="4" name="Content Placeholder 3" descr="Boy_Chil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7189"/>
          <a:stretch>
            <a:fillRect/>
          </a:stretch>
        </p:blipFill>
        <p:spPr>
          <a:xfrm>
            <a:off x="500034" y="1732650"/>
            <a:ext cx="8286808" cy="51968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316968" y="1728723"/>
            <a:ext cx="7541312" cy="4672539"/>
          </a:xfrm>
          <a:prstGeom prst="rect">
            <a:avLst/>
          </a:prstGeom>
          <a:noFill/>
        </p:spPr>
        <p:txBody>
          <a:bodyPr wrap="square" lIns="55350" tIns="27675" rIns="55350" bIns="27675">
            <a:spAutoFit/>
          </a:bodyPr>
          <a:lstStyle/>
          <a:p>
            <a:pPr marL="276749" lvl="1" defTabSz="914046">
              <a:spcBef>
                <a:spcPts val="363"/>
              </a:spcBef>
              <a:spcAft>
                <a:spcPts val="363"/>
              </a:spcAft>
              <a:defRPr/>
            </a:pPr>
            <a:endParaRPr lang="en-AU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pPr marL="553583" lvl="1" indent="-276835" defTabSz="914046">
              <a:spcBef>
                <a:spcPts val="363"/>
              </a:spcBef>
              <a:spcAft>
                <a:spcPts val="363"/>
              </a:spcAft>
              <a:buBlip>
                <a:blip r:embed="rId2"/>
              </a:buBlip>
              <a:defRPr/>
            </a:pPr>
            <a:r>
              <a:rPr lang="en-AU" sz="2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Open learning approach will guarantee learning for all and </a:t>
            </a:r>
            <a:r>
              <a:rPr lang="en-AU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increased </a:t>
            </a:r>
            <a:r>
              <a:rPr lang="en-AU" sz="2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enrolment</a:t>
            </a:r>
          </a:p>
          <a:p>
            <a:pPr marL="553583" lvl="1" indent="-276835" defTabSz="914046">
              <a:spcBef>
                <a:spcPts val="363"/>
              </a:spcBef>
              <a:spcAft>
                <a:spcPts val="363"/>
              </a:spcAft>
              <a:buBlip>
                <a:blip r:embed="rId2"/>
              </a:buBlip>
              <a:defRPr/>
            </a:pPr>
            <a:r>
              <a:rPr lang="en-AU" sz="2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There will be increased interest among the apprentices on the use of ICT for studies and application of open learning principles</a:t>
            </a:r>
          </a:p>
          <a:p>
            <a:pPr marL="553583" lvl="1" indent="-276835" defTabSz="914046">
              <a:spcBef>
                <a:spcPts val="363"/>
              </a:spcBef>
              <a:spcAft>
                <a:spcPts val="363"/>
              </a:spcAft>
              <a:buBlip>
                <a:blip r:embed="rId2"/>
              </a:buBlip>
              <a:defRPr/>
            </a:pPr>
            <a:r>
              <a:rPr lang="en-AU" sz="2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Faulty Implementation </a:t>
            </a:r>
            <a:r>
              <a:rPr lang="en-AU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could possibly ruin </a:t>
            </a:r>
            <a:r>
              <a:rPr lang="en-AU" sz="2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this laudable </a:t>
            </a:r>
            <a:r>
              <a:rPr lang="en-AU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initiative</a:t>
            </a:r>
            <a:endParaRPr lang="en-AU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pPr marL="553583" lvl="1" indent="-276835" defTabSz="914046">
              <a:spcBef>
                <a:spcPts val="363"/>
              </a:spcBef>
              <a:spcAft>
                <a:spcPts val="363"/>
              </a:spcAft>
              <a:buBlip>
                <a:blip r:embed="rId2"/>
              </a:buBlip>
              <a:defRPr/>
            </a:pPr>
            <a:r>
              <a:rPr lang="en-AU" sz="2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There is need for stronger political will by </a:t>
            </a:r>
            <a:r>
              <a:rPr lang="en-AU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the state </a:t>
            </a:r>
            <a:r>
              <a:rPr lang="en-AU" sz="2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governments to implement the curricula within the 2013/2014 academic year</a:t>
            </a:r>
          </a:p>
          <a:p>
            <a:pPr marL="276749" lvl="1" defTabSz="914046">
              <a:spcBef>
                <a:spcPts val="363"/>
              </a:spcBef>
              <a:spcAft>
                <a:spcPts val="363"/>
              </a:spcAft>
              <a:defRPr/>
            </a:pPr>
            <a:endParaRPr lang="en-AU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pPr marL="276749" lvl="1" defTabSz="914046">
              <a:spcBef>
                <a:spcPts val="363"/>
              </a:spcBef>
              <a:spcAft>
                <a:spcPts val="363"/>
              </a:spcAft>
              <a:defRPr/>
            </a:pPr>
            <a:endParaRPr lang="en-AU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 rot="16200000">
            <a:off x="4595173" y="-3166468"/>
            <a:ext cx="542668" cy="8732946"/>
          </a:xfrm>
          <a:prstGeom prst="rect">
            <a:avLst/>
          </a:prstGeom>
          <a:noFill/>
        </p:spPr>
        <p:txBody>
          <a:bodyPr vert="vert" wrap="none" lIns="55350" tIns="27675" rIns="55350" bIns="27675">
            <a:spAutoFit/>
          </a:bodyPr>
          <a:lstStyle/>
          <a:p>
            <a:pPr defTabSz="914046">
              <a:defRPr/>
            </a:pPr>
            <a:r>
              <a:rPr lang="en-AU" sz="2800" b="1" dirty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Prospects of </a:t>
            </a:r>
            <a:r>
              <a:rPr lang="en-AU" sz="2800" b="1" dirty="0" smtClean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Market/Mechanic Village School </a:t>
            </a:r>
            <a:r>
              <a:rPr lang="en-AU" sz="2800" b="1" dirty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in South Eastern </a:t>
            </a:r>
            <a:r>
              <a:rPr lang="en-AU" sz="2800" b="1" dirty="0" smtClean="0">
                <a:ln w="1905"/>
                <a:solidFill>
                  <a:srgbClr val="FF99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Nigeria </a:t>
            </a:r>
            <a:endParaRPr lang="en-AU" sz="2800" b="1" dirty="0">
              <a:ln w="1905"/>
              <a:solidFill>
                <a:srgbClr val="FF9900"/>
              </a:solidFill>
              <a:effectLst>
                <a:glow rad="101600">
                  <a:schemeClr val="tx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gency FB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 rot="10800000">
            <a:off x="48872" y="1212107"/>
            <a:ext cx="727334" cy="4574885"/>
          </a:xfrm>
          <a:prstGeom prst="rect">
            <a:avLst/>
          </a:prstGeom>
          <a:noFill/>
        </p:spPr>
        <p:txBody>
          <a:bodyPr vert="vert" wrap="none" lIns="55350" tIns="27675" rIns="55350" bIns="27675">
            <a:spAutoFit/>
          </a:bodyPr>
          <a:lstStyle/>
          <a:p>
            <a:pPr algn="ctr" defTabSz="914046">
              <a:defRPr/>
            </a:pPr>
            <a:r>
              <a:rPr lang="en-US" sz="2000" b="1" dirty="0" smtClean="0">
                <a:ln w="1905"/>
                <a:solidFill>
                  <a:srgbClr val="AFC5D9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Linking informal Apprenticeship and </a:t>
            </a:r>
          </a:p>
          <a:p>
            <a:pPr algn="ctr" defTabSz="914046">
              <a:defRPr/>
            </a:pPr>
            <a:r>
              <a:rPr lang="en-US" sz="2000" b="1" dirty="0" smtClean="0">
                <a:ln w="1905"/>
                <a:solidFill>
                  <a:srgbClr val="AFC5D9"/>
                </a:solidFill>
                <a:effectLst>
                  <a:glow rad="101600">
                    <a:schemeClr val="tx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formal education in Nigeria</a:t>
            </a:r>
            <a:endParaRPr lang="en-US" sz="2000" b="1" dirty="0">
              <a:ln w="1905"/>
              <a:solidFill>
                <a:srgbClr val="AFC5D9"/>
              </a:solidFill>
              <a:effectLst>
                <a:glow rad="101600">
                  <a:schemeClr val="tx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-1500627" y="3784999"/>
            <a:ext cx="4715702" cy="1588"/>
          </a:xfrm>
          <a:prstGeom prst="line">
            <a:avLst/>
          </a:prstGeom>
          <a:ln w="25400">
            <a:solidFill>
              <a:srgbClr val="527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-3071060" y="3071822"/>
            <a:ext cx="6142850" cy="794"/>
          </a:xfrm>
          <a:prstGeom prst="line">
            <a:avLst/>
          </a:prstGeom>
          <a:ln w="25400">
            <a:solidFill>
              <a:srgbClr val="527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990600" y="3214686"/>
            <a:ext cx="2286000" cy="2667000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5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hangingPunct="0"/>
            <a:endParaRPr lang="en-US">
              <a:latin typeface="Verdana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867400" y="3275013"/>
            <a:ext cx="2286000" cy="2667000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5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hangingPunct="0"/>
            <a:endParaRPr lang="en-US">
              <a:latin typeface="Verdana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3429000" y="3214686"/>
            <a:ext cx="2286000" cy="2786082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5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hangingPunct="0"/>
            <a:endParaRPr lang="en-US">
              <a:latin typeface="Verdana" pitchFamily="34" charset="0"/>
            </a:endParaRPr>
          </a:p>
        </p:txBody>
      </p:sp>
      <p:sp>
        <p:nvSpPr>
          <p:cNvPr id="11" name="Isosceles Triangle 10"/>
          <p:cNvSpPr/>
          <p:nvPr/>
        </p:nvSpPr>
        <p:spPr>
          <a:xfrm flipV="1">
            <a:off x="4343400" y="3122613"/>
            <a:ext cx="457200" cy="457200"/>
          </a:xfrm>
          <a:prstGeom prst="triangle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6800" y="3505200"/>
            <a:ext cx="2133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Calibri" pitchFamily="34" charset="0"/>
              </a:rPr>
              <a:t>There are lots of prospects for the use of ICT in improving informal apprenticeship in Africa</a:t>
            </a:r>
            <a:endParaRPr lang="en-US" sz="2200" dirty="0"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3600" y="3505200"/>
            <a:ext cx="2133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Calibri" pitchFamily="34" charset="0"/>
              </a:rPr>
              <a:t>Development agencies should support more initiatives on informal apprenticeship transformation</a:t>
            </a:r>
            <a:endParaRPr lang="en-US" sz="2200" dirty="0"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05200" y="3571876"/>
            <a:ext cx="2133600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50" dirty="0" smtClean="0">
                <a:latin typeface="Calibri" pitchFamily="34" charset="0"/>
              </a:rPr>
              <a:t>Peer learning </a:t>
            </a:r>
            <a:r>
              <a:rPr lang="en-US" sz="2250" dirty="0" err="1" smtClean="0">
                <a:latin typeface="Calibri" pitchFamily="34" charset="0"/>
              </a:rPr>
              <a:t>Programme</a:t>
            </a:r>
            <a:r>
              <a:rPr lang="en-US" sz="2250" dirty="0" smtClean="0">
                <a:latin typeface="Calibri" pitchFamily="34" charset="0"/>
              </a:rPr>
              <a:t> on informal Apprenticeship among African countries should be established</a:t>
            </a:r>
            <a:endParaRPr lang="en-US" sz="2250" dirty="0">
              <a:latin typeface="Calibri" pitchFamily="34" charset="0"/>
            </a:endParaRPr>
          </a:p>
        </p:txBody>
      </p:sp>
      <p:sp>
        <p:nvSpPr>
          <p:cNvPr id="19" name="Isosceles Triangle 18"/>
          <p:cNvSpPr/>
          <p:nvPr/>
        </p:nvSpPr>
        <p:spPr>
          <a:xfrm flipV="1">
            <a:off x="6781800" y="3122613"/>
            <a:ext cx="457200" cy="457200"/>
          </a:xfrm>
          <a:prstGeom prst="triangle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 flipV="1">
            <a:off x="1828800" y="3122613"/>
            <a:ext cx="457200" cy="457200"/>
          </a:xfrm>
          <a:prstGeom prst="triangle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grpSp>
        <p:nvGrpSpPr>
          <p:cNvPr id="2" name="Group 23"/>
          <p:cNvGrpSpPr/>
          <p:nvPr/>
        </p:nvGrpSpPr>
        <p:grpSpPr>
          <a:xfrm>
            <a:off x="762000" y="714356"/>
            <a:ext cx="7467600" cy="1905000"/>
            <a:chOff x="762000" y="1066800"/>
            <a:chExt cx="7467600" cy="1905000"/>
          </a:xfrm>
        </p:grpSpPr>
        <p:sp>
          <p:nvSpPr>
            <p:cNvPr id="21" name="Rectangle 20"/>
            <p:cNvSpPr/>
            <p:nvPr/>
          </p:nvSpPr>
          <p:spPr>
            <a:xfrm>
              <a:off x="762000" y="1828800"/>
              <a:ext cx="7467600" cy="1143000"/>
            </a:xfrm>
            <a:prstGeom prst="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0"/>
              </a:gradFill>
            </a:ln>
            <a:effectLst>
              <a:outerShdw blurRad="152400" dist="114300" dir="5400000" sx="90000" sy="-19000" rotWithShape="0">
                <a:prstClr val="black">
                  <a:alpha val="15000"/>
                </a:prstClr>
              </a:outerShdw>
            </a:effectLst>
            <a:scene3d>
              <a:camera prst="perspectiveRelaxedModerately" fov="6000000">
                <a:rot lat="19490636" lon="0" rev="0"/>
              </a:camera>
              <a:lightRig rig="threePt" dir="t"/>
            </a:scene3d>
            <a:sp3d extrusionH="635000">
              <a:extrusionClr>
                <a:schemeClr val="tx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Calibri" pitchFamily="34" charset="0"/>
                </a:rPr>
                <a:t>             </a:t>
              </a:r>
              <a:r>
                <a:rPr lang="en-US" sz="3200" b="1" dirty="0" smtClean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Conclusion and Closing Thoughts</a:t>
              </a:r>
              <a:endParaRPr lang="en-US" sz="3200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endParaRPr>
            </a:p>
          </p:txBody>
        </p:sp>
        <p:pic>
          <p:nvPicPr>
            <p:cNvPr id="22" name="Picture 3" descr="D:\Some example templates\Useful vectors 1\PNG\PNG - Blue Globe.png"/>
            <p:cNvPicPr>
              <a:picLocks noChangeAspect="1" noChangeArrowheads="1"/>
            </p:cNvPicPr>
            <p:nvPr/>
          </p:nvPicPr>
          <p:blipFill>
            <a:blip r:embed="rId2" cstate="email"/>
            <a:stretch>
              <a:fillRect/>
            </a:stretch>
          </p:blipFill>
          <p:spPr bwMode="auto">
            <a:xfrm>
              <a:off x="914400" y="1066800"/>
              <a:ext cx="1524000" cy="1524000"/>
            </a:xfrm>
            <a:prstGeom prst="rect">
              <a:avLst/>
            </a:prstGeom>
            <a:noFill/>
          </p:spPr>
        </p:pic>
      </p:grp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0" y="6208738"/>
            <a:ext cx="8915400" cy="792162"/>
          </a:xfrm>
        </p:spPr>
        <p:txBody>
          <a:bodyPr>
            <a:normAutofit fontScale="90000"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Linking informal Apprenticeship and Formal Education in Africa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5" grpId="0"/>
      <p:bldP spid="16" grpId="0"/>
      <p:bldP spid="17" grpId="0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04EE9E2620A543A9E5A680BDC97A26" ma:contentTypeVersion="0" ma:contentTypeDescription="Create a new document." ma:contentTypeScope="" ma:versionID="07de20199c75bdabad4cc5f2d9c4d75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99F83D2-F008-4A8D-9352-F5AD95E99B2C}"/>
</file>

<file path=customXml/itemProps2.xml><?xml version="1.0" encoding="utf-8"?>
<ds:datastoreItem xmlns:ds="http://schemas.openxmlformats.org/officeDocument/2006/customXml" ds:itemID="{9BDCF9F8-9534-49BB-9983-EBFEADDF5DF5}"/>
</file>

<file path=customXml/itemProps3.xml><?xml version="1.0" encoding="utf-8"?>
<ds:datastoreItem xmlns:ds="http://schemas.openxmlformats.org/officeDocument/2006/customXml" ds:itemID="{AAFB7AB6-2923-4051-B62D-6C7E8E1990CC}"/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777</Words>
  <Application>Microsoft Office PowerPoint</Application>
  <PresentationFormat>On-screen Show (4:3)</PresentationFormat>
  <Paragraphs>106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Standarddesign</vt:lpstr>
      <vt:lpstr>Slide 1</vt:lpstr>
      <vt:lpstr>Slide 2</vt:lpstr>
      <vt:lpstr>Context and Historical Reasons for the Market Mechanic Village Schools</vt:lpstr>
      <vt:lpstr>The  Market/Mechanic Village Schools Intervention Process (R &amp; D) </vt:lpstr>
      <vt:lpstr>Features of the UNICEF and the Redesigned Market/Mechanic Village School Curricula</vt:lpstr>
      <vt:lpstr>Features of the Redesigned Market/Mechanic Village School Curricula contd:</vt:lpstr>
      <vt:lpstr>Overview of the ICT Component of the Market/Mechanic Village School</vt:lpstr>
      <vt:lpstr>Overview of the ICT Component of the Market/Mechanic Village School  contd:</vt:lpstr>
      <vt:lpstr>Slide 9</vt:lpstr>
      <vt:lpstr>Linking informal Apprenticeship and Formal Education in Africa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Ursel  Hauschildt</dc:creator>
  <cp:lastModifiedBy>VTE-UNN</cp:lastModifiedBy>
  <cp:revision>18</cp:revision>
  <dcterms:created xsi:type="dcterms:W3CDTF">2013-03-06T18:14:05Z</dcterms:created>
  <dcterms:modified xsi:type="dcterms:W3CDTF">2013-04-02T02:58:15Z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0x010100EF04EE9E2620A543A9E5A680BDC97A26</vt:lpwstr>
  </property>
</Properties>
</file>