
<file path=[Content_Types].xml><?xml version="1.0" encoding="utf-8"?>
<Types xmlns="http://schemas.openxmlformats.org/package/2006/content-types">
  <Default Extension="png" ContentType="image/png"/>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s/slide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5" r:id="rId3"/>
    <p:sldId id="266" r:id="rId4"/>
    <p:sldId id="262" r:id="rId5"/>
    <p:sldId id="261" r:id="rId6"/>
    <p:sldId id="258" r:id="rId7"/>
    <p:sldId id="259" r:id="rId8"/>
    <p:sldId id="260" r:id="rId9"/>
    <p:sldId id="263" r:id="rId10"/>
    <p:sldId id="264" r:id="rId11"/>
    <p:sldId id="267" r:id="rId12"/>
    <p:sldId id="268" r:id="rId13"/>
    <p:sldId id="269" r:id="rId14"/>
    <p:sldId id="270" r:id="rId15"/>
    <p:sldId id="271" r:id="rId16"/>
    <p:sldId id="274" r:id="rId17"/>
    <p:sldId id="272" r:id="rId18"/>
    <p:sldId id="278" r:id="rId19"/>
    <p:sldId id="277" r:id="rId20"/>
    <p:sldId id="276" r:id="rId21"/>
    <p:sldId id="281" r:id="rId22"/>
    <p:sldId id="282" r:id="rId23"/>
    <p:sldId id="283" r:id="rId24"/>
    <p:sldId id="284"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7396A5"/>
    <a:srgbClr val="AFC5D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552" autoAdjust="0"/>
  </p:normalViewPr>
  <p:slideViewPr>
    <p:cSldViewPr>
      <p:cViewPr>
        <p:scale>
          <a:sx n="75" d="100"/>
          <a:sy n="75" d="100"/>
        </p:scale>
        <p:origin x="-366" y="96"/>
      </p:cViewPr>
      <p:guideLst>
        <p:guide orient="horz" pos="2160"/>
        <p:guide pos="2880"/>
      </p:guideLst>
    </p:cSldViewPr>
  </p:slideViewPr>
  <p:notesTextViewPr>
    <p:cViewPr>
      <p:scale>
        <a:sx n="100" d="100"/>
        <a:sy n="100" d="100"/>
      </p:scale>
      <p:origin x="0" y="0"/>
    </p:cViewPr>
  </p:notesTextViewPr>
  <p:notesViewPr>
    <p:cSldViewPr>
      <p:cViewPr varScale="1">
        <p:scale>
          <a:sx n="85" d="100"/>
          <a:sy n="85" d="100"/>
        </p:scale>
        <p:origin x="-3198"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3407DB5-6E59-4A5C-A1FD-119775716AF8}" type="datetimeFigureOut">
              <a:rPr lang="de-DE"/>
              <a:pPr>
                <a:defRPr/>
              </a:pPr>
              <a:t>24.04.2013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A87966E-1666-443F-8297-AB672DDBE5BC}" type="slidenum">
              <a:rPr lang="de-DE"/>
              <a:pPr>
                <a:defRPr/>
              </a:pPr>
              <a:t>‹#›</a:t>
            </a:fld>
            <a:endParaRPr lang="de-DE"/>
          </a:p>
        </p:txBody>
      </p:sp>
      <p:sp>
        <p:nvSpPr>
          <p:cNvPr id="9" name="Notizenplatzhalter 8"/>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457200" y="1600200"/>
            <a:ext cx="8229600" cy="4525963"/>
          </a:xfrm>
          <a:prstGeom prst="rect">
            <a:avLst/>
          </a:prstGeom>
        </p:spPr>
        <p:txBody>
          <a:bodyPr/>
          <a:lstStyle/>
          <a:p>
            <a:pPr lvl="0"/>
            <a:endParaRPr lang="de-DE"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untitled"/>
          <p:cNvPicPr>
            <a:picLocks noChangeAspect="1" noChangeArrowheads="1"/>
          </p:cNvPicPr>
          <p:nvPr userDrawn="1"/>
        </p:nvPicPr>
        <p:blipFill>
          <a:blip r:embed="rId14" cstate="print"/>
          <a:srcRect/>
          <a:stretch>
            <a:fillRect/>
          </a:stretch>
        </p:blipFill>
        <p:spPr bwMode="auto">
          <a:xfrm>
            <a:off x="0" y="0"/>
            <a:ext cx="8963025" cy="1089025"/>
          </a:xfrm>
          <a:prstGeom prst="rect">
            <a:avLst/>
          </a:prstGeom>
          <a:noFill/>
          <a:ln w="9525">
            <a:noFill/>
            <a:miter lim="800000"/>
            <a:headEnd/>
            <a:tailEnd/>
          </a:ln>
        </p:spPr>
      </p:pic>
      <p:sp>
        <p:nvSpPr>
          <p:cNvPr id="1027" name="Line 9"/>
          <p:cNvSpPr>
            <a:spLocks noChangeShapeType="1"/>
          </p:cNvSpPr>
          <p:nvPr userDrawn="1"/>
        </p:nvSpPr>
        <p:spPr bwMode="auto">
          <a:xfrm>
            <a:off x="0" y="6092825"/>
            <a:ext cx="9144000" cy="0"/>
          </a:xfrm>
          <a:prstGeom prst="line">
            <a:avLst/>
          </a:prstGeom>
          <a:noFill/>
          <a:ln w="9525">
            <a:solidFill>
              <a:schemeClr val="tx1"/>
            </a:solidFill>
            <a:round/>
            <a:headEnd/>
            <a:tailEnd/>
          </a:ln>
          <a:effectLst/>
        </p:spPr>
        <p:txBody>
          <a:bodyPr/>
          <a:lstStyle/>
          <a:p>
            <a:endParaRPr lang="en-US"/>
          </a:p>
        </p:txBody>
      </p:sp>
      <p:sp>
        <p:nvSpPr>
          <p:cNvPr id="1028" name="Rectangle 11"/>
          <p:cNvSpPr>
            <a:spLocks noChangeArrowheads="1"/>
          </p:cNvSpPr>
          <p:nvPr userDrawn="1"/>
        </p:nvSpPr>
        <p:spPr bwMode="auto">
          <a:xfrm>
            <a:off x="0" y="6092825"/>
            <a:ext cx="9144000" cy="765175"/>
          </a:xfrm>
          <a:prstGeom prst="rect">
            <a:avLst/>
          </a:prstGeom>
          <a:solidFill>
            <a:srgbClr val="7396A5"/>
          </a:solidFill>
          <a:ln w="9525">
            <a:solidFill>
              <a:schemeClr val="tx1"/>
            </a:solidFill>
            <a:miter lim="800000"/>
            <a:headEnd/>
            <a:tailEnd/>
          </a:ln>
          <a:effectLst/>
        </p:spPr>
        <p:txBody>
          <a:bodyPr wrap="none" anchor="ctr"/>
          <a:lstStyle/>
          <a:p>
            <a:endParaRPr lang="de-DE"/>
          </a:p>
        </p:txBody>
      </p:sp>
      <p:sp>
        <p:nvSpPr>
          <p:cNvPr id="1029" name="Rechteck 2"/>
          <p:cNvSpPr>
            <a:spLocks noChangeArrowheads="1"/>
          </p:cNvSpPr>
          <p:nvPr userDrawn="1"/>
        </p:nvSpPr>
        <p:spPr bwMode="auto">
          <a:xfrm>
            <a:off x="2130425" y="187325"/>
            <a:ext cx="6389688" cy="460375"/>
          </a:xfrm>
          <a:prstGeom prst="rect">
            <a:avLst/>
          </a:prstGeom>
          <a:noFill/>
          <a:ln w="9525">
            <a:noFill/>
            <a:miter lim="800000"/>
            <a:headEnd/>
            <a:tailEnd/>
          </a:ln>
        </p:spPr>
        <p:txBody>
          <a:bodyPr>
            <a:spAutoFit/>
          </a:bodyPr>
          <a:lstStyle/>
          <a:p>
            <a:r>
              <a:rPr lang="en-US">
                <a:solidFill>
                  <a:srgbClr val="FFFFFF"/>
                </a:solidFill>
                <a:latin typeface="Calibri" pitchFamily="34" charset="0"/>
                <a:ea typeface="Calibri" pitchFamily="34" charset="0"/>
                <a:cs typeface="Times New Roman" pitchFamily="18" charset="0"/>
              </a:rPr>
              <a:t>5</a:t>
            </a:r>
            <a:r>
              <a:rPr lang="en-US" sz="2400" baseline="30000">
                <a:solidFill>
                  <a:srgbClr val="FFFFFF"/>
                </a:solidFill>
                <a:latin typeface="Calibri" pitchFamily="34" charset="0"/>
                <a:ea typeface="Calibri" pitchFamily="34" charset="0"/>
                <a:cs typeface="Times New Roman" pitchFamily="18" charset="0"/>
              </a:rPr>
              <a:t>th</a:t>
            </a:r>
            <a:r>
              <a:rPr lang="en-US" sz="2400">
                <a:solidFill>
                  <a:srgbClr val="FFFFFF"/>
                </a:solidFill>
                <a:latin typeface="Calibri" pitchFamily="34" charset="0"/>
                <a:ea typeface="Calibri" pitchFamily="34" charset="0"/>
                <a:cs typeface="Times New Roman" pitchFamily="18" charset="0"/>
              </a:rPr>
              <a:t> </a:t>
            </a:r>
            <a:r>
              <a:rPr lang="en-US">
                <a:solidFill>
                  <a:srgbClr val="FFFFFF"/>
                </a:solidFill>
                <a:latin typeface="Calibri" pitchFamily="34" charset="0"/>
                <a:ea typeface="Calibri" pitchFamily="34" charset="0"/>
                <a:cs typeface="Times New Roman" pitchFamily="18" charset="0"/>
              </a:rPr>
              <a:t>International Conference, 23-24 April 2013, Johannesburg</a:t>
            </a:r>
            <a:endParaRPr lang="de-DE" sz="2400">
              <a:latin typeface="Calibri" pitchFamily="34" charset="0"/>
              <a:ea typeface="Calibri" pitchFamily="34" charset="0"/>
              <a:cs typeface="Times New Roman" pitchFamily="18" charset="0"/>
            </a:endParaRPr>
          </a:p>
        </p:txBody>
      </p:sp>
      <p:pic>
        <p:nvPicPr>
          <p:cNvPr id="1030" name="Picture 1" descr="E-org-V1-black"/>
          <p:cNvPicPr>
            <a:picLocks noChangeAspect="1" noChangeArrowheads="1"/>
          </p:cNvPicPr>
          <p:nvPr userDrawn="1"/>
        </p:nvPicPr>
        <p:blipFill>
          <a:blip r:embed="rId15" cstate="print"/>
          <a:srcRect b="44850"/>
          <a:stretch>
            <a:fillRect/>
          </a:stretch>
        </p:blipFill>
        <p:spPr bwMode="auto">
          <a:xfrm>
            <a:off x="8056563" y="161925"/>
            <a:ext cx="955675" cy="765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Office_Excel_Chart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Office_Excel_Chart3.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Microsoft_Office_Excel_Chart4.xl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Chart5.xl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Chart6.xl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bwMode="auto">
          <a:xfrm>
            <a:off x="684213" y="1844675"/>
            <a:ext cx="7775575" cy="129698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GB" sz="4000" smtClean="0"/>
              <a:t>Sense of work-based learning and Entrepreneurship</a:t>
            </a:r>
            <a:r>
              <a:rPr lang="en-GB" sz="4000" b="1" smtClean="0"/>
              <a:t> </a:t>
            </a:r>
            <a:r>
              <a:rPr lang="en-GB" sz="4000" b="1" i="1" smtClean="0"/>
              <a:t/>
            </a:r>
            <a:br>
              <a:rPr lang="en-GB" sz="4000" b="1" i="1" smtClean="0"/>
            </a:br>
            <a:r>
              <a:rPr lang="en-GB" sz="2400" smtClean="0"/>
              <a:t>An attempt of reflection of the relation between dual education and training and entrepreneurial competences</a:t>
            </a:r>
            <a:endParaRPr lang="en-US" sz="2800" smtClean="0"/>
          </a:p>
        </p:txBody>
      </p:sp>
      <p:sp>
        <p:nvSpPr>
          <p:cNvPr id="2051" name="Rectangle 5"/>
          <p:cNvSpPr>
            <a:spLocks noGrp="1" noChangeArrowheads="1"/>
          </p:cNvSpPr>
          <p:nvPr>
            <p:ph type="subTitle" idx="1"/>
          </p:nvPr>
        </p:nvSpPr>
        <p:spPr bwMode="auto">
          <a:xfrm>
            <a:off x="1403350" y="4149725"/>
            <a:ext cx="6400800" cy="1752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400" smtClean="0"/>
              <a:t>Michaela Marterer, &amp; Peter Härtel</a:t>
            </a:r>
            <a:br>
              <a:rPr lang="en-US" sz="2400" smtClean="0"/>
            </a:br>
            <a:r>
              <a:rPr lang="en-US" sz="2000" smtClean="0"/>
              <a:t>Styrian Association for Education and Economics</a:t>
            </a:r>
          </a:p>
          <a:p>
            <a:pPr eaLnBrk="1" hangingPunct="1"/>
            <a:r>
              <a:rPr lang="en-US" sz="2400" smtClean="0">
                <a:solidFill>
                  <a:schemeClr val="bg2"/>
                </a:solidFill>
              </a:rPr>
              <a:t>Johannesburg, 24 April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323850" y="908050"/>
            <a:ext cx="8291513" cy="561975"/>
          </a:xfrm>
          <a:noFill/>
          <a:ln>
            <a:miter lim="800000"/>
            <a:headEnd/>
            <a:tailEnd/>
          </a:ln>
        </p:spPr>
        <p:txBody>
          <a:bodyPr vert="horz" wrap="square" lIns="91440" tIns="45720" rIns="91440" bIns="45720" numCol="1" anchor="t" anchorCtr="0" compatLnSpc="1">
            <a:prstTxWarp prst="textNoShape">
              <a:avLst/>
            </a:prstTxWarp>
          </a:bodyPr>
          <a:lstStyle/>
          <a:p>
            <a:pPr algn="l"/>
            <a:r>
              <a:rPr lang="de-AT" sz="3200" b="1" smtClean="0"/>
              <a:t>Rationale, Background</a:t>
            </a:r>
          </a:p>
        </p:txBody>
      </p:sp>
      <p:sp>
        <p:nvSpPr>
          <p:cNvPr id="3075"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de-AT" sz="2400" smtClean="0"/>
              <a:t>Relation between innovative approaches of apprenticeship, </a:t>
            </a:r>
            <a:r>
              <a:rPr lang="de-AT" sz="2400" b="1" smtClean="0"/>
              <a:t>„</a:t>
            </a:r>
            <a:r>
              <a:rPr lang="de-AT" sz="2400" b="1" i="1" smtClean="0"/>
              <a:t>work-based learning“</a:t>
            </a:r>
            <a:r>
              <a:rPr lang="de-AT" sz="2400" smtClean="0"/>
              <a:t> and </a:t>
            </a:r>
            <a:r>
              <a:rPr lang="de-AT" sz="2400" b="1" i="1" smtClean="0"/>
              <a:t>„entrepreneurship“</a:t>
            </a:r>
            <a:r>
              <a:rPr lang="de-AT" sz="2400" smtClean="0"/>
              <a:t> as a key element of personal competences for the world of work</a:t>
            </a:r>
          </a:p>
          <a:p>
            <a:pPr>
              <a:lnSpc>
                <a:spcPct val="90000"/>
              </a:lnSpc>
              <a:buFontTx/>
              <a:buNone/>
            </a:pPr>
            <a:endParaRPr lang="de-AT" sz="2400" smtClean="0"/>
          </a:p>
          <a:p>
            <a:pPr>
              <a:lnSpc>
                <a:spcPct val="90000"/>
              </a:lnSpc>
            </a:pPr>
            <a:r>
              <a:rPr lang="de-AT" sz="2400" smtClean="0"/>
              <a:t>Connections to </a:t>
            </a:r>
            <a:r>
              <a:rPr lang="de-AT" sz="2400" b="1" smtClean="0"/>
              <a:t>real work places</a:t>
            </a:r>
            <a:r>
              <a:rPr lang="de-AT" sz="2400" smtClean="0"/>
              <a:t> in </a:t>
            </a:r>
            <a:r>
              <a:rPr lang="de-AT" sz="2400" b="1" smtClean="0"/>
              <a:t>general </a:t>
            </a:r>
            <a:r>
              <a:rPr lang="de-AT" sz="2400" smtClean="0"/>
              <a:t>and </a:t>
            </a:r>
            <a:r>
              <a:rPr lang="de-AT" sz="2400" b="1" smtClean="0"/>
              <a:t>vocational education</a:t>
            </a:r>
            <a:r>
              <a:rPr lang="de-AT" sz="2400" smtClean="0"/>
              <a:t> - aspects and effects for competences, transitions and employment</a:t>
            </a:r>
          </a:p>
          <a:p>
            <a:pPr>
              <a:lnSpc>
                <a:spcPct val="90000"/>
              </a:lnSpc>
              <a:buFontTx/>
              <a:buNone/>
            </a:pPr>
            <a:endParaRPr lang="de-AT" sz="2400" smtClean="0"/>
          </a:p>
          <a:p>
            <a:pPr>
              <a:lnSpc>
                <a:spcPct val="90000"/>
              </a:lnSpc>
            </a:pPr>
            <a:r>
              <a:rPr lang="de-AT" sz="2400" smtClean="0"/>
              <a:t>Estimations of </a:t>
            </a:r>
            <a:r>
              <a:rPr lang="de-AT" sz="2400" b="1" smtClean="0"/>
              <a:t>students, teachers, entrepreneurs</a:t>
            </a:r>
            <a:r>
              <a:rPr lang="de-AT" sz="2400" smtClean="0"/>
              <a:t>  concerning entrepreneurial knowledge, skills and attidudes</a:t>
            </a:r>
          </a:p>
          <a:p>
            <a:pPr>
              <a:lnSpc>
                <a:spcPct val="90000"/>
              </a:lnSpc>
            </a:pPr>
            <a:endParaRPr lang="de-AT" sz="2400" smtClean="0"/>
          </a:p>
          <a:p>
            <a:pPr>
              <a:lnSpc>
                <a:spcPct val="90000"/>
              </a:lnSpc>
            </a:pPr>
            <a:endParaRPr lang="de-AT"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95288" y="908050"/>
            <a:ext cx="8013700" cy="576263"/>
          </a:xfrm>
          <a:noFill/>
          <a:ln>
            <a:miter lim="800000"/>
            <a:headEnd/>
            <a:tailEnd/>
          </a:ln>
        </p:spPr>
        <p:txBody>
          <a:bodyPr vert="horz" wrap="square" lIns="91440" tIns="45720" rIns="91440" bIns="45720" numCol="1" anchor="t" anchorCtr="0" compatLnSpc="1">
            <a:prstTxWarp prst="textNoShape">
              <a:avLst/>
            </a:prstTxWarp>
          </a:bodyPr>
          <a:lstStyle/>
          <a:p>
            <a:pPr algn="l"/>
            <a:r>
              <a:rPr lang="de-AT" sz="3200" b="1" smtClean="0"/>
              <a:t>Research approach</a:t>
            </a:r>
          </a:p>
        </p:txBody>
      </p:sp>
      <p:sp>
        <p:nvSpPr>
          <p:cNvPr id="4099" name="Rectangle 3"/>
          <p:cNvSpPr>
            <a:spLocks noGrp="1" noChangeArrowheads="1"/>
          </p:cNvSpPr>
          <p:nvPr>
            <p:ph type="body" idx="1"/>
          </p:nvPr>
        </p:nvSpPr>
        <p:spPr bwMode="auto">
          <a:xfrm>
            <a:off x="468313" y="1916113"/>
            <a:ext cx="8364537" cy="3816350"/>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de-AT" sz="2400" smtClean="0"/>
              <a:t>Description, definitions for „Work based learning“ and „entrepreneurship“</a:t>
            </a:r>
          </a:p>
          <a:p>
            <a:pPr>
              <a:lnSpc>
                <a:spcPct val="90000"/>
              </a:lnSpc>
            </a:pPr>
            <a:r>
              <a:rPr lang="de-AT" sz="2400" smtClean="0"/>
              <a:t>Basic and background data concerning VET, Employment, Entrepreneurship related to the theme</a:t>
            </a:r>
          </a:p>
          <a:p>
            <a:pPr>
              <a:lnSpc>
                <a:spcPct val="90000"/>
              </a:lnSpc>
            </a:pPr>
            <a:r>
              <a:rPr lang="de-AT" sz="2400" smtClean="0"/>
              <a:t>Interim results of an online survey in six European countries – students, teachers, entrepreneurs concerning entrepreneurial competences</a:t>
            </a:r>
          </a:p>
          <a:p>
            <a:pPr>
              <a:lnSpc>
                <a:spcPct val="90000"/>
              </a:lnSpc>
            </a:pPr>
            <a:r>
              <a:rPr lang="de-AT" sz="2400" smtClean="0"/>
              <a:t>Selected comparisons, theses, further topics</a:t>
            </a:r>
          </a:p>
          <a:p>
            <a:pPr>
              <a:lnSpc>
                <a:spcPct val="90000"/>
              </a:lnSpc>
            </a:pPr>
            <a:r>
              <a:rPr lang="de-AT" sz="2400" smtClean="0"/>
              <a:t>Recommendations, next steps in research, programmes, practice…</a:t>
            </a:r>
          </a:p>
          <a:p>
            <a:pPr>
              <a:lnSpc>
                <a:spcPct val="90000"/>
              </a:lnSpc>
            </a:pPr>
            <a:endParaRPr lang="de-AT" sz="2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68313" y="1052513"/>
            <a:ext cx="8156575" cy="576262"/>
          </a:xfrm>
          <a:noFill/>
          <a:ln>
            <a:miter lim="800000"/>
            <a:headEnd/>
            <a:tailEnd/>
          </a:ln>
        </p:spPr>
        <p:txBody>
          <a:bodyPr vert="horz" wrap="square" lIns="91440" tIns="45720" rIns="91440" bIns="45720" numCol="1" anchor="t" anchorCtr="0" compatLnSpc="1">
            <a:prstTxWarp prst="textNoShape">
              <a:avLst/>
            </a:prstTxWarp>
          </a:bodyPr>
          <a:lstStyle/>
          <a:p>
            <a:pPr algn="l"/>
            <a:r>
              <a:rPr lang="de-AT" sz="3600" b="1" smtClean="0"/>
              <a:t>Entrepreneurship</a:t>
            </a:r>
          </a:p>
        </p:txBody>
      </p:sp>
      <p:sp>
        <p:nvSpPr>
          <p:cNvPr id="5123" name="Rectangle 3"/>
          <p:cNvSpPr>
            <a:spLocks noGrp="1" noChangeArrowheads="1"/>
          </p:cNvSpPr>
          <p:nvPr>
            <p:ph type="body" idx="1"/>
          </p:nvPr>
        </p:nvSpPr>
        <p:spPr bwMode="auto">
          <a:xfrm>
            <a:off x="395288" y="1773238"/>
            <a:ext cx="8229600" cy="4525962"/>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de-AT" sz="2000" smtClean="0"/>
              <a:t>…enhance creativity and innovation, including entrepreneurship</a:t>
            </a:r>
          </a:p>
          <a:p>
            <a:pPr lvl="1">
              <a:lnSpc>
                <a:spcPct val="80000"/>
              </a:lnSpc>
              <a:buFontTx/>
              <a:buNone/>
            </a:pPr>
            <a:r>
              <a:rPr lang="de-AT" sz="1600" i="1" smtClean="0"/>
              <a:t>European Union, fourth long-term objective ET 2020</a:t>
            </a:r>
          </a:p>
          <a:p>
            <a:pPr>
              <a:lnSpc>
                <a:spcPct val="80000"/>
              </a:lnSpc>
              <a:buFontTx/>
              <a:buNone/>
            </a:pPr>
            <a:r>
              <a:rPr lang="de-AT" sz="2400" b="1" smtClean="0"/>
              <a:t>Entrepreneurship</a:t>
            </a:r>
          </a:p>
          <a:p>
            <a:pPr>
              <a:lnSpc>
                <a:spcPct val="80000"/>
              </a:lnSpc>
              <a:buFontTx/>
              <a:buNone/>
            </a:pPr>
            <a:r>
              <a:rPr lang="de-AT" sz="2000" b="1" i="1" smtClean="0"/>
              <a:t>Definition </a:t>
            </a:r>
          </a:p>
          <a:p>
            <a:pPr>
              <a:lnSpc>
                <a:spcPct val="80000"/>
              </a:lnSpc>
            </a:pPr>
            <a:r>
              <a:rPr lang="de-AT" sz="2000" smtClean="0"/>
              <a:t>Sense of initiative and entrepreneurship refers to an individual’s ability to turn ideas into action. It includes creativity, innovation and risk-taking, as well as the ability to plan and manage projects in order to achieve objectives. This supports individuals, not only in their everyday lives at home and in society, but also in the workplace in being aware of the context of their work and being able to seize opportunities, and is a foundation for more specific skills and knowledge needed by those establishing or contributing to social or commercial activity. This should include awareness of ethical values and promote good governance</a:t>
            </a:r>
          </a:p>
          <a:p>
            <a:pPr>
              <a:lnSpc>
                <a:spcPct val="80000"/>
              </a:lnSpc>
              <a:buFontTx/>
              <a:buNone/>
            </a:pPr>
            <a:r>
              <a:rPr lang="de-AT" sz="1600" i="1" smtClean="0"/>
              <a:t>Source: European Reference Framework – Key Competences for Lifelong Learning, European Communities, 2007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68313" y="981075"/>
            <a:ext cx="7345362" cy="647700"/>
          </a:xfrm>
          <a:noFill/>
          <a:ln>
            <a:miter lim="800000"/>
            <a:headEnd/>
            <a:tailEnd/>
          </a:ln>
        </p:spPr>
        <p:txBody>
          <a:bodyPr vert="horz" wrap="square" lIns="91440" tIns="45720" rIns="91440" bIns="45720" numCol="1" anchor="t" anchorCtr="0" compatLnSpc="1">
            <a:prstTxWarp prst="textNoShape">
              <a:avLst/>
            </a:prstTxWarp>
          </a:bodyPr>
          <a:lstStyle/>
          <a:p>
            <a:pPr algn="l"/>
            <a:r>
              <a:rPr lang="de-AT" sz="3600" b="1" smtClean="0"/>
              <a:t>Work-based Learning</a:t>
            </a:r>
          </a:p>
        </p:txBody>
      </p:sp>
      <p:sp>
        <p:nvSpPr>
          <p:cNvPr id="6147" name="Rectangle 3"/>
          <p:cNvSpPr>
            <a:spLocks noGrp="1" noChangeArrowheads="1"/>
          </p:cNvSpPr>
          <p:nvPr>
            <p:ph type="body" idx="1"/>
          </p:nvPr>
        </p:nvSpPr>
        <p:spPr bwMode="auto">
          <a:xfrm>
            <a:off x="539750" y="1916113"/>
            <a:ext cx="8229600" cy="4525962"/>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buFontTx/>
              <a:buNone/>
            </a:pPr>
            <a:r>
              <a:rPr lang="de-AT" sz="2000" b="1" smtClean="0"/>
              <a:t>Definition 1: </a:t>
            </a:r>
            <a:r>
              <a:rPr lang="de-AT" sz="2000" smtClean="0"/>
              <a:t>Acquisition of knowledge and skills through carrying out – and reflecting on – tasks in a vocational context, either at the workplace (such as alterance training) or in a VET institution.</a:t>
            </a:r>
          </a:p>
          <a:p>
            <a:pPr>
              <a:lnSpc>
                <a:spcPct val="80000"/>
              </a:lnSpc>
              <a:buFontTx/>
              <a:buNone/>
            </a:pPr>
            <a:endParaRPr lang="de-AT" sz="2000" b="1" smtClean="0"/>
          </a:p>
          <a:p>
            <a:pPr>
              <a:lnSpc>
                <a:spcPct val="80000"/>
              </a:lnSpc>
              <a:buFontTx/>
              <a:buNone/>
            </a:pPr>
            <a:r>
              <a:rPr lang="de-AT" sz="2000" b="1" smtClean="0"/>
              <a:t>Definition 2:</a:t>
            </a:r>
            <a:r>
              <a:rPr lang="de-AT" sz="2000" smtClean="0"/>
              <a:t> programs for both secondary and post-secondary students which provide opportunities to achieve employment-related competencies in the workplace. Work-based learning is often undertaken in conjunction with classroom or related learning and may take the form of work placements, work experience, workplace mentoring, instruction in general workplace competencies and broad instruction in all aspects of industry.</a:t>
            </a:r>
          </a:p>
          <a:p>
            <a:pPr>
              <a:lnSpc>
                <a:spcPct val="80000"/>
              </a:lnSpc>
              <a:buFontTx/>
              <a:buNone/>
            </a:pPr>
            <a:endParaRPr lang="de-AT" sz="2000" b="1" smtClean="0"/>
          </a:p>
          <a:p>
            <a:pPr>
              <a:lnSpc>
                <a:spcPct val="80000"/>
              </a:lnSpc>
              <a:buFontTx/>
              <a:buNone/>
            </a:pPr>
            <a:r>
              <a:rPr lang="de-AT" sz="2000" b="1" smtClean="0"/>
              <a:t>Source:</a:t>
            </a:r>
            <a:r>
              <a:rPr lang="de-AT" sz="2000" smtClean="0"/>
              <a:t> Naidu, R. </a:t>
            </a:r>
            <a:r>
              <a:rPr lang="de-AT" sz="2000" i="1" smtClean="0"/>
              <a:t>VET Glossary,</a:t>
            </a:r>
            <a:r>
              <a:rPr lang="de-AT" sz="2000" smtClean="0"/>
              <a:t> NCVER, 2008 (Rev 2011</a:t>
            </a:r>
            <a:r>
              <a:rPr lang="de-AT" sz="2400" smtClean="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95288" y="1125538"/>
            <a:ext cx="8208962" cy="1008062"/>
          </a:xfrm>
          <a:noFill/>
          <a:ln>
            <a:miter lim="800000"/>
            <a:headEnd/>
            <a:tailEnd/>
          </a:ln>
        </p:spPr>
        <p:txBody>
          <a:bodyPr vert="horz" wrap="square" lIns="91440" tIns="45720" rIns="91440" bIns="45720" numCol="1" anchor="t" anchorCtr="0" compatLnSpc="1">
            <a:prstTxWarp prst="textNoShape">
              <a:avLst/>
            </a:prstTxWarp>
          </a:bodyPr>
          <a:lstStyle/>
          <a:p>
            <a:pPr algn="l"/>
            <a:r>
              <a:rPr lang="de-AT" sz="2000" b="1" smtClean="0"/>
              <a:t>Percentage of individuals aged 18 to 64 who believe to have the required skills and  knowledge to start a business in European countries, 2011</a:t>
            </a:r>
            <a:br>
              <a:rPr lang="de-AT" sz="2000" b="1" smtClean="0"/>
            </a:br>
            <a:endParaRPr lang="de-AT" sz="2000" b="1" smtClean="0"/>
          </a:p>
        </p:txBody>
      </p:sp>
      <p:pic>
        <p:nvPicPr>
          <p:cNvPr id="7171" name="Picture 4"/>
          <p:cNvPicPr>
            <a:picLocks noGrp="1" noChangeAspect="1" noChangeArrowheads="1"/>
          </p:cNvPicPr>
          <p:nvPr>
            <p:ph type="body" idx="1"/>
          </p:nvPr>
        </p:nvPicPr>
        <p:blipFill>
          <a:blip r:embed="rId2" cstate="print"/>
          <a:srcRect/>
          <a:stretch>
            <a:fillRect/>
          </a:stretch>
        </p:blipFill>
        <p:spPr bwMode="auto">
          <a:xfrm>
            <a:off x="539750" y="2276475"/>
            <a:ext cx="7991475" cy="3222625"/>
          </a:xfrm>
          <a:noFill/>
          <a:ln>
            <a:miter lim="800000"/>
            <a:headEnd/>
            <a:tailEnd/>
          </a:ln>
        </p:spPr>
      </p:pic>
      <p:sp>
        <p:nvSpPr>
          <p:cNvPr id="7172" name="Text Box 5"/>
          <p:cNvSpPr txBox="1">
            <a:spLocks noChangeArrowheads="1"/>
          </p:cNvSpPr>
          <p:nvPr/>
        </p:nvSpPr>
        <p:spPr bwMode="auto">
          <a:xfrm>
            <a:off x="684213" y="5589588"/>
            <a:ext cx="7632700" cy="304800"/>
          </a:xfrm>
          <a:prstGeom prst="rect">
            <a:avLst/>
          </a:prstGeom>
          <a:noFill/>
          <a:ln w="9525">
            <a:noFill/>
            <a:miter lim="800000"/>
            <a:headEnd/>
            <a:tailEnd/>
          </a:ln>
          <a:effectLst/>
        </p:spPr>
        <p:txBody>
          <a:bodyPr>
            <a:spAutoFit/>
          </a:bodyPr>
          <a:lstStyle/>
          <a:p>
            <a:r>
              <a:rPr lang="de-AT" sz="1400" i="1"/>
              <a:t>Source</a:t>
            </a:r>
            <a:r>
              <a:rPr lang="de-AT" sz="1400"/>
              <a:t>: Global Entrepreneurship Monitor 2011 Note: Italian result is from 2010.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68313" y="908050"/>
            <a:ext cx="8218487" cy="1138238"/>
          </a:xfrm>
          <a:noFill/>
          <a:ln>
            <a:miter lim="800000"/>
            <a:headEnd/>
            <a:tailEnd/>
          </a:ln>
        </p:spPr>
        <p:txBody>
          <a:bodyPr vert="horz" wrap="square" lIns="91440" tIns="45720" rIns="91440" bIns="45720" numCol="1" anchor="t" anchorCtr="0" compatLnSpc="1">
            <a:prstTxWarp prst="textNoShape">
              <a:avLst/>
            </a:prstTxWarp>
          </a:bodyPr>
          <a:lstStyle/>
          <a:p>
            <a:pPr algn="l"/>
            <a:r>
              <a:rPr lang="de-AT" sz="2000" b="1" i="1" smtClean="0"/>
              <a:t>Students enrolled in vocational upper secondary education, 2010, as a % of all students</a:t>
            </a:r>
            <a:br>
              <a:rPr lang="de-AT" sz="2000" b="1" i="1" smtClean="0"/>
            </a:br>
            <a:r>
              <a:rPr lang="de-AT" sz="2000" b="1" i="1" smtClean="0"/>
              <a:t>enrolled in upper secondary education (ISCED level 3)</a:t>
            </a:r>
          </a:p>
        </p:txBody>
      </p:sp>
      <p:pic>
        <p:nvPicPr>
          <p:cNvPr id="8195" name="Picture 4"/>
          <p:cNvPicPr>
            <a:picLocks noGrp="1" noChangeAspect="1" noChangeArrowheads="1"/>
          </p:cNvPicPr>
          <p:nvPr>
            <p:ph type="body" idx="1"/>
          </p:nvPr>
        </p:nvPicPr>
        <p:blipFill>
          <a:blip r:embed="rId2" cstate="print"/>
          <a:srcRect/>
          <a:stretch>
            <a:fillRect/>
          </a:stretch>
        </p:blipFill>
        <p:spPr bwMode="auto">
          <a:xfrm>
            <a:off x="833438" y="2111375"/>
            <a:ext cx="7475537" cy="3503613"/>
          </a:xfrm>
          <a:noFill/>
          <a:ln>
            <a:miter lim="800000"/>
            <a:headEnd/>
            <a:tailEnd/>
          </a:ln>
        </p:spPr>
      </p:pic>
      <p:sp>
        <p:nvSpPr>
          <p:cNvPr id="8196" name="Text Box 5"/>
          <p:cNvSpPr txBox="1">
            <a:spLocks noChangeArrowheads="1"/>
          </p:cNvSpPr>
          <p:nvPr/>
        </p:nvSpPr>
        <p:spPr bwMode="auto">
          <a:xfrm>
            <a:off x="539750" y="5589588"/>
            <a:ext cx="7993063" cy="304800"/>
          </a:xfrm>
          <a:prstGeom prst="rect">
            <a:avLst/>
          </a:prstGeom>
          <a:noFill/>
          <a:ln w="9525">
            <a:noFill/>
            <a:miter lim="800000"/>
            <a:headEnd/>
            <a:tailEnd/>
          </a:ln>
          <a:effectLst/>
        </p:spPr>
        <p:txBody>
          <a:bodyPr>
            <a:spAutoFit/>
          </a:bodyPr>
          <a:lstStyle/>
          <a:p>
            <a:pPr>
              <a:spcBef>
                <a:spcPct val="50000"/>
              </a:spcBef>
            </a:pPr>
            <a:r>
              <a:rPr lang="de-AT" sz="1400" i="1"/>
              <a:t>Source: Cedefop, based on data from Eurostat, UOE data collection on education systems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95288" y="981075"/>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l"/>
            <a:r>
              <a:rPr lang="de-AT" sz="2000" b="1" i="1" smtClean="0"/>
              <a:t>Proportion of VET students enrolled in combined work- and school-based VET, 2010, </a:t>
            </a:r>
            <a:br>
              <a:rPr lang="de-AT" sz="2000" b="1" i="1" smtClean="0"/>
            </a:br>
            <a:r>
              <a:rPr lang="de-AT" sz="2000" b="1" i="1" smtClean="0"/>
              <a:t>as % of all students in upper secondary VET (ISCED level 3)</a:t>
            </a:r>
            <a:br>
              <a:rPr lang="de-AT" sz="2000" b="1" i="1" smtClean="0"/>
            </a:br>
            <a:endParaRPr lang="de-AT" sz="4000" smtClean="0"/>
          </a:p>
        </p:txBody>
      </p:sp>
      <p:pic>
        <p:nvPicPr>
          <p:cNvPr id="9219" name="Picture 4"/>
          <p:cNvPicPr>
            <a:picLocks noGrp="1" noChangeAspect="1" noChangeArrowheads="1"/>
          </p:cNvPicPr>
          <p:nvPr>
            <p:ph type="body" idx="1"/>
          </p:nvPr>
        </p:nvPicPr>
        <p:blipFill>
          <a:blip r:embed="rId2" cstate="print"/>
          <a:srcRect/>
          <a:stretch>
            <a:fillRect/>
          </a:stretch>
        </p:blipFill>
        <p:spPr bwMode="auto">
          <a:xfrm>
            <a:off x="1149350" y="2078038"/>
            <a:ext cx="6845300" cy="3570287"/>
          </a:xfrm>
          <a:noFill/>
          <a:ln>
            <a:miter lim="800000"/>
            <a:headEnd/>
            <a:tailEnd/>
          </a:ln>
        </p:spPr>
      </p:pic>
      <p:sp>
        <p:nvSpPr>
          <p:cNvPr id="9220" name="Text Box 5"/>
          <p:cNvSpPr txBox="1">
            <a:spLocks noChangeArrowheads="1"/>
          </p:cNvSpPr>
          <p:nvPr/>
        </p:nvSpPr>
        <p:spPr bwMode="auto">
          <a:xfrm>
            <a:off x="735013" y="5537200"/>
            <a:ext cx="7653337" cy="304800"/>
          </a:xfrm>
          <a:prstGeom prst="rect">
            <a:avLst/>
          </a:prstGeom>
          <a:noFill/>
          <a:ln w="9525">
            <a:noFill/>
            <a:miter lim="800000"/>
            <a:headEnd/>
            <a:tailEnd/>
          </a:ln>
          <a:effectLst/>
        </p:spPr>
        <p:txBody>
          <a:bodyPr>
            <a:spAutoFit/>
          </a:bodyPr>
          <a:lstStyle/>
          <a:p>
            <a:r>
              <a:rPr lang="de-AT" sz="1400" i="1"/>
              <a:t>Source: Cedefop, based on data from Eurostat, UOE data collection on education systems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ph type="title"/>
          </p:nvPr>
        </p:nvSpPr>
        <p:spPr bwMode="auto">
          <a:xfrm>
            <a:off x="323850" y="981075"/>
            <a:ext cx="8229600" cy="719138"/>
          </a:xfrm>
          <a:noFill/>
          <a:ln>
            <a:miter lim="800000"/>
            <a:headEnd/>
            <a:tailEnd/>
          </a:ln>
        </p:spPr>
        <p:txBody>
          <a:bodyPr vert="horz" wrap="square" lIns="91440" tIns="45720" rIns="91440" bIns="45720" numCol="1" anchor="t" anchorCtr="0" compatLnSpc="1">
            <a:prstTxWarp prst="textNoShape">
              <a:avLst/>
            </a:prstTxWarp>
          </a:bodyPr>
          <a:lstStyle/>
          <a:p>
            <a:pPr algn="l"/>
            <a:r>
              <a:rPr lang="de-DE" sz="2400" b="1" smtClean="0"/>
              <a:t>Youth Unemployment in Europe</a:t>
            </a:r>
          </a:p>
        </p:txBody>
      </p:sp>
      <p:sp>
        <p:nvSpPr>
          <p:cNvPr id="10243" name="Rectangle 3"/>
          <p:cNvSpPr>
            <a:spLocks noChangeArrowheads="1"/>
          </p:cNvSpPr>
          <p:nvPr>
            <p:ph type="body" idx="1"/>
          </p:nvPr>
        </p:nvSpPr>
        <p:spPr bwMode="auto">
          <a:xfrm>
            <a:off x="611188" y="1844675"/>
            <a:ext cx="7343775" cy="3311525"/>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de-DE" sz="1400" smtClean="0"/>
              <a:t>Jugendarbeitslosigkeit Jänner 2013</a:t>
            </a:r>
          </a:p>
        </p:txBody>
      </p:sp>
      <p:pic>
        <p:nvPicPr>
          <p:cNvPr id="10244" name="Picture 4" descr="http://epp.eurostat.ec.europa.eu/statistics_explained/images/e/e4/Unemployment_rates%2C_seasonally_adjusted%2C_January_2013.png"/>
          <p:cNvPicPr>
            <a:picLocks noChangeAspect="1" noChangeArrowheads="1"/>
          </p:cNvPicPr>
          <p:nvPr/>
        </p:nvPicPr>
        <p:blipFill>
          <a:blip r:embed="rId2" cstate="print"/>
          <a:srcRect/>
          <a:stretch>
            <a:fillRect/>
          </a:stretch>
        </p:blipFill>
        <p:spPr bwMode="auto">
          <a:xfrm>
            <a:off x="539750" y="1844675"/>
            <a:ext cx="7380288" cy="3709988"/>
          </a:xfrm>
          <a:prstGeom prst="rect">
            <a:avLst/>
          </a:prstGeom>
          <a:noFill/>
          <a:ln w="9525">
            <a:noFill/>
            <a:miter lim="800000"/>
            <a:headEnd/>
            <a:tailEnd/>
          </a:ln>
        </p:spPr>
      </p:pic>
      <p:sp>
        <p:nvSpPr>
          <p:cNvPr id="10245" name="Text Box 5"/>
          <p:cNvSpPr txBox="1">
            <a:spLocks noChangeArrowheads="1"/>
          </p:cNvSpPr>
          <p:nvPr/>
        </p:nvSpPr>
        <p:spPr bwMode="auto">
          <a:xfrm>
            <a:off x="1023938" y="5608638"/>
            <a:ext cx="6284912" cy="304800"/>
          </a:xfrm>
          <a:prstGeom prst="rect">
            <a:avLst/>
          </a:prstGeom>
          <a:noFill/>
          <a:ln w="9525">
            <a:noFill/>
            <a:miter lim="800000"/>
            <a:headEnd/>
            <a:tailEnd/>
          </a:ln>
          <a:effectLst/>
        </p:spPr>
        <p:txBody>
          <a:bodyPr>
            <a:spAutoFit/>
          </a:bodyPr>
          <a:lstStyle/>
          <a:p>
            <a:r>
              <a:rPr lang="de-AT" sz="1400" i="1"/>
              <a:t>Eurostat 2013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50825" y="1052513"/>
            <a:ext cx="8291513" cy="706437"/>
          </a:xfrm>
          <a:noFill/>
          <a:ln>
            <a:miter lim="800000"/>
            <a:headEnd/>
            <a:tailEnd/>
          </a:ln>
        </p:spPr>
        <p:txBody>
          <a:bodyPr vert="horz" wrap="square" lIns="91440" tIns="45720" rIns="91440" bIns="45720" numCol="1" anchor="t" anchorCtr="0" compatLnSpc="1">
            <a:prstTxWarp prst="textNoShape">
              <a:avLst/>
            </a:prstTxWarp>
          </a:bodyPr>
          <a:lstStyle/>
          <a:p>
            <a:pPr algn="l"/>
            <a:r>
              <a:rPr lang="de-AT" sz="2400" b="1" smtClean="0"/>
              <a:t>Self-reported skill mismatch</a:t>
            </a:r>
            <a:r>
              <a:rPr lang="de-AT" sz="4000" smtClean="0"/>
              <a:t> </a:t>
            </a:r>
          </a:p>
        </p:txBody>
      </p:sp>
      <p:pic>
        <p:nvPicPr>
          <p:cNvPr id="11267" name="Picture 4"/>
          <p:cNvPicPr>
            <a:picLocks noGrp="1" noChangeAspect="1" noChangeArrowheads="1"/>
          </p:cNvPicPr>
          <p:nvPr>
            <p:ph type="body" idx="1"/>
          </p:nvPr>
        </p:nvPicPr>
        <p:blipFill>
          <a:blip r:embed="rId2" cstate="print"/>
          <a:srcRect/>
          <a:stretch>
            <a:fillRect/>
          </a:stretch>
        </p:blipFill>
        <p:spPr bwMode="auto">
          <a:xfrm>
            <a:off x="539750" y="1751013"/>
            <a:ext cx="8604250" cy="3854450"/>
          </a:xfrm>
          <a:noFill/>
          <a:ln>
            <a:miter lim="800000"/>
            <a:headEnd/>
            <a:tailEnd/>
          </a:ln>
        </p:spPr>
      </p:pic>
      <p:sp>
        <p:nvSpPr>
          <p:cNvPr id="11268" name="Text Box 5"/>
          <p:cNvSpPr txBox="1">
            <a:spLocks noChangeArrowheads="1"/>
          </p:cNvSpPr>
          <p:nvPr/>
        </p:nvSpPr>
        <p:spPr bwMode="auto">
          <a:xfrm>
            <a:off x="468313" y="5589588"/>
            <a:ext cx="7848600" cy="517525"/>
          </a:xfrm>
          <a:prstGeom prst="rect">
            <a:avLst/>
          </a:prstGeom>
          <a:noFill/>
          <a:ln w="9525">
            <a:noFill/>
            <a:miter lim="800000"/>
            <a:headEnd/>
            <a:tailEnd/>
          </a:ln>
          <a:effectLst/>
        </p:spPr>
        <p:txBody>
          <a:bodyPr>
            <a:spAutoFit/>
          </a:bodyPr>
          <a:lstStyle/>
          <a:p>
            <a:r>
              <a:rPr lang="de-AT" sz="1400"/>
              <a:t>Source: Quintini, G. (2011), “Right for the Job: Over-Qualified or Under-Skilled?”, </a:t>
            </a:r>
            <a:r>
              <a:rPr lang="de-AT" sz="1400" i="1"/>
              <a:t>OECD Social, Employment and Migration Working Paper</a:t>
            </a:r>
            <a:r>
              <a:rPr lang="de-AT" sz="1400"/>
              <a:t>, No. 120, OECD Publishing, Paris.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68313" y="836613"/>
            <a:ext cx="8291512" cy="490537"/>
          </a:xfrm>
          <a:noFill/>
          <a:ln>
            <a:miter lim="800000"/>
            <a:headEnd/>
            <a:tailEnd/>
          </a:ln>
        </p:spPr>
        <p:txBody>
          <a:bodyPr vert="horz" wrap="square" lIns="91440" tIns="45720" rIns="91440" bIns="45720" numCol="1" anchor="t" anchorCtr="0" compatLnSpc="1">
            <a:prstTxWarp prst="textNoShape">
              <a:avLst/>
            </a:prstTxWarp>
          </a:bodyPr>
          <a:lstStyle/>
          <a:p>
            <a:pPr algn="l"/>
            <a:r>
              <a:rPr lang="de-DE" sz="4000" smtClean="0"/>
              <a:t>Survey (Cross-Check)</a:t>
            </a:r>
          </a:p>
        </p:txBody>
      </p:sp>
      <p:sp>
        <p:nvSpPr>
          <p:cNvPr id="12291"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de-DE" sz="2000" smtClean="0"/>
              <a:t>Comenius Network: Entrepreneurship Education and the World of Work</a:t>
            </a:r>
          </a:p>
          <a:p>
            <a:pPr>
              <a:lnSpc>
                <a:spcPct val="80000"/>
              </a:lnSpc>
            </a:pPr>
            <a:r>
              <a:rPr lang="de-DE" sz="2000" smtClean="0"/>
              <a:t>9 partners of 8 countries different institutions</a:t>
            </a:r>
          </a:p>
          <a:p>
            <a:pPr>
              <a:lnSpc>
                <a:spcPct val="80000"/>
              </a:lnSpc>
            </a:pPr>
            <a:r>
              <a:rPr lang="de-DE" sz="2000" smtClean="0"/>
              <a:t>Survey on 25 entrepreneurial skills and abilities</a:t>
            </a:r>
          </a:p>
          <a:p>
            <a:pPr>
              <a:lnSpc>
                <a:spcPct val="80000"/>
              </a:lnSpc>
              <a:buFontTx/>
              <a:buNone/>
            </a:pPr>
            <a:endParaRPr lang="de-DE" sz="2000" smtClean="0"/>
          </a:p>
          <a:p>
            <a:pPr>
              <a:lnSpc>
                <a:spcPct val="80000"/>
              </a:lnSpc>
              <a:buFontTx/>
              <a:buNone/>
            </a:pPr>
            <a:r>
              <a:rPr lang="de-DE" sz="2000" smtClean="0"/>
              <a:t>With the aim to: </a:t>
            </a:r>
          </a:p>
          <a:p>
            <a:pPr>
              <a:lnSpc>
                <a:spcPct val="80000"/>
              </a:lnSpc>
            </a:pPr>
            <a:r>
              <a:rPr lang="de-DE" sz="2000" smtClean="0"/>
              <a:t>Compare the expectations of students, teachers and entrepreneurs within a changing world of work </a:t>
            </a:r>
          </a:p>
          <a:p>
            <a:pPr>
              <a:lnSpc>
                <a:spcPct val="80000"/>
              </a:lnSpc>
            </a:pPr>
            <a:r>
              <a:rPr lang="de-DE" sz="2000" smtClean="0"/>
              <a:t>Evaluate different measures at school (internal and external) concerning the outputs </a:t>
            </a:r>
          </a:p>
          <a:p>
            <a:pPr>
              <a:lnSpc>
                <a:spcPct val="80000"/>
              </a:lnSpc>
            </a:pPr>
            <a:r>
              <a:rPr lang="de-DE" sz="2000" smtClean="0"/>
              <a:t>Create a publication which fits for communication for raising awarness for entrepreneurial spirit and work based learning (target group = pratictionnaires  - not researches) </a:t>
            </a:r>
          </a:p>
          <a:p>
            <a:pPr>
              <a:lnSpc>
                <a:spcPct val="80000"/>
              </a:lnSpc>
              <a:buFontTx/>
              <a:buNone/>
            </a:pPr>
            <a:endParaRPr lang="de-DE" sz="2000" smtClean="0"/>
          </a:p>
          <a:p>
            <a:pPr>
              <a:lnSpc>
                <a:spcPct val="80000"/>
              </a:lnSpc>
            </a:pPr>
            <a:endParaRPr lang="de-DE" sz="20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bwMode="auto">
          <a:xfrm>
            <a:off x="179388" y="765175"/>
            <a:ext cx="8713787" cy="1150938"/>
          </a:xfrm>
          <a:noFill/>
          <a:ln>
            <a:miter lim="800000"/>
            <a:headEnd/>
            <a:tailEnd/>
          </a:ln>
        </p:spPr>
        <p:txBody>
          <a:bodyPr vert="horz" wrap="square" lIns="91440" tIns="45720" rIns="91440" bIns="45720" numCol="1" anchor="t" anchorCtr="0" compatLnSpc="1">
            <a:prstTxWarp prst="textNoShape">
              <a:avLst/>
            </a:prstTxWarp>
          </a:bodyPr>
          <a:lstStyle/>
          <a:p>
            <a:r>
              <a:rPr lang="de-DE" sz="2800" smtClean="0"/>
              <a:t>Valid data within the ongonig process by 15th of April</a:t>
            </a:r>
            <a:r>
              <a:rPr lang="de-DE" smtClean="0"/>
              <a:t> </a:t>
            </a:r>
          </a:p>
        </p:txBody>
      </p:sp>
      <p:graphicFrame>
        <p:nvGraphicFramePr>
          <p:cNvPr id="13315" name="Object 4"/>
          <p:cNvGraphicFramePr>
            <a:graphicFrameLocks noGrp="1" noChangeAspect="1"/>
          </p:cNvGraphicFramePr>
          <p:nvPr>
            <p:ph idx="1"/>
          </p:nvPr>
        </p:nvGraphicFramePr>
        <p:xfrm>
          <a:off x="900113" y="1484313"/>
          <a:ext cx="7704137" cy="4292600"/>
        </p:xfrm>
        <a:graphic>
          <a:graphicData uri="http://schemas.openxmlformats.org/presentationml/2006/ole">
            <p:oleObj spid="_x0000_s13315" name="Diagramm" r:id="rId3" imgW="6905603" imgH="3848190" progId="Excel.Chart.8">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title"/>
          </p:nvPr>
        </p:nvSpPr>
        <p:spPr bwMode="auto">
          <a:xfrm>
            <a:off x="395288" y="836613"/>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de-DE" sz="4000" smtClean="0"/>
              <a:t>Answers divided in 3 target groups</a:t>
            </a:r>
          </a:p>
        </p:txBody>
      </p:sp>
      <p:graphicFrame>
        <p:nvGraphicFramePr>
          <p:cNvPr id="14339" name="Object 4"/>
          <p:cNvGraphicFramePr>
            <a:graphicFrameLocks noGrp="1" noChangeAspect="1"/>
          </p:cNvGraphicFramePr>
          <p:nvPr>
            <p:ph idx="1"/>
          </p:nvPr>
        </p:nvGraphicFramePr>
        <p:xfrm>
          <a:off x="684213" y="1679575"/>
          <a:ext cx="7632700" cy="4284663"/>
        </p:xfrm>
        <a:graphic>
          <a:graphicData uri="http://schemas.openxmlformats.org/presentationml/2006/ole">
            <p:oleObj spid="_x0000_s14339" name="Diagramm" r:id="rId3" imgW="6905603" imgH="3876765" progId="Excel.Chart.8">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4"/>
          <p:cNvGraphicFramePr>
            <a:graphicFrameLocks noGrp="1" noChangeAspect="1"/>
          </p:cNvGraphicFramePr>
          <p:nvPr>
            <p:ph idx="1"/>
          </p:nvPr>
        </p:nvGraphicFramePr>
        <p:xfrm>
          <a:off x="395288" y="981075"/>
          <a:ext cx="7535862" cy="4525963"/>
        </p:xfrm>
        <a:graphic>
          <a:graphicData uri="http://schemas.openxmlformats.org/presentationml/2006/ole">
            <p:oleObj spid="_x0000_s15362" name="Diagramm" r:id="rId3" imgW="8848758" imgH="5314950" progId="Excel.Chart.8">
              <p:embed/>
            </p:oleObj>
          </a:graphicData>
        </a:graphic>
      </p:graphicFrame>
      <p:sp>
        <p:nvSpPr>
          <p:cNvPr id="15363" name="Rectangle 5"/>
          <p:cNvSpPr>
            <a:spLocks noGrp="1" noChangeArrowheads="1"/>
          </p:cNvSpPr>
          <p:nvPr>
            <p:ph type="title"/>
          </p:nvPr>
        </p:nvSpPr>
        <p:spPr bwMode="auto">
          <a:xfrm>
            <a:off x="6516688" y="1019175"/>
            <a:ext cx="2484437" cy="1368425"/>
          </a:xfrm>
          <a:solidFill>
            <a:schemeClr val="bg2"/>
          </a:solidFill>
          <a:ln>
            <a:miter lim="800000"/>
            <a:headEnd/>
            <a:tailEnd/>
          </a:ln>
        </p:spPr>
        <p:txBody>
          <a:bodyPr vert="horz" wrap="square" lIns="91440" tIns="45720" rIns="91440" bIns="45720" numCol="1" anchor="t" anchorCtr="0" compatLnSpc="1">
            <a:prstTxWarp prst="textNoShape">
              <a:avLst/>
            </a:prstTxWarp>
          </a:bodyPr>
          <a:lstStyle/>
          <a:p>
            <a:r>
              <a:rPr lang="de-DE" sz="2800" b="1" smtClean="0">
                <a:solidFill>
                  <a:schemeClr val="bg1"/>
                </a:solidFill>
              </a:rPr>
              <a:t>Country profiles e.g. Austria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250825" y="1019175"/>
            <a:ext cx="8642350" cy="896938"/>
          </a:xfrm>
          <a:prstGeom prst="rect">
            <a:avLst/>
          </a:prstGeom>
          <a:noFill/>
          <a:ln w="9525">
            <a:noFill/>
            <a:miter lim="800000"/>
            <a:headEnd/>
            <a:tailEnd/>
          </a:ln>
          <a:effectLst/>
        </p:spPr>
        <p:txBody>
          <a:bodyPr/>
          <a:lstStyle/>
          <a:p>
            <a:pPr algn="ctr" eaLnBrk="0" hangingPunct="0"/>
            <a:r>
              <a:rPr lang="de-DE" b="1"/>
              <a:t>Comparison  profiles e.g. AT, ES, IT, SE e.g. for Q1 / </a:t>
            </a:r>
            <a:br>
              <a:rPr lang="de-DE" b="1"/>
            </a:br>
            <a:r>
              <a:rPr lang="de-DE" b="1"/>
              <a:t>answered by entrepreneurs </a:t>
            </a:r>
          </a:p>
        </p:txBody>
      </p:sp>
      <p:pic>
        <p:nvPicPr>
          <p:cNvPr id="16387" name="Picture 8"/>
          <p:cNvPicPr>
            <a:picLocks noChangeAspect="1" noChangeArrowheads="1"/>
          </p:cNvPicPr>
          <p:nvPr/>
        </p:nvPicPr>
        <p:blipFill>
          <a:blip r:embed="rId2" cstate="print"/>
          <a:srcRect b="61079"/>
          <a:stretch>
            <a:fillRect/>
          </a:stretch>
        </p:blipFill>
        <p:spPr bwMode="auto">
          <a:xfrm>
            <a:off x="539750" y="1628775"/>
            <a:ext cx="3924300" cy="4392613"/>
          </a:xfrm>
          <a:prstGeom prst="rect">
            <a:avLst/>
          </a:prstGeom>
          <a:noFill/>
          <a:ln w="9525">
            <a:noFill/>
            <a:miter lim="800000"/>
            <a:headEnd/>
            <a:tailEnd/>
          </a:ln>
        </p:spPr>
      </p:pic>
      <p:pic>
        <p:nvPicPr>
          <p:cNvPr id="16388" name="Picture 10"/>
          <p:cNvPicPr>
            <a:picLocks noChangeAspect="1" noChangeArrowheads="1"/>
          </p:cNvPicPr>
          <p:nvPr/>
        </p:nvPicPr>
        <p:blipFill>
          <a:blip r:embed="rId2" cstate="print"/>
          <a:srcRect t="39076" r="12991" b="25630"/>
          <a:stretch>
            <a:fillRect/>
          </a:stretch>
        </p:blipFill>
        <p:spPr bwMode="auto">
          <a:xfrm>
            <a:off x="4572000" y="1692275"/>
            <a:ext cx="3735388" cy="435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5076825" y="1628775"/>
            <a:ext cx="3671888" cy="4176713"/>
          </a:xfrm>
          <a:noFill/>
          <a:ln>
            <a:miter lim="800000"/>
            <a:headEnd/>
            <a:tailEnd/>
          </a:ln>
        </p:spPr>
        <p:txBody>
          <a:bodyPr vert="horz" wrap="square" lIns="91440" tIns="45720" rIns="91440" bIns="45720" numCol="1" anchor="t" anchorCtr="0" compatLnSpc="1">
            <a:prstTxWarp prst="textNoShape">
              <a:avLst/>
            </a:prstTxWarp>
          </a:bodyPr>
          <a:lstStyle/>
          <a:p>
            <a:pPr algn="l"/>
            <a:r>
              <a:rPr lang="de-DE" sz="2000" b="1" i="1" smtClean="0"/>
              <a:t>Related thesis:</a:t>
            </a:r>
            <a:br>
              <a:rPr lang="de-DE" sz="2000" b="1" i="1" smtClean="0"/>
            </a:br>
            <a:r>
              <a:rPr lang="de-DE" sz="2000" smtClean="0"/>
              <a:t>Countries like Austria with the apprenticeship system rate this skills and abilities very low </a:t>
            </a:r>
            <a:br>
              <a:rPr lang="de-DE" sz="2000" smtClean="0"/>
            </a:br>
            <a:r>
              <a:rPr lang="de-DE" sz="2000" smtClean="0"/>
              <a:t/>
            </a:r>
            <a:br>
              <a:rPr lang="de-DE" sz="2000" smtClean="0"/>
            </a:br>
            <a:r>
              <a:rPr lang="de-DE" sz="2000" b="1" i="1" smtClean="0"/>
              <a:t>because</a:t>
            </a:r>
            <a:r>
              <a:rPr lang="de-DE" sz="2000" smtClean="0"/>
              <a:t> the VET skills are more important for sucess in the working life and will be trained by the Enterprises, in their own responsibility, they do not expect the school is doing it – in comparison with Spain and Italy.  </a:t>
            </a:r>
            <a:br>
              <a:rPr lang="de-DE" sz="2000" smtClean="0"/>
            </a:br>
            <a:r>
              <a:rPr lang="de-DE" sz="2000" smtClean="0"/>
              <a:t/>
            </a:r>
            <a:br>
              <a:rPr lang="de-DE" sz="2000" smtClean="0"/>
            </a:br>
            <a:endParaRPr lang="de-DE" sz="2000" smtClean="0"/>
          </a:p>
        </p:txBody>
      </p:sp>
      <p:pic>
        <p:nvPicPr>
          <p:cNvPr id="17411" name="Picture 4"/>
          <p:cNvPicPr>
            <a:picLocks noChangeAspect="1" noChangeArrowheads="1"/>
          </p:cNvPicPr>
          <p:nvPr/>
        </p:nvPicPr>
        <p:blipFill>
          <a:blip r:embed="rId2" cstate="print"/>
          <a:srcRect t="74370"/>
          <a:stretch>
            <a:fillRect/>
          </a:stretch>
        </p:blipFill>
        <p:spPr bwMode="auto">
          <a:xfrm>
            <a:off x="468313" y="1484313"/>
            <a:ext cx="4103687" cy="3025775"/>
          </a:xfrm>
          <a:prstGeom prst="rect">
            <a:avLst/>
          </a:prstGeom>
          <a:noFill/>
          <a:ln w="9525">
            <a:noFill/>
            <a:miter lim="800000"/>
            <a:headEnd/>
            <a:tailEnd/>
          </a:ln>
        </p:spPr>
      </p:pic>
      <p:pic>
        <p:nvPicPr>
          <p:cNvPr id="17412" name="Picture 5"/>
          <p:cNvPicPr>
            <a:picLocks noChangeAspect="1" noChangeArrowheads="1"/>
          </p:cNvPicPr>
          <p:nvPr/>
        </p:nvPicPr>
        <p:blipFill>
          <a:blip r:embed="rId2" cstate="print"/>
          <a:srcRect l="87009" t="45378" r="-1511" b="47058"/>
          <a:stretch>
            <a:fillRect/>
          </a:stretch>
        </p:blipFill>
        <p:spPr bwMode="auto">
          <a:xfrm>
            <a:off x="3848100" y="4470400"/>
            <a:ext cx="817563" cy="1225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908050"/>
            <a:ext cx="8229600" cy="509588"/>
          </a:xfrm>
          <a:noFill/>
          <a:ln>
            <a:miter lim="800000"/>
            <a:headEnd/>
            <a:tailEnd/>
          </a:ln>
        </p:spPr>
        <p:txBody>
          <a:bodyPr vert="horz" wrap="square" lIns="91440" tIns="45720" rIns="91440" bIns="45720" numCol="1" anchor="t" anchorCtr="0" compatLnSpc="1">
            <a:prstTxWarp prst="textNoShape">
              <a:avLst/>
            </a:prstTxWarp>
          </a:bodyPr>
          <a:lstStyle/>
          <a:p>
            <a:r>
              <a:rPr lang="de-DE" sz="3200" smtClean="0">
                <a:cs typeface="Arial" charset="0"/>
              </a:rPr>
              <a:t>Ø of all answers and countries of Question 1  - </a:t>
            </a:r>
            <a:r>
              <a:rPr lang="de-DE" sz="3200" i="1" smtClean="0">
                <a:cs typeface="Arial" charset="0"/>
              </a:rPr>
              <a:t>all target groups</a:t>
            </a:r>
          </a:p>
        </p:txBody>
      </p:sp>
      <p:graphicFrame>
        <p:nvGraphicFramePr>
          <p:cNvPr id="18435" name="Object 4"/>
          <p:cNvGraphicFramePr>
            <a:graphicFrameLocks noGrp="1" noChangeAspect="1"/>
          </p:cNvGraphicFramePr>
          <p:nvPr>
            <p:ph idx="1"/>
          </p:nvPr>
        </p:nvGraphicFramePr>
        <p:xfrm>
          <a:off x="1042988" y="2060575"/>
          <a:ext cx="7058025" cy="3698875"/>
        </p:xfrm>
        <a:graphic>
          <a:graphicData uri="http://schemas.openxmlformats.org/presentationml/2006/ole">
            <p:oleObj spid="_x0000_s18435" name="Diagramm" r:id="rId3" imgW="5886473" imgH="3086100" progId="Excel.Chart.8">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de-DE" sz="3200" smtClean="0">
                <a:cs typeface="Arial" charset="0"/>
              </a:rPr>
              <a:t>Ø of all answers and countries of Question 2  - </a:t>
            </a:r>
            <a:r>
              <a:rPr lang="de-DE" sz="3200" i="1" smtClean="0">
                <a:cs typeface="Arial" charset="0"/>
              </a:rPr>
              <a:t>all target groups: Students and Teachers</a:t>
            </a:r>
          </a:p>
        </p:txBody>
      </p:sp>
      <p:graphicFrame>
        <p:nvGraphicFramePr>
          <p:cNvPr id="19459" name="Object 4"/>
          <p:cNvGraphicFramePr>
            <a:graphicFrameLocks noGrp="1" noChangeAspect="1"/>
          </p:cNvGraphicFramePr>
          <p:nvPr>
            <p:ph idx="1"/>
          </p:nvPr>
        </p:nvGraphicFramePr>
        <p:xfrm>
          <a:off x="1258888" y="1595438"/>
          <a:ext cx="6337300" cy="4337050"/>
        </p:xfrm>
        <a:graphic>
          <a:graphicData uri="http://schemas.openxmlformats.org/presentationml/2006/ole">
            <p:oleObj spid="_x0000_s19459" name="Diagramm" r:id="rId3" imgW="5010270" imgH="3429000" progId="Excel.Chart.8">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95288" y="765175"/>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de-DE" sz="3200" smtClean="0">
                <a:cs typeface="Arial" charset="0"/>
              </a:rPr>
              <a:t>Ø of all answers and countries of Question 3  - </a:t>
            </a:r>
            <a:r>
              <a:rPr lang="de-DE" sz="3200" i="1" smtClean="0">
                <a:cs typeface="Arial" charset="0"/>
              </a:rPr>
              <a:t>target group: Teachers</a:t>
            </a:r>
          </a:p>
        </p:txBody>
      </p:sp>
      <p:graphicFrame>
        <p:nvGraphicFramePr>
          <p:cNvPr id="20483" name="Object 4"/>
          <p:cNvGraphicFramePr>
            <a:graphicFrameLocks noGrp="1" noChangeAspect="1"/>
          </p:cNvGraphicFramePr>
          <p:nvPr>
            <p:ph idx="1"/>
          </p:nvPr>
        </p:nvGraphicFramePr>
        <p:xfrm>
          <a:off x="684213" y="1995488"/>
          <a:ext cx="7200900" cy="3810000"/>
        </p:xfrm>
        <a:graphic>
          <a:graphicData uri="http://schemas.openxmlformats.org/presentationml/2006/ole">
            <p:oleObj spid="_x0000_s20483" name="Diagramm" r:id="rId3" imgW="4448290" imgH="2352585" progId="Excel.Chart.8">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323850" y="981075"/>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de-DE" sz="4000" smtClean="0"/>
              <a:t>Interpretation of results </a:t>
            </a:r>
            <a:r>
              <a:rPr lang="de-DE" sz="4000" smtClean="0">
                <a:cs typeface="Arial" charset="0"/>
              </a:rPr>
              <a:t>Ø </a:t>
            </a:r>
            <a:r>
              <a:rPr lang="de-DE" sz="4000" smtClean="0"/>
              <a:t>to Q3: </a:t>
            </a:r>
            <a:br>
              <a:rPr lang="de-DE" sz="4000" smtClean="0"/>
            </a:br>
            <a:r>
              <a:rPr lang="en-US" sz="2000" i="1" smtClean="0"/>
              <a:t> Which of these skills and abilities can you teach yourself in your daily work?</a:t>
            </a:r>
            <a:endParaRPr lang="de-DE" sz="2000" i="1" smtClean="0"/>
          </a:p>
        </p:txBody>
      </p:sp>
      <p:sp>
        <p:nvSpPr>
          <p:cNvPr id="21507" name="Rectangle 3"/>
          <p:cNvSpPr>
            <a:spLocks noGrp="1" noChangeArrowheads="1"/>
          </p:cNvSpPr>
          <p:nvPr>
            <p:ph type="body" idx="1"/>
          </p:nvPr>
        </p:nvSpPr>
        <p:spPr bwMode="auto">
          <a:xfrm>
            <a:off x="468313" y="2492375"/>
            <a:ext cx="8229600" cy="3633788"/>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de-DE" smtClean="0"/>
              <a:t>Teachers of countries with less workbased learning principles e.g. Sweden, Spain, Italy have to fulfill more of the required skills and abilities within school. </a:t>
            </a:r>
          </a:p>
          <a:p>
            <a:pPr>
              <a:buFontTx/>
              <a:buNone/>
            </a:pPr>
            <a:endParaRPr lang="de-DE" smtClean="0"/>
          </a:p>
          <a:p>
            <a:pPr>
              <a:buFontTx/>
              <a:buNone/>
            </a:pPr>
            <a:endParaRPr lang="de-DE" smtClean="0"/>
          </a:p>
          <a:p>
            <a:pPr>
              <a:buFontTx/>
              <a:buNone/>
            </a:pPr>
            <a:endParaRPr lang="de-DE"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395288" y="981075"/>
            <a:ext cx="8291512" cy="561975"/>
          </a:xfrm>
          <a:noFill/>
          <a:ln>
            <a:miter lim="800000"/>
            <a:headEnd/>
            <a:tailEnd/>
          </a:ln>
        </p:spPr>
        <p:txBody>
          <a:bodyPr vert="horz" wrap="square" lIns="91440" tIns="45720" rIns="91440" bIns="45720" numCol="1" anchor="t" anchorCtr="0" compatLnSpc="1">
            <a:prstTxWarp prst="textNoShape">
              <a:avLst/>
            </a:prstTxWarp>
          </a:bodyPr>
          <a:lstStyle/>
          <a:p>
            <a:pPr algn="l"/>
            <a:r>
              <a:rPr lang="de-AT" sz="4000" smtClean="0"/>
              <a:t>Themes-Topics-Theses</a:t>
            </a:r>
          </a:p>
        </p:txBody>
      </p:sp>
      <p:sp>
        <p:nvSpPr>
          <p:cNvPr id="22531"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de-AT" smtClean="0"/>
              <a:t>AT: </a:t>
            </a:r>
          </a:p>
          <a:p>
            <a:pPr lvl="1"/>
            <a:r>
              <a:rPr lang="de-AT" smtClean="0"/>
              <a:t>top </a:t>
            </a:r>
            <a:r>
              <a:rPr lang="el-GR" smtClean="0">
                <a:cs typeface="Arial" charset="0"/>
              </a:rPr>
              <a:t>Δ</a:t>
            </a:r>
            <a:r>
              <a:rPr lang="de-AT" smtClean="0">
                <a:cs typeface="Arial" charset="0"/>
              </a:rPr>
              <a:t> estimation importance</a:t>
            </a:r>
          </a:p>
          <a:p>
            <a:pPr lvl="2"/>
            <a:r>
              <a:rPr lang="de-AT" smtClean="0">
                <a:cs typeface="Arial" charset="0"/>
              </a:rPr>
              <a:t>Students/teachers </a:t>
            </a:r>
            <a:r>
              <a:rPr lang="en-US" smtClean="0">
                <a:cs typeface="Arial" charset="0"/>
              </a:rPr>
              <a:t>&gt; entrepreneurs</a:t>
            </a:r>
            <a:endParaRPr lang="de-AT" smtClean="0">
              <a:cs typeface="Arial" charset="0"/>
            </a:endParaRPr>
          </a:p>
          <a:p>
            <a:pPr lvl="1"/>
            <a:r>
              <a:rPr lang="en-US" smtClean="0">
                <a:cs typeface="Arial" charset="0"/>
              </a:rPr>
              <a:t>Activities supporting entrepreneurial spirit</a:t>
            </a:r>
          </a:p>
          <a:p>
            <a:pPr lvl="2"/>
            <a:r>
              <a:rPr lang="en-US" smtClean="0">
                <a:cs typeface="Arial" charset="0"/>
              </a:rPr>
              <a:t>Teachers &gt; students</a:t>
            </a:r>
          </a:p>
          <a:p>
            <a:pPr lvl="1"/>
            <a:r>
              <a:rPr lang="de-AT" smtClean="0">
                <a:cs typeface="Arial" charset="0"/>
              </a:rPr>
              <a:t>Which of the skills could you teach by yourself</a:t>
            </a:r>
          </a:p>
          <a:p>
            <a:pPr lvl="2"/>
            <a:r>
              <a:rPr lang="de-AT" smtClean="0">
                <a:cs typeface="Arial" charset="0"/>
              </a:rPr>
              <a:t>Highest score: to work in a group</a:t>
            </a:r>
          </a:p>
          <a:p>
            <a:pPr lvl="2"/>
            <a:r>
              <a:rPr lang="de-AT" smtClean="0">
                <a:cs typeface="Arial" charset="0"/>
              </a:rPr>
              <a:t>Lowest score: Learning to learn</a:t>
            </a:r>
            <a:endParaRPr lang="en-US" smtClean="0">
              <a:cs typeface="Arial" charset="0"/>
            </a:endParaRPr>
          </a:p>
          <a:p>
            <a:pPr lvl="1"/>
            <a:endParaRPr lang="en-US" sz="2400" smtClean="0">
              <a:cs typeface="Arial" charset="0"/>
            </a:endParaRPr>
          </a:p>
          <a:p>
            <a:pPr lvl="2"/>
            <a:endParaRPr lang="en-US" smtClean="0">
              <a:cs typeface="Arial" charset="0"/>
            </a:endParaRPr>
          </a:p>
          <a:p>
            <a:endParaRPr lang="de-AT" smtClean="0">
              <a:cs typeface="Arial" charset="0"/>
            </a:endParaRPr>
          </a:p>
          <a:p>
            <a:pPr lvl="1"/>
            <a:endParaRPr lang="de-AT" smtClean="0">
              <a:cs typeface="Arial" charset="0"/>
            </a:endParaRPr>
          </a:p>
          <a:p>
            <a:endParaRPr lang="el-GR" smtClean="0">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23850" y="981075"/>
            <a:ext cx="8291513" cy="561975"/>
          </a:xfrm>
          <a:noFill/>
          <a:ln>
            <a:miter lim="800000"/>
            <a:headEnd/>
            <a:tailEnd/>
          </a:ln>
        </p:spPr>
        <p:txBody>
          <a:bodyPr vert="horz" wrap="square" lIns="91440" tIns="45720" rIns="91440" bIns="45720" numCol="1" anchor="t" anchorCtr="0" compatLnSpc="1">
            <a:prstTxWarp prst="textNoShape">
              <a:avLst/>
            </a:prstTxWarp>
          </a:bodyPr>
          <a:lstStyle/>
          <a:p>
            <a:pPr algn="l"/>
            <a:r>
              <a:rPr lang="de-AT" sz="4000" smtClean="0"/>
              <a:t>Themes-Topics-Theses</a:t>
            </a:r>
          </a:p>
        </p:txBody>
      </p:sp>
      <p:sp>
        <p:nvSpPr>
          <p:cNvPr id="23555"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de-AT" smtClean="0"/>
              <a:t>ES</a:t>
            </a:r>
          </a:p>
          <a:p>
            <a:pPr lvl="1"/>
            <a:r>
              <a:rPr lang="de-AT" smtClean="0">
                <a:cs typeface="Arial" charset="0"/>
              </a:rPr>
              <a:t>Max </a:t>
            </a:r>
            <a:r>
              <a:rPr lang="el-GR" smtClean="0">
                <a:cs typeface="Arial" charset="0"/>
              </a:rPr>
              <a:t>Δ</a:t>
            </a:r>
            <a:r>
              <a:rPr lang="de-AT" smtClean="0">
                <a:cs typeface="Arial" charset="0"/>
              </a:rPr>
              <a:t> Students </a:t>
            </a:r>
            <a:r>
              <a:rPr lang="en-US" smtClean="0">
                <a:cs typeface="Arial" charset="0"/>
              </a:rPr>
              <a:t>&lt; </a:t>
            </a:r>
            <a:r>
              <a:rPr lang="de-AT" smtClean="0">
                <a:cs typeface="Arial" charset="0"/>
              </a:rPr>
              <a:t>entrepreneurs</a:t>
            </a:r>
          </a:p>
          <a:p>
            <a:pPr lvl="2"/>
            <a:r>
              <a:rPr lang="de-AT" smtClean="0">
                <a:cs typeface="Arial" charset="0"/>
              </a:rPr>
              <a:t>Importance..</a:t>
            </a:r>
          </a:p>
          <a:p>
            <a:pPr lvl="1"/>
            <a:r>
              <a:rPr lang="de-AT" smtClean="0">
                <a:cs typeface="Arial" charset="0"/>
              </a:rPr>
              <a:t>Entrepreneurship activity</a:t>
            </a:r>
          </a:p>
          <a:p>
            <a:pPr lvl="2"/>
            <a:r>
              <a:rPr lang="de-AT" smtClean="0">
                <a:cs typeface="Arial" charset="0"/>
              </a:rPr>
              <a:t>Students </a:t>
            </a:r>
            <a:r>
              <a:rPr lang="en-US" smtClean="0">
                <a:cs typeface="Arial" charset="0"/>
              </a:rPr>
              <a:t>&gt; teachers</a:t>
            </a:r>
            <a:endParaRPr lang="el-GR" smtClean="0">
              <a:cs typeface="Arial" charset="0"/>
            </a:endParaRPr>
          </a:p>
          <a:p>
            <a:pPr lvl="1"/>
            <a:r>
              <a:rPr lang="de-AT" smtClean="0"/>
              <a:t>What can you teach</a:t>
            </a:r>
          </a:p>
          <a:p>
            <a:pPr lvl="2"/>
            <a:r>
              <a:rPr lang="de-AT" smtClean="0"/>
              <a:t>Highest score: Learn to learn</a:t>
            </a:r>
          </a:p>
          <a:p>
            <a:pPr lvl="2"/>
            <a:r>
              <a:rPr lang="de-AT" smtClean="0"/>
              <a:t>Lowest score: to sell </a:t>
            </a:r>
          </a:p>
          <a:p>
            <a:endParaRPr lang="de-AT" smtClean="0"/>
          </a:p>
          <a:p>
            <a:endParaRPr lang="de-AT"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323850" y="908050"/>
            <a:ext cx="8218488" cy="633413"/>
          </a:xfrm>
          <a:noFill/>
          <a:ln>
            <a:miter lim="800000"/>
            <a:headEnd/>
            <a:tailEnd/>
          </a:ln>
        </p:spPr>
        <p:txBody>
          <a:bodyPr vert="horz" wrap="square" lIns="91440" tIns="45720" rIns="91440" bIns="45720" numCol="1" anchor="t" anchorCtr="0" compatLnSpc="1">
            <a:prstTxWarp prst="textNoShape">
              <a:avLst/>
            </a:prstTxWarp>
          </a:bodyPr>
          <a:lstStyle/>
          <a:p>
            <a:pPr algn="l"/>
            <a:r>
              <a:rPr lang="de-AT" sz="4000" smtClean="0"/>
              <a:t>Themes-Topics-Theses</a:t>
            </a:r>
          </a:p>
        </p:txBody>
      </p:sp>
      <p:sp>
        <p:nvSpPr>
          <p:cNvPr id="37891" name="Rectangle 3"/>
          <p:cNvSpPr>
            <a:spLocks noGrp="1" noChangeArrowheads="1"/>
          </p:cNvSpPr>
          <p:nvPr>
            <p:ph type="body" idx="1"/>
          </p:nvPr>
        </p:nvSpPr>
        <p:spPr bwMode="auto">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defRPr/>
            </a:pPr>
            <a:r>
              <a:rPr lang="de-AT" dirty="0" smtClean="0"/>
              <a:t>SE</a:t>
            </a:r>
          </a:p>
          <a:p>
            <a:pPr lvl="1">
              <a:lnSpc>
                <a:spcPct val="90000"/>
              </a:lnSpc>
              <a:defRPr/>
            </a:pPr>
            <a:r>
              <a:rPr lang="en-US" dirty="0" smtClean="0">
                <a:cs typeface="Arial" charset="0"/>
              </a:rPr>
              <a:t>Ø </a:t>
            </a:r>
            <a:r>
              <a:rPr lang="el-GR" dirty="0" smtClean="0">
                <a:cs typeface="Arial" charset="0"/>
              </a:rPr>
              <a:t>Δ</a:t>
            </a:r>
            <a:r>
              <a:rPr lang="de-AT" dirty="0" smtClean="0">
                <a:cs typeface="Arial" charset="0"/>
              </a:rPr>
              <a:t> </a:t>
            </a:r>
            <a:r>
              <a:rPr lang="de-AT" dirty="0" err="1" smtClean="0">
                <a:cs typeface="Arial" charset="0"/>
              </a:rPr>
              <a:t>entrepreneurs</a:t>
            </a:r>
            <a:r>
              <a:rPr lang="de-AT" dirty="0" smtClean="0">
                <a:cs typeface="Arial" charset="0"/>
              </a:rPr>
              <a:t>=</a:t>
            </a:r>
            <a:r>
              <a:rPr lang="de-AT" dirty="0" err="1" smtClean="0">
                <a:cs typeface="Arial" charset="0"/>
              </a:rPr>
              <a:t>students</a:t>
            </a:r>
            <a:r>
              <a:rPr lang="de-AT" dirty="0" smtClean="0">
                <a:cs typeface="Arial" charset="0"/>
              </a:rPr>
              <a:t>=</a:t>
            </a:r>
            <a:r>
              <a:rPr lang="de-AT" dirty="0" err="1" smtClean="0">
                <a:cs typeface="Arial" charset="0"/>
              </a:rPr>
              <a:t>teachers</a:t>
            </a:r>
            <a:endParaRPr lang="de-AT" dirty="0" smtClean="0">
              <a:cs typeface="Arial" charset="0"/>
            </a:endParaRPr>
          </a:p>
          <a:p>
            <a:pPr lvl="1">
              <a:lnSpc>
                <a:spcPct val="90000"/>
              </a:lnSpc>
              <a:defRPr/>
            </a:pPr>
            <a:r>
              <a:rPr lang="de-AT" dirty="0" smtClean="0">
                <a:cs typeface="Arial" charset="0"/>
              </a:rPr>
              <a:t>Support </a:t>
            </a:r>
            <a:r>
              <a:rPr lang="de-AT" dirty="0" err="1" smtClean="0">
                <a:cs typeface="Arial" charset="0"/>
              </a:rPr>
              <a:t>by</a:t>
            </a:r>
            <a:r>
              <a:rPr lang="de-AT" dirty="0" smtClean="0">
                <a:cs typeface="Arial" charset="0"/>
              </a:rPr>
              <a:t> </a:t>
            </a:r>
            <a:r>
              <a:rPr lang="de-AT" dirty="0" err="1" smtClean="0">
                <a:cs typeface="Arial" charset="0"/>
              </a:rPr>
              <a:t>activity</a:t>
            </a:r>
            <a:endParaRPr lang="de-AT" dirty="0" smtClean="0">
              <a:cs typeface="Arial" charset="0"/>
            </a:endParaRPr>
          </a:p>
          <a:p>
            <a:pPr lvl="2">
              <a:lnSpc>
                <a:spcPct val="90000"/>
              </a:lnSpc>
              <a:defRPr/>
            </a:pPr>
            <a:r>
              <a:rPr lang="en-US" dirty="0" err="1" smtClean="0">
                <a:cs typeface="Arial" charset="0"/>
              </a:rPr>
              <a:t>Østudents</a:t>
            </a:r>
            <a:r>
              <a:rPr lang="en-US" dirty="0" smtClean="0">
                <a:cs typeface="Arial" charset="0"/>
              </a:rPr>
              <a:t> = teachers</a:t>
            </a:r>
            <a:endParaRPr lang="de-AT" dirty="0" smtClean="0">
              <a:cs typeface="Arial" charset="0"/>
            </a:endParaRPr>
          </a:p>
          <a:p>
            <a:pPr lvl="1">
              <a:lnSpc>
                <a:spcPct val="90000"/>
              </a:lnSpc>
              <a:defRPr/>
            </a:pPr>
            <a:r>
              <a:rPr lang="de-AT" dirty="0" err="1" smtClean="0">
                <a:cs typeface="Arial" charset="0"/>
              </a:rPr>
              <a:t>What</a:t>
            </a:r>
            <a:r>
              <a:rPr lang="de-AT" dirty="0" smtClean="0">
                <a:cs typeface="Arial" charset="0"/>
              </a:rPr>
              <a:t> </a:t>
            </a:r>
            <a:r>
              <a:rPr lang="de-AT" dirty="0" err="1" smtClean="0">
                <a:cs typeface="Arial" charset="0"/>
              </a:rPr>
              <a:t>can</a:t>
            </a:r>
            <a:r>
              <a:rPr lang="de-AT" dirty="0" smtClean="0">
                <a:cs typeface="Arial" charset="0"/>
              </a:rPr>
              <a:t> </a:t>
            </a:r>
            <a:r>
              <a:rPr lang="de-AT" dirty="0" err="1" smtClean="0">
                <a:cs typeface="Arial" charset="0"/>
              </a:rPr>
              <a:t>you</a:t>
            </a:r>
            <a:r>
              <a:rPr lang="de-AT" dirty="0" smtClean="0">
                <a:cs typeface="Arial" charset="0"/>
              </a:rPr>
              <a:t> </a:t>
            </a:r>
            <a:r>
              <a:rPr lang="de-AT" dirty="0" err="1" smtClean="0">
                <a:cs typeface="Arial" charset="0"/>
              </a:rPr>
              <a:t>teach</a:t>
            </a:r>
            <a:endParaRPr lang="de-AT" dirty="0" smtClean="0">
              <a:cs typeface="Arial" charset="0"/>
            </a:endParaRPr>
          </a:p>
          <a:p>
            <a:pPr lvl="2">
              <a:lnSpc>
                <a:spcPct val="90000"/>
              </a:lnSpc>
              <a:defRPr/>
            </a:pPr>
            <a:r>
              <a:rPr lang="de-AT" dirty="0" smtClean="0">
                <a:cs typeface="Arial" charset="0"/>
              </a:rPr>
              <a:t>„</a:t>
            </a:r>
            <a:r>
              <a:rPr lang="de-AT" dirty="0" err="1" smtClean="0">
                <a:cs typeface="Arial" charset="0"/>
              </a:rPr>
              <a:t>very</a:t>
            </a:r>
            <a:r>
              <a:rPr lang="de-AT" dirty="0" smtClean="0">
                <a:cs typeface="Arial" charset="0"/>
              </a:rPr>
              <a:t> </a:t>
            </a:r>
            <a:r>
              <a:rPr lang="de-AT" dirty="0" err="1" smtClean="0">
                <a:cs typeface="Arial" charset="0"/>
              </a:rPr>
              <a:t>self-confident</a:t>
            </a:r>
            <a:r>
              <a:rPr lang="de-AT" dirty="0" smtClean="0">
                <a:cs typeface="Arial" charset="0"/>
              </a:rPr>
              <a:t>“ </a:t>
            </a:r>
            <a:r>
              <a:rPr lang="de-AT" dirty="0" err="1" smtClean="0">
                <a:cs typeface="Arial" charset="0"/>
              </a:rPr>
              <a:t>overall</a:t>
            </a:r>
            <a:endParaRPr lang="de-AT" dirty="0" smtClean="0">
              <a:cs typeface="Arial" charset="0"/>
            </a:endParaRPr>
          </a:p>
          <a:p>
            <a:pPr lvl="1">
              <a:lnSpc>
                <a:spcPct val="90000"/>
              </a:lnSpc>
              <a:defRPr/>
            </a:pPr>
            <a:r>
              <a:rPr lang="de-AT" dirty="0" smtClean="0">
                <a:cs typeface="Arial" charset="0"/>
              </a:rPr>
              <a:t>Low score SE: </a:t>
            </a:r>
          </a:p>
          <a:p>
            <a:pPr lvl="2">
              <a:lnSpc>
                <a:spcPct val="90000"/>
              </a:lnSpc>
              <a:defRPr/>
            </a:pPr>
            <a:r>
              <a:rPr lang="de-AT" dirty="0" err="1" smtClean="0">
                <a:cs typeface="Arial" charset="0"/>
              </a:rPr>
              <a:t>To</a:t>
            </a:r>
            <a:r>
              <a:rPr lang="de-AT" dirty="0" smtClean="0">
                <a:cs typeface="Arial" charset="0"/>
              </a:rPr>
              <a:t> </a:t>
            </a:r>
            <a:r>
              <a:rPr lang="de-AT" dirty="0" err="1" smtClean="0">
                <a:cs typeface="Arial" charset="0"/>
              </a:rPr>
              <a:t>delegate</a:t>
            </a:r>
            <a:endParaRPr lang="de-AT" dirty="0" smtClean="0">
              <a:cs typeface="Arial" charset="0"/>
            </a:endParaRPr>
          </a:p>
          <a:p>
            <a:pPr lvl="2">
              <a:lnSpc>
                <a:spcPct val="90000"/>
              </a:lnSpc>
              <a:defRPr/>
            </a:pPr>
            <a:r>
              <a:rPr lang="de-AT" dirty="0" err="1" smtClean="0">
                <a:cs typeface="Arial" charset="0"/>
              </a:rPr>
              <a:t>To</a:t>
            </a:r>
            <a:r>
              <a:rPr lang="de-AT" dirty="0" smtClean="0">
                <a:cs typeface="Arial" charset="0"/>
              </a:rPr>
              <a:t> </a:t>
            </a:r>
            <a:r>
              <a:rPr lang="de-AT" dirty="0" err="1" smtClean="0">
                <a:cs typeface="Arial" charset="0"/>
              </a:rPr>
              <a:t>sell</a:t>
            </a:r>
            <a:endParaRPr lang="de-AT" dirty="0" smtClean="0">
              <a:cs typeface="Arial" charset="0"/>
            </a:endParaRPr>
          </a:p>
          <a:p>
            <a:pPr lvl="1">
              <a:lnSpc>
                <a:spcPct val="90000"/>
              </a:lnSpc>
              <a:defRPr/>
            </a:pPr>
            <a:r>
              <a:rPr lang="de-AT" dirty="0" smtClean="0">
                <a:cs typeface="Arial" charset="0"/>
              </a:rPr>
              <a:t>But: on a </a:t>
            </a:r>
            <a:r>
              <a:rPr lang="de-AT" dirty="0" err="1" smtClean="0">
                <a:cs typeface="Arial" charset="0"/>
              </a:rPr>
              <a:t>higher</a:t>
            </a:r>
            <a:r>
              <a:rPr lang="de-AT" dirty="0" smtClean="0">
                <a:cs typeface="Arial" charset="0"/>
              </a:rPr>
              <a:t> </a:t>
            </a:r>
            <a:r>
              <a:rPr lang="de-AT" dirty="0" err="1" smtClean="0">
                <a:cs typeface="Arial" charset="0"/>
              </a:rPr>
              <a:t>level</a:t>
            </a:r>
            <a:r>
              <a:rPr lang="de-AT" dirty="0" smtClean="0">
                <a:cs typeface="Arial" charset="0"/>
              </a:rPr>
              <a:t>..</a:t>
            </a:r>
            <a:endParaRPr lang="el-GR" dirty="0" smtClean="0">
              <a:cs typeface="Arial" charset="0"/>
            </a:endParaRPr>
          </a:p>
          <a:p>
            <a:pPr>
              <a:lnSpc>
                <a:spcPct val="90000"/>
              </a:lnSpc>
              <a:defRPr/>
            </a:pPr>
            <a:endParaRPr lang="de-AT" dirty="0" smtClean="0"/>
          </a:p>
          <a:p>
            <a:pPr>
              <a:lnSpc>
                <a:spcPct val="90000"/>
              </a:lnSpc>
              <a:defRPr/>
            </a:pPr>
            <a:endParaRPr lang="de-AT" dirty="0" smtClean="0"/>
          </a:p>
          <a:p>
            <a:pPr>
              <a:lnSpc>
                <a:spcPct val="90000"/>
              </a:lnSpc>
              <a:defRPr/>
            </a:pPr>
            <a:endParaRPr lang="de-AT" dirty="0" smtClean="0"/>
          </a:p>
          <a:p>
            <a:pPr>
              <a:lnSpc>
                <a:spcPct val="90000"/>
              </a:lnSpc>
              <a:defRPr/>
            </a:pPr>
            <a:endParaRPr lang="de-AT" dirty="0" smtClean="0"/>
          </a:p>
          <a:p>
            <a:pPr marL="0" indent="0">
              <a:lnSpc>
                <a:spcPct val="90000"/>
              </a:lnSpc>
              <a:buFontTx/>
              <a:buNone/>
              <a:defRPr/>
            </a:pPr>
            <a:endParaRPr lang="de-AT"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395288" y="836613"/>
            <a:ext cx="8291512" cy="633412"/>
          </a:xfrm>
          <a:noFill/>
          <a:ln>
            <a:miter lim="800000"/>
            <a:headEnd/>
            <a:tailEnd/>
          </a:ln>
        </p:spPr>
        <p:txBody>
          <a:bodyPr vert="horz" wrap="square" lIns="91440" tIns="45720" rIns="91440" bIns="45720" numCol="1" anchor="t" anchorCtr="0" compatLnSpc="1">
            <a:prstTxWarp prst="textNoShape">
              <a:avLst/>
            </a:prstTxWarp>
          </a:bodyPr>
          <a:lstStyle/>
          <a:p>
            <a:pPr algn="l"/>
            <a:r>
              <a:rPr lang="de-DE" sz="4000" smtClean="0"/>
              <a:t>Premises, Promises, Pitfalls…</a:t>
            </a:r>
            <a:endParaRPr lang="de-AT" sz="4000" smtClean="0"/>
          </a:p>
        </p:txBody>
      </p:sp>
      <p:sp>
        <p:nvSpPr>
          <p:cNvPr id="2560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de-AT" sz="2800" smtClean="0"/>
              <a:t>Estimations in school, by students and teachers – and by entrepreneurs – at a base for real working approaches – are deeply founded by approaches of cultural aspects of education, VET, and entrepreneurship</a:t>
            </a:r>
          </a:p>
          <a:p>
            <a:pPr>
              <a:lnSpc>
                <a:spcPct val="90000"/>
              </a:lnSpc>
            </a:pPr>
            <a:r>
              <a:rPr lang="de-AT" sz="2800" smtClean="0"/>
              <a:t>The culture of „ownership“ for the next generation of skilled – and „occupational minded“ in enterprises and „guilds“</a:t>
            </a:r>
          </a:p>
          <a:p>
            <a:pPr>
              <a:lnSpc>
                <a:spcPct val="90000"/>
              </a:lnSpc>
            </a:pPr>
            <a:r>
              <a:rPr lang="de-AT" sz="2800" smtClean="0"/>
              <a:t>Depending on that: expectations and demands to the state to create all relevant skills and competences…</a:t>
            </a:r>
          </a:p>
          <a:p>
            <a:pPr>
              <a:lnSpc>
                <a:spcPct val="90000"/>
              </a:lnSpc>
            </a:pPr>
            <a:endParaRPr lang="de-AT" sz="28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64881F7BAD648AEE03F680D07125E" ma:contentTypeVersion="0" ma:contentTypeDescription="Create a new document." ma:contentTypeScope="" ma:versionID="4d01e676ebe5d7d67626bd18793a1a57">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22FDC2-B371-433F-B645-F515C2099A7E}"/>
</file>

<file path=customXml/itemProps2.xml><?xml version="1.0" encoding="utf-8"?>
<ds:datastoreItem xmlns:ds="http://schemas.openxmlformats.org/officeDocument/2006/customXml" ds:itemID="{08405ACF-038C-4D5A-8187-DCA924DB519D}"/>
</file>

<file path=customXml/itemProps3.xml><?xml version="1.0" encoding="utf-8"?>
<ds:datastoreItem xmlns:ds="http://schemas.openxmlformats.org/officeDocument/2006/customXml" ds:itemID="{539524F3-162D-4B0E-82E8-5AA3AC6CA074}"/>
</file>

<file path=docProps/app.xml><?xml version="1.0" encoding="utf-8"?>
<Properties xmlns="http://schemas.openxmlformats.org/officeDocument/2006/extended-properties" xmlns:vt="http://schemas.openxmlformats.org/officeDocument/2006/docPropsVTypes">
  <TotalTime>0</TotalTime>
  <Words>949</Words>
  <Application>Microsoft Office PowerPoint</Application>
  <PresentationFormat>On-screen Show (4:3)</PresentationFormat>
  <Paragraphs>98</Paragraphs>
  <Slides>24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Arial</vt:lpstr>
      <vt:lpstr>Calibri</vt:lpstr>
      <vt:lpstr>Times New Roman</vt:lpstr>
      <vt:lpstr>Standarddesign</vt:lpstr>
      <vt:lpstr>Microsoft Excel Chart</vt:lpstr>
      <vt:lpstr>Sense of work-based learning and Entrepreneurship  An attempt of reflection of the relation between dual education and training and entrepreneurial competences</vt:lpstr>
      <vt:lpstr>Rationale, Background</vt:lpstr>
      <vt:lpstr>Research approach</vt:lpstr>
      <vt:lpstr>Entrepreneurship</vt:lpstr>
      <vt:lpstr>Work-based Learning</vt:lpstr>
      <vt:lpstr>Percentage of individuals aged 18 to 64 who believe to have the required skills and  knowledge to start a business in European countries, 2011 </vt:lpstr>
      <vt:lpstr>Students enrolled in vocational upper secondary education, 2010, as a % of all students enrolled in upper secondary education (ISCED level 3)</vt:lpstr>
      <vt:lpstr>Proportion of VET students enrolled in combined work- and school-based VET, 2010,  as % of all students in upper secondary VET (ISCED level 3) </vt:lpstr>
      <vt:lpstr>Youth Unemployment in Europe</vt:lpstr>
      <vt:lpstr>Self-reported skill mismatch </vt:lpstr>
      <vt:lpstr>Survey (Cross-Check)</vt:lpstr>
      <vt:lpstr>Valid data within the ongonig process by 15th of April </vt:lpstr>
      <vt:lpstr>Answers divided in 3 target groups</vt:lpstr>
      <vt:lpstr>Country profiles e.g. Austria</vt:lpstr>
      <vt:lpstr>Slide 15</vt:lpstr>
      <vt:lpstr>Related thesis: Countries like Austria with the apprenticeship system rate this skills and abilities very low   because the VET skills are more important for sucess in the working life and will be trained by the Enterprises, in their own responsibility, they do not expect the school is doing it – in comparison with Spain and Italy.    </vt:lpstr>
      <vt:lpstr>Ø of all answers and countries of Question 1  - all target groups</vt:lpstr>
      <vt:lpstr>Ø of all answers and countries of Question 2  - all target groups: Students and Teachers</vt:lpstr>
      <vt:lpstr>Ø of all answers and countries of Question 3  - target group: Teachers</vt:lpstr>
      <vt:lpstr>Interpretation of results Ø to Q3:   Which of these skills and abilities can you teach yourself in your daily work?</vt:lpstr>
      <vt:lpstr>Themes-Topics-Theses</vt:lpstr>
      <vt:lpstr>Themes-Topics-Theses</vt:lpstr>
      <vt:lpstr>Themes-Topics-Theses</vt:lpstr>
      <vt:lpstr>Premises, Promises, Pitfalls…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Ursel  Hauschildt</dc:creator>
  <cp:lastModifiedBy> </cp:lastModifiedBy>
  <cp:revision>14</cp:revision>
  <dcterms:created xsi:type="dcterms:W3CDTF">2013-03-06T18:14:05Z</dcterms:created>
  <dcterms:modified xsi:type="dcterms:W3CDTF">2013-04-24T14:17:57Z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0x01010008464881F7BAD648AEE03F680D07125E</vt:lpwstr>
  </property>
</Properties>
</file>