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5">
  <p:sldMasterIdLst>
    <p:sldMasterId id="2147483768" r:id="rId1"/>
  </p:sldMasterIdLst>
  <p:notesMasterIdLst>
    <p:notesMasterId r:id="rId12"/>
  </p:notesMasterIdLst>
  <p:sldIdLst>
    <p:sldId id="256" r:id="rId2"/>
    <p:sldId id="290" r:id="rId3"/>
    <p:sldId id="257" r:id="rId4"/>
    <p:sldId id="264" r:id="rId5"/>
    <p:sldId id="261" r:id="rId6"/>
    <p:sldId id="287" r:id="rId7"/>
    <p:sldId id="288" r:id="rId8"/>
    <p:sldId id="262" r:id="rId9"/>
    <p:sldId id="289" r:id="rId10"/>
    <p:sldId id="258"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9E5A"/>
    <a:srgbClr val="5F5F5F"/>
    <a:srgbClr val="CCFF99"/>
    <a:srgbClr val="CCCCFF"/>
    <a:srgbClr val="FF9966"/>
    <a:srgbClr val="FFFFFF"/>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5226" autoAdjust="0"/>
  </p:normalViewPr>
  <p:slideViewPr>
    <p:cSldViewPr snapToGrid="0">
      <p:cViewPr varScale="1">
        <p:scale>
          <a:sx n="80" d="100"/>
          <a:sy n="80" d="100"/>
        </p:scale>
        <p:origin x="136" y="44"/>
      </p:cViewPr>
      <p:guideLst/>
    </p:cSldViewPr>
  </p:slideViewPr>
  <p:notesTextViewPr>
    <p:cViewPr>
      <p:scale>
        <a:sx n="150" d="100"/>
        <a:sy n="15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ZA"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625B40-DBC8-4C3C-8FD2-04B57A5B4E69}" type="datetimeFigureOut">
              <a:rPr lang="en-ZA" smtClean="0"/>
              <a:t>2023/02/22</a:t>
            </a:fld>
            <a:endParaRPr lang="en-ZA"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ZA"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ZA"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055BA9D-AD0C-4C53-9CC5-A53DF8D6067A}" type="slidenum">
              <a:rPr lang="en-ZA" smtClean="0"/>
              <a:t>‹#›</a:t>
            </a:fld>
            <a:endParaRPr lang="en-ZA" dirty="0"/>
          </a:p>
        </p:txBody>
      </p:sp>
    </p:spTree>
    <p:extLst>
      <p:ext uri="{BB962C8B-B14F-4D97-AF65-F5344CB8AC3E}">
        <p14:creationId xmlns:p14="http://schemas.microsoft.com/office/powerpoint/2010/main" val="29997867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3F6997E-05B1-4D58-B3D1-46C00B409906}" type="datetime1">
              <a:rPr lang="en-ZA" smtClean="0"/>
              <a:t>2023/02/22</a:t>
            </a:fld>
            <a:endParaRPr lang="en-ZA" dirty="0"/>
          </a:p>
        </p:txBody>
      </p:sp>
      <p:sp>
        <p:nvSpPr>
          <p:cNvPr id="5" name="Footer Placeholder 4"/>
          <p:cNvSpPr>
            <a:spLocks noGrp="1"/>
          </p:cNvSpPr>
          <p:nvPr>
            <p:ph type="ftr" sz="quarter" idx="11"/>
          </p:nvPr>
        </p:nvSpPr>
        <p:spPr/>
        <p:txBody>
          <a:bodyPr/>
          <a:lstStyle/>
          <a:p>
            <a:endParaRPr lang="en-ZA" dirty="0"/>
          </a:p>
        </p:txBody>
      </p:sp>
      <p:sp>
        <p:nvSpPr>
          <p:cNvPr id="6" name="Slide Number Placeholder 5"/>
          <p:cNvSpPr>
            <a:spLocks noGrp="1"/>
          </p:cNvSpPr>
          <p:nvPr>
            <p:ph type="sldNum" sz="quarter" idx="12"/>
          </p:nvPr>
        </p:nvSpPr>
        <p:spPr/>
        <p:txBody>
          <a:bodyPr/>
          <a:lstStyle/>
          <a:p>
            <a:fld id="{C75BD18B-DE23-4DF6-AAE5-AAF3C53F6C1A}" type="slidenum">
              <a:rPr lang="en-ZA" smtClean="0"/>
              <a:t>‹#›</a:t>
            </a:fld>
            <a:endParaRPr lang="en-ZA" dirty="0"/>
          </a:p>
        </p:txBody>
      </p:sp>
    </p:spTree>
    <p:extLst>
      <p:ext uri="{BB962C8B-B14F-4D97-AF65-F5344CB8AC3E}">
        <p14:creationId xmlns:p14="http://schemas.microsoft.com/office/powerpoint/2010/main" val="25408424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C8F9BD5-6699-4692-BC74-9872FE08B560}" type="datetime1">
              <a:rPr lang="en-ZA" smtClean="0"/>
              <a:t>2023/02/22</a:t>
            </a:fld>
            <a:endParaRPr lang="en-ZA" dirty="0"/>
          </a:p>
        </p:txBody>
      </p:sp>
      <p:sp>
        <p:nvSpPr>
          <p:cNvPr id="5" name="Footer Placeholder 4"/>
          <p:cNvSpPr>
            <a:spLocks noGrp="1"/>
          </p:cNvSpPr>
          <p:nvPr>
            <p:ph type="ftr" sz="quarter" idx="11"/>
          </p:nvPr>
        </p:nvSpPr>
        <p:spPr/>
        <p:txBody>
          <a:bodyPr/>
          <a:lstStyle/>
          <a:p>
            <a:endParaRPr lang="en-ZA" dirty="0"/>
          </a:p>
        </p:txBody>
      </p:sp>
      <p:sp>
        <p:nvSpPr>
          <p:cNvPr id="6" name="Slide Number Placeholder 5"/>
          <p:cNvSpPr>
            <a:spLocks noGrp="1"/>
          </p:cNvSpPr>
          <p:nvPr>
            <p:ph type="sldNum" sz="quarter" idx="12"/>
          </p:nvPr>
        </p:nvSpPr>
        <p:spPr/>
        <p:txBody>
          <a:bodyPr/>
          <a:lstStyle/>
          <a:p>
            <a:fld id="{C75BD18B-DE23-4DF6-AAE5-AAF3C53F6C1A}" type="slidenum">
              <a:rPr lang="en-ZA" smtClean="0"/>
              <a:t>‹#›</a:t>
            </a:fld>
            <a:endParaRPr lang="en-ZA" dirty="0"/>
          </a:p>
        </p:txBody>
      </p:sp>
    </p:spTree>
    <p:extLst>
      <p:ext uri="{BB962C8B-B14F-4D97-AF65-F5344CB8AC3E}">
        <p14:creationId xmlns:p14="http://schemas.microsoft.com/office/powerpoint/2010/main" val="26043723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68BE0D0-2023-46CB-8919-6F27C7F7AB02}" type="datetime1">
              <a:rPr lang="en-ZA" smtClean="0"/>
              <a:t>2023/02/22</a:t>
            </a:fld>
            <a:endParaRPr lang="en-ZA" dirty="0"/>
          </a:p>
        </p:txBody>
      </p:sp>
      <p:sp>
        <p:nvSpPr>
          <p:cNvPr id="5" name="Footer Placeholder 4"/>
          <p:cNvSpPr>
            <a:spLocks noGrp="1"/>
          </p:cNvSpPr>
          <p:nvPr>
            <p:ph type="ftr" sz="quarter" idx="11"/>
          </p:nvPr>
        </p:nvSpPr>
        <p:spPr/>
        <p:txBody>
          <a:bodyPr/>
          <a:lstStyle/>
          <a:p>
            <a:endParaRPr lang="en-ZA" dirty="0"/>
          </a:p>
        </p:txBody>
      </p:sp>
      <p:sp>
        <p:nvSpPr>
          <p:cNvPr id="6" name="Slide Number Placeholder 5"/>
          <p:cNvSpPr>
            <a:spLocks noGrp="1"/>
          </p:cNvSpPr>
          <p:nvPr>
            <p:ph type="sldNum" sz="quarter" idx="12"/>
          </p:nvPr>
        </p:nvSpPr>
        <p:spPr/>
        <p:txBody>
          <a:bodyPr/>
          <a:lstStyle/>
          <a:p>
            <a:fld id="{C75BD18B-DE23-4DF6-AAE5-AAF3C53F6C1A}" type="slidenum">
              <a:rPr lang="en-ZA" smtClean="0"/>
              <a:t>‹#›</a:t>
            </a:fld>
            <a:endParaRPr lang="en-ZA" dirty="0"/>
          </a:p>
        </p:txBody>
      </p:sp>
    </p:spTree>
    <p:extLst>
      <p:ext uri="{BB962C8B-B14F-4D97-AF65-F5344CB8AC3E}">
        <p14:creationId xmlns:p14="http://schemas.microsoft.com/office/powerpoint/2010/main" val="23314856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EC77E9-E9D4-465F-A0A6-061422ED17C2}" type="datetime1">
              <a:rPr lang="en-ZA" smtClean="0"/>
              <a:t>2023/02/22</a:t>
            </a:fld>
            <a:endParaRPr lang="en-ZA" dirty="0"/>
          </a:p>
        </p:txBody>
      </p:sp>
      <p:sp>
        <p:nvSpPr>
          <p:cNvPr id="6" name="Footer Placeholder 5"/>
          <p:cNvSpPr>
            <a:spLocks noGrp="1"/>
          </p:cNvSpPr>
          <p:nvPr>
            <p:ph type="ftr" sz="quarter" idx="11"/>
          </p:nvPr>
        </p:nvSpPr>
        <p:spPr/>
        <p:txBody>
          <a:bodyPr/>
          <a:lstStyle/>
          <a:p>
            <a:endParaRPr lang="en-ZA" dirty="0"/>
          </a:p>
        </p:txBody>
      </p:sp>
      <p:sp>
        <p:nvSpPr>
          <p:cNvPr id="7" name="Slide Number Placeholder 6"/>
          <p:cNvSpPr>
            <a:spLocks noGrp="1"/>
          </p:cNvSpPr>
          <p:nvPr>
            <p:ph type="sldNum" sz="quarter" idx="12"/>
          </p:nvPr>
        </p:nvSpPr>
        <p:spPr/>
        <p:txBody>
          <a:bodyPr/>
          <a:lstStyle/>
          <a:p>
            <a:fld id="{C75BD18B-DE23-4DF6-AAE5-AAF3C53F6C1A}" type="slidenum">
              <a:rPr lang="en-ZA" smtClean="0"/>
              <a:t>‹#›</a:t>
            </a:fld>
            <a:endParaRPr lang="en-ZA" dirty="0"/>
          </a:p>
        </p:txBody>
      </p:sp>
    </p:spTree>
    <p:extLst>
      <p:ext uri="{BB962C8B-B14F-4D97-AF65-F5344CB8AC3E}">
        <p14:creationId xmlns:p14="http://schemas.microsoft.com/office/powerpoint/2010/main" val="30319581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91E8F4E-B7A7-4815-AAD7-E1526FB4443E}" type="datetime1">
              <a:rPr lang="en-ZA" smtClean="0"/>
              <a:t>2023/02/22</a:t>
            </a:fld>
            <a:endParaRPr lang="en-ZA" dirty="0"/>
          </a:p>
        </p:txBody>
      </p:sp>
      <p:sp>
        <p:nvSpPr>
          <p:cNvPr id="8" name="Footer Placeholder 7"/>
          <p:cNvSpPr>
            <a:spLocks noGrp="1"/>
          </p:cNvSpPr>
          <p:nvPr>
            <p:ph type="ftr" sz="quarter" idx="11"/>
          </p:nvPr>
        </p:nvSpPr>
        <p:spPr/>
        <p:txBody>
          <a:bodyPr/>
          <a:lstStyle/>
          <a:p>
            <a:endParaRPr lang="en-ZA" dirty="0"/>
          </a:p>
        </p:txBody>
      </p:sp>
      <p:sp>
        <p:nvSpPr>
          <p:cNvPr id="9" name="Slide Number Placeholder 8"/>
          <p:cNvSpPr>
            <a:spLocks noGrp="1"/>
          </p:cNvSpPr>
          <p:nvPr>
            <p:ph type="sldNum" sz="quarter" idx="12"/>
          </p:nvPr>
        </p:nvSpPr>
        <p:spPr/>
        <p:txBody>
          <a:bodyPr/>
          <a:lstStyle/>
          <a:p>
            <a:fld id="{C75BD18B-DE23-4DF6-AAE5-AAF3C53F6C1A}" type="slidenum">
              <a:rPr lang="en-ZA" smtClean="0"/>
              <a:t>‹#›</a:t>
            </a:fld>
            <a:endParaRPr lang="en-ZA" dirty="0"/>
          </a:p>
        </p:txBody>
      </p:sp>
    </p:spTree>
    <p:extLst>
      <p:ext uri="{BB962C8B-B14F-4D97-AF65-F5344CB8AC3E}">
        <p14:creationId xmlns:p14="http://schemas.microsoft.com/office/powerpoint/2010/main" val="1563339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F6A215D-0F50-40B8-A2FB-A951E655F2BC}" type="datetime1">
              <a:rPr lang="en-ZA" smtClean="0"/>
              <a:t>2023/02/22</a:t>
            </a:fld>
            <a:endParaRPr lang="en-ZA" dirty="0"/>
          </a:p>
        </p:txBody>
      </p:sp>
      <p:sp>
        <p:nvSpPr>
          <p:cNvPr id="4" name="Footer Placeholder 3"/>
          <p:cNvSpPr>
            <a:spLocks noGrp="1"/>
          </p:cNvSpPr>
          <p:nvPr>
            <p:ph type="ftr" sz="quarter" idx="11"/>
          </p:nvPr>
        </p:nvSpPr>
        <p:spPr/>
        <p:txBody>
          <a:bodyPr/>
          <a:lstStyle/>
          <a:p>
            <a:endParaRPr lang="en-ZA" dirty="0"/>
          </a:p>
        </p:txBody>
      </p:sp>
      <p:sp>
        <p:nvSpPr>
          <p:cNvPr id="5" name="Slide Number Placeholder 4"/>
          <p:cNvSpPr>
            <a:spLocks noGrp="1"/>
          </p:cNvSpPr>
          <p:nvPr>
            <p:ph type="sldNum" sz="quarter" idx="12"/>
          </p:nvPr>
        </p:nvSpPr>
        <p:spPr/>
        <p:txBody>
          <a:bodyPr/>
          <a:lstStyle/>
          <a:p>
            <a:fld id="{C75BD18B-DE23-4DF6-AAE5-AAF3C53F6C1A}" type="slidenum">
              <a:rPr lang="en-ZA" smtClean="0"/>
              <a:t>‹#›</a:t>
            </a:fld>
            <a:endParaRPr lang="en-ZA" dirty="0"/>
          </a:p>
        </p:txBody>
      </p:sp>
    </p:spTree>
    <p:extLst>
      <p:ext uri="{BB962C8B-B14F-4D97-AF65-F5344CB8AC3E}">
        <p14:creationId xmlns:p14="http://schemas.microsoft.com/office/powerpoint/2010/main" val="36614185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0C987BF-B118-4AB9-AED5-D080DA748455}" type="datetime1">
              <a:rPr lang="en-ZA" smtClean="0"/>
              <a:t>2023/02/22</a:t>
            </a:fld>
            <a:endParaRPr lang="en-ZA" dirty="0"/>
          </a:p>
        </p:txBody>
      </p:sp>
      <p:sp>
        <p:nvSpPr>
          <p:cNvPr id="3" name="Footer Placeholder 2"/>
          <p:cNvSpPr>
            <a:spLocks noGrp="1"/>
          </p:cNvSpPr>
          <p:nvPr>
            <p:ph type="ftr" sz="quarter" idx="11"/>
          </p:nvPr>
        </p:nvSpPr>
        <p:spPr/>
        <p:txBody>
          <a:bodyPr/>
          <a:lstStyle/>
          <a:p>
            <a:endParaRPr lang="en-ZA" dirty="0"/>
          </a:p>
        </p:txBody>
      </p:sp>
      <p:sp>
        <p:nvSpPr>
          <p:cNvPr id="4" name="Slide Number Placeholder 3"/>
          <p:cNvSpPr>
            <a:spLocks noGrp="1"/>
          </p:cNvSpPr>
          <p:nvPr>
            <p:ph type="sldNum" sz="quarter" idx="12"/>
          </p:nvPr>
        </p:nvSpPr>
        <p:spPr/>
        <p:txBody>
          <a:bodyPr/>
          <a:lstStyle/>
          <a:p>
            <a:fld id="{C75BD18B-DE23-4DF6-AAE5-AAF3C53F6C1A}" type="slidenum">
              <a:rPr lang="en-ZA" smtClean="0"/>
              <a:t>‹#›</a:t>
            </a:fld>
            <a:endParaRPr lang="en-ZA" dirty="0"/>
          </a:p>
        </p:txBody>
      </p:sp>
    </p:spTree>
    <p:extLst>
      <p:ext uri="{BB962C8B-B14F-4D97-AF65-F5344CB8AC3E}">
        <p14:creationId xmlns:p14="http://schemas.microsoft.com/office/powerpoint/2010/main" val="25153140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97ABC10-68BE-4BB0-A6C9-4D563C8AD03A}" type="datetime1">
              <a:rPr lang="en-ZA" smtClean="0"/>
              <a:t>2023/02/22</a:t>
            </a:fld>
            <a:endParaRPr lang="en-ZA" dirty="0"/>
          </a:p>
        </p:txBody>
      </p:sp>
      <p:sp>
        <p:nvSpPr>
          <p:cNvPr id="6" name="Footer Placeholder 5"/>
          <p:cNvSpPr>
            <a:spLocks noGrp="1"/>
          </p:cNvSpPr>
          <p:nvPr>
            <p:ph type="ftr" sz="quarter" idx="11"/>
          </p:nvPr>
        </p:nvSpPr>
        <p:spPr/>
        <p:txBody>
          <a:bodyPr/>
          <a:lstStyle/>
          <a:p>
            <a:endParaRPr lang="en-ZA" dirty="0"/>
          </a:p>
        </p:txBody>
      </p:sp>
      <p:sp>
        <p:nvSpPr>
          <p:cNvPr id="7" name="Slide Number Placeholder 6"/>
          <p:cNvSpPr>
            <a:spLocks noGrp="1"/>
          </p:cNvSpPr>
          <p:nvPr>
            <p:ph type="sldNum" sz="quarter" idx="12"/>
          </p:nvPr>
        </p:nvSpPr>
        <p:spPr/>
        <p:txBody>
          <a:bodyPr/>
          <a:lstStyle/>
          <a:p>
            <a:fld id="{C75BD18B-DE23-4DF6-AAE5-AAF3C53F6C1A}" type="slidenum">
              <a:rPr lang="en-ZA" smtClean="0"/>
              <a:t>‹#›</a:t>
            </a:fld>
            <a:endParaRPr lang="en-ZA" dirty="0"/>
          </a:p>
        </p:txBody>
      </p:sp>
    </p:spTree>
    <p:extLst>
      <p:ext uri="{BB962C8B-B14F-4D97-AF65-F5344CB8AC3E}">
        <p14:creationId xmlns:p14="http://schemas.microsoft.com/office/powerpoint/2010/main" val="2561726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B8E5FF2-8B3C-4D20-B696-AA93B0E6D96C}" type="datetime1">
              <a:rPr lang="en-ZA" smtClean="0"/>
              <a:t>2023/02/22</a:t>
            </a:fld>
            <a:endParaRPr lang="en-ZA" dirty="0"/>
          </a:p>
        </p:txBody>
      </p:sp>
      <p:sp>
        <p:nvSpPr>
          <p:cNvPr id="6" name="Footer Placeholder 5"/>
          <p:cNvSpPr>
            <a:spLocks noGrp="1"/>
          </p:cNvSpPr>
          <p:nvPr>
            <p:ph type="ftr" sz="quarter" idx="11"/>
          </p:nvPr>
        </p:nvSpPr>
        <p:spPr/>
        <p:txBody>
          <a:bodyPr/>
          <a:lstStyle/>
          <a:p>
            <a:endParaRPr lang="en-ZA" dirty="0"/>
          </a:p>
        </p:txBody>
      </p:sp>
      <p:sp>
        <p:nvSpPr>
          <p:cNvPr id="7" name="Slide Number Placeholder 6"/>
          <p:cNvSpPr>
            <a:spLocks noGrp="1"/>
          </p:cNvSpPr>
          <p:nvPr>
            <p:ph type="sldNum" sz="quarter" idx="12"/>
          </p:nvPr>
        </p:nvSpPr>
        <p:spPr/>
        <p:txBody>
          <a:bodyPr/>
          <a:lstStyle/>
          <a:p>
            <a:fld id="{C75BD18B-DE23-4DF6-AAE5-AAF3C53F6C1A}" type="slidenum">
              <a:rPr lang="en-ZA" smtClean="0"/>
              <a:t>‹#›</a:t>
            </a:fld>
            <a:endParaRPr lang="en-ZA" dirty="0"/>
          </a:p>
        </p:txBody>
      </p:sp>
    </p:spTree>
    <p:extLst>
      <p:ext uri="{BB962C8B-B14F-4D97-AF65-F5344CB8AC3E}">
        <p14:creationId xmlns:p14="http://schemas.microsoft.com/office/powerpoint/2010/main" val="25255836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D4DDC49-7E4A-44D1-948D-8A35EF6B0EEC}" type="datetime1">
              <a:rPr lang="en-ZA" smtClean="0"/>
              <a:t>2023/02/22</a:t>
            </a:fld>
            <a:endParaRPr lang="en-ZA" dirty="0"/>
          </a:p>
        </p:txBody>
      </p:sp>
      <p:sp>
        <p:nvSpPr>
          <p:cNvPr id="5" name="Footer Placeholder 4"/>
          <p:cNvSpPr>
            <a:spLocks noGrp="1"/>
          </p:cNvSpPr>
          <p:nvPr>
            <p:ph type="ftr" sz="quarter" idx="11"/>
          </p:nvPr>
        </p:nvSpPr>
        <p:spPr/>
        <p:txBody>
          <a:bodyPr/>
          <a:lstStyle/>
          <a:p>
            <a:endParaRPr lang="en-ZA" dirty="0"/>
          </a:p>
        </p:txBody>
      </p:sp>
      <p:sp>
        <p:nvSpPr>
          <p:cNvPr id="6" name="Slide Number Placeholder 5"/>
          <p:cNvSpPr>
            <a:spLocks noGrp="1"/>
          </p:cNvSpPr>
          <p:nvPr>
            <p:ph type="sldNum" sz="quarter" idx="12"/>
          </p:nvPr>
        </p:nvSpPr>
        <p:spPr/>
        <p:txBody>
          <a:bodyPr/>
          <a:lstStyle/>
          <a:p>
            <a:fld id="{C75BD18B-DE23-4DF6-AAE5-AAF3C53F6C1A}" type="slidenum">
              <a:rPr lang="en-ZA" smtClean="0"/>
              <a:t>‹#›</a:t>
            </a:fld>
            <a:endParaRPr lang="en-ZA" dirty="0"/>
          </a:p>
        </p:txBody>
      </p:sp>
    </p:spTree>
    <p:extLst>
      <p:ext uri="{BB962C8B-B14F-4D97-AF65-F5344CB8AC3E}">
        <p14:creationId xmlns:p14="http://schemas.microsoft.com/office/powerpoint/2010/main" val="16609807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DE1D662-DF56-4A98-955D-ED03114024FC}" type="datetime1">
              <a:rPr lang="en-ZA" smtClean="0"/>
              <a:t>2023/02/22</a:t>
            </a:fld>
            <a:endParaRPr lang="en-ZA" dirty="0"/>
          </a:p>
        </p:txBody>
      </p:sp>
      <p:sp>
        <p:nvSpPr>
          <p:cNvPr id="5" name="Footer Placeholder 4"/>
          <p:cNvSpPr>
            <a:spLocks noGrp="1"/>
          </p:cNvSpPr>
          <p:nvPr>
            <p:ph type="ftr" sz="quarter" idx="11"/>
          </p:nvPr>
        </p:nvSpPr>
        <p:spPr/>
        <p:txBody>
          <a:bodyPr/>
          <a:lstStyle/>
          <a:p>
            <a:endParaRPr lang="en-ZA" dirty="0"/>
          </a:p>
        </p:txBody>
      </p:sp>
      <p:sp>
        <p:nvSpPr>
          <p:cNvPr id="6" name="Slide Number Placeholder 5"/>
          <p:cNvSpPr>
            <a:spLocks noGrp="1"/>
          </p:cNvSpPr>
          <p:nvPr>
            <p:ph type="sldNum" sz="quarter" idx="12"/>
          </p:nvPr>
        </p:nvSpPr>
        <p:spPr/>
        <p:txBody>
          <a:bodyPr/>
          <a:lstStyle/>
          <a:p>
            <a:fld id="{C75BD18B-DE23-4DF6-AAE5-AAF3C53F6C1A}" type="slidenum">
              <a:rPr lang="en-ZA" smtClean="0"/>
              <a:t>‹#›</a:t>
            </a:fld>
            <a:endParaRPr lang="en-ZA" dirty="0"/>
          </a:p>
        </p:txBody>
      </p:sp>
    </p:spTree>
    <p:extLst>
      <p:ext uri="{BB962C8B-B14F-4D97-AF65-F5344CB8AC3E}">
        <p14:creationId xmlns:p14="http://schemas.microsoft.com/office/powerpoint/2010/main" val="40052945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4BDF09-A529-44BB-986D-CCF669DA017F}" type="datetime1">
              <a:rPr lang="en-ZA" smtClean="0"/>
              <a:t>2023/02/22</a:t>
            </a:fld>
            <a:endParaRPr lang="en-ZA"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5BD18B-DE23-4DF6-AAE5-AAF3C53F6C1A}" type="slidenum">
              <a:rPr lang="en-ZA" smtClean="0"/>
              <a:t>‹#›</a:t>
            </a:fld>
            <a:endParaRPr lang="en-ZA" dirty="0"/>
          </a:p>
        </p:txBody>
      </p:sp>
    </p:spTree>
    <p:extLst>
      <p:ext uri="{BB962C8B-B14F-4D97-AF65-F5344CB8AC3E}">
        <p14:creationId xmlns:p14="http://schemas.microsoft.com/office/powerpoint/2010/main" val="1503348019"/>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13" Type="http://schemas.openxmlformats.org/officeDocument/2006/relationships/image" Target="../media/image13.png"/><Relationship Id="rId18" Type="http://schemas.openxmlformats.org/officeDocument/2006/relationships/image" Target="../media/image18.sv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svg"/><Relationship Id="rId17" Type="http://schemas.openxmlformats.org/officeDocument/2006/relationships/image" Target="../media/image17.png"/><Relationship Id="rId2" Type="http://schemas.openxmlformats.org/officeDocument/2006/relationships/image" Target="../media/image2.jpg"/><Relationship Id="rId16" Type="http://schemas.openxmlformats.org/officeDocument/2006/relationships/image" Target="../media/image16.svg"/><Relationship Id="rId20" Type="http://schemas.openxmlformats.org/officeDocument/2006/relationships/image" Target="../media/image20.svg"/><Relationship Id="rId1" Type="http://schemas.openxmlformats.org/officeDocument/2006/relationships/slideLayout" Target="../slideLayouts/slideLayout7.xml"/><Relationship Id="rId6" Type="http://schemas.openxmlformats.org/officeDocument/2006/relationships/image" Target="../media/image6.sv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svg"/><Relationship Id="rId19" Type="http://schemas.openxmlformats.org/officeDocument/2006/relationships/image" Target="../media/image19.png"/><Relationship Id="rId4" Type="http://schemas.openxmlformats.org/officeDocument/2006/relationships/image" Target="../media/image4.svg"/><Relationship Id="rId9" Type="http://schemas.openxmlformats.org/officeDocument/2006/relationships/image" Target="../media/image9.png"/><Relationship Id="rId14" Type="http://schemas.openxmlformats.org/officeDocument/2006/relationships/image" Target="../media/image14.svg"/></Relationships>
</file>

<file path=ppt/slides/_rels/slide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image" Target="../media/image32.jpeg"/><Relationship Id="rId18" Type="http://schemas.openxmlformats.org/officeDocument/2006/relationships/image" Target="../media/image37.png"/><Relationship Id="rId3" Type="http://schemas.openxmlformats.org/officeDocument/2006/relationships/image" Target="../media/image22.png"/><Relationship Id="rId21" Type="http://schemas.openxmlformats.org/officeDocument/2006/relationships/image" Target="../media/image40.png"/><Relationship Id="rId7" Type="http://schemas.openxmlformats.org/officeDocument/2006/relationships/image" Target="../media/image26.png"/><Relationship Id="rId12" Type="http://schemas.openxmlformats.org/officeDocument/2006/relationships/image" Target="../media/image31.png"/><Relationship Id="rId17" Type="http://schemas.openxmlformats.org/officeDocument/2006/relationships/image" Target="../media/image36.png"/><Relationship Id="rId2" Type="http://schemas.openxmlformats.org/officeDocument/2006/relationships/image" Target="../media/image2.jpg"/><Relationship Id="rId16" Type="http://schemas.openxmlformats.org/officeDocument/2006/relationships/image" Target="../media/image35.jpeg"/><Relationship Id="rId20" Type="http://schemas.openxmlformats.org/officeDocument/2006/relationships/image" Target="../media/image39.png"/><Relationship Id="rId1" Type="http://schemas.openxmlformats.org/officeDocument/2006/relationships/slideLayout" Target="../slideLayouts/slideLayout7.xml"/><Relationship Id="rId6" Type="http://schemas.openxmlformats.org/officeDocument/2006/relationships/image" Target="../media/image25.png"/><Relationship Id="rId11" Type="http://schemas.openxmlformats.org/officeDocument/2006/relationships/image" Target="../media/image30.png"/><Relationship Id="rId5" Type="http://schemas.openxmlformats.org/officeDocument/2006/relationships/image" Target="../media/image24.jpeg"/><Relationship Id="rId15" Type="http://schemas.openxmlformats.org/officeDocument/2006/relationships/image" Target="../media/image34.png"/><Relationship Id="rId10" Type="http://schemas.openxmlformats.org/officeDocument/2006/relationships/image" Target="../media/image29.jpeg"/><Relationship Id="rId19" Type="http://schemas.openxmlformats.org/officeDocument/2006/relationships/image" Target="../media/image38.png"/><Relationship Id="rId4" Type="http://schemas.openxmlformats.org/officeDocument/2006/relationships/image" Target="../media/image23.png"/><Relationship Id="rId9" Type="http://schemas.openxmlformats.org/officeDocument/2006/relationships/image" Target="../media/image28.png"/><Relationship Id="rId14" Type="http://schemas.openxmlformats.org/officeDocument/2006/relationships/image" Target="../media/image33.png"/><Relationship Id="rId22" Type="http://schemas.openxmlformats.org/officeDocument/2006/relationships/image" Target="../media/image41.png"/></Relationships>
</file>

<file path=ppt/slides/_rels/slide5.xml.rels><?xml version="1.0" encoding="UTF-8" standalone="yes"?>
<Relationships xmlns="http://schemas.openxmlformats.org/package/2006/relationships"><Relationship Id="rId8" Type="http://schemas.openxmlformats.org/officeDocument/2006/relationships/image" Target="../media/image47.png"/><Relationship Id="rId13" Type="http://schemas.openxmlformats.org/officeDocument/2006/relationships/image" Target="../media/image52.svg"/><Relationship Id="rId3" Type="http://schemas.openxmlformats.org/officeDocument/2006/relationships/image" Target="../media/image42.png"/><Relationship Id="rId7" Type="http://schemas.openxmlformats.org/officeDocument/2006/relationships/image" Target="../media/image46.svg"/><Relationship Id="rId12" Type="http://schemas.openxmlformats.org/officeDocument/2006/relationships/image" Target="../media/image51.png"/><Relationship Id="rId2" Type="http://schemas.openxmlformats.org/officeDocument/2006/relationships/image" Target="../media/image2.jpg"/><Relationship Id="rId1" Type="http://schemas.openxmlformats.org/officeDocument/2006/relationships/slideLayout" Target="../slideLayouts/slideLayout7.xml"/><Relationship Id="rId6" Type="http://schemas.openxmlformats.org/officeDocument/2006/relationships/image" Target="../media/image45.png"/><Relationship Id="rId11" Type="http://schemas.openxmlformats.org/officeDocument/2006/relationships/image" Target="../media/image50.svg"/><Relationship Id="rId5" Type="http://schemas.openxmlformats.org/officeDocument/2006/relationships/image" Target="../media/image44.svg"/><Relationship Id="rId10" Type="http://schemas.openxmlformats.org/officeDocument/2006/relationships/image" Target="../media/image49.png"/><Relationship Id="rId4" Type="http://schemas.openxmlformats.org/officeDocument/2006/relationships/image" Target="../media/image43.png"/><Relationship Id="rId9" Type="http://schemas.openxmlformats.org/officeDocument/2006/relationships/image" Target="../media/image48.png"/></Relationships>
</file>

<file path=ppt/slides/_rels/slide6.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Box 6"/>
          <p:cNvSpPr txBox="1"/>
          <p:nvPr/>
        </p:nvSpPr>
        <p:spPr>
          <a:xfrm>
            <a:off x="5653377" y="2846567"/>
            <a:ext cx="6186656" cy="2185214"/>
          </a:xfrm>
          <a:prstGeom prst="rect">
            <a:avLst/>
          </a:prstGeom>
          <a:noFill/>
        </p:spPr>
        <p:txBody>
          <a:bodyPr wrap="square" rtlCol="0">
            <a:spAutoFit/>
          </a:bodyPr>
          <a:lstStyle/>
          <a:p>
            <a:pPr algn="ctr"/>
            <a:r>
              <a:rPr lang="en-US" sz="3600" i="1" dirty="0">
                <a:solidFill>
                  <a:schemeClr val="accent4">
                    <a:lumMod val="50000"/>
                  </a:schemeClr>
                </a:solidFill>
                <a:effectLst>
                  <a:outerShdw blurRad="38100" dist="38100" dir="2700000" algn="tl">
                    <a:srgbClr val="000000">
                      <a:alpha val="43137"/>
                    </a:srgbClr>
                  </a:outerShdw>
                </a:effectLst>
                <a:latin typeface="Dubai" panose="020B0503030403030204" pitchFamily="34" charset="-78"/>
                <a:cs typeface="Dubai" panose="020B0503030403030204" pitchFamily="34" charset="-78"/>
              </a:rPr>
              <a:t>merSETA Virtual InterChamber Conference</a:t>
            </a:r>
          </a:p>
          <a:p>
            <a:pPr algn="ctr"/>
            <a:r>
              <a:rPr lang="en-US" sz="3600" i="1" dirty="0">
                <a:solidFill>
                  <a:schemeClr val="accent4">
                    <a:lumMod val="50000"/>
                  </a:schemeClr>
                </a:solidFill>
                <a:effectLst>
                  <a:outerShdw blurRad="38100" dist="38100" dir="2700000" algn="tl">
                    <a:srgbClr val="000000">
                      <a:alpha val="43137"/>
                    </a:srgbClr>
                  </a:outerShdw>
                </a:effectLst>
                <a:latin typeface="Dubai" panose="020B0503030403030204" pitchFamily="34" charset="-78"/>
                <a:cs typeface="Dubai" panose="020B0503030403030204" pitchFamily="34" charset="-78"/>
              </a:rPr>
              <a:t>07 – 08 February 2023 </a:t>
            </a:r>
          </a:p>
          <a:p>
            <a:pPr algn="ctr"/>
            <a:endParaRPr lang="en-US" sz="2800" b="1" i="1" dirty="0">
              <a:solidFill>
                <a:srgbClr val="C09E5A"/>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8" name="TextBox 7"/>
          <p:cNvSpPr txBox="1"/>
          <p:nvPr/>
        </p:nvSpPr>
        <p:spPr>
          <a:xfrm>
            <a:off x="6736772" y="4339935"/>
            <a:ext cx="4880084" cy="2123658"/>
          </a:xfrm>
          <a:prstGeom prst="rect">
            <a:avLst/>
          </a:prstGeom>
          <a:noFill/>
        </p:spPr>
        <p:txBody>
          <a:bodyPr wrap="square" rtlCol="0">
            <a:spAutoFit/>
          </a:bodyPr>
          <a:lstStyle/>
          <a:p>
            <a:r>
              <a:rPr lang="en-ZA" sz="4400" dirty="0">
                <a:effectLst>
                  <a:outerShdw blurRad="38100" dist="38100" dir="2700000" algn="tl">
                    <a:srgbClr val="000000">
                      <a:alpha val="43137"/>
                    </a:srgbClr>
                  </a:outerShdw>
                </a:effectLst>
                <a:latin typeface="Edwardian Script ITC" panose="030303020407070D0804" pitchFamily="66" charset="0"/>
                <a:cs typeface="Arial" panose="020B0604020202020204" pitchFamily="34" charset="0"/>
              </a:rPr>
              <a:t>Programme Director :</a:t>
            </a:r>
          </a:p>
          <a:p>
            <a:r>
              <a:rPr lang="en-ZA" sz="4400" dirty="0">
                <a:effectLst>
                  <a:outerShdw blurRad="38100" dist="38100" dir="2700000" algn="tl">
                    <a:srgbClr val="000000">
                      <a:alpha val="43137"/>
                    </a:srgbClr>
                  </a:outerShdw>
                </a:effectLst>
                <a:latin typeface="Edwardian Script ITC" panose="030303020407070D0804" pitchFamily="66" charset="0"/>
                <a:cs typeface="Arial" panose="020B0604020202020204" pitchFamily="34" charset="0"/>
              </a:rPr>
              <a:t>Chamber Unit Manager: Hosea Morapedi  (Mr)</a:t>
            </a:r>
          </a:p>
        </p:txBody>
      </p:sp>
      <p:sp>
        <p:nvSpPr>
          <p:cNvPr id="2" name="Slide Number Placeholder 1">
            <a:extLst>
              <a:ext uri="{FF2B5EF4-FFF2-40B4-BE49-F238E27FC236}">
                <a16:creationId xmlns:a16="http://schemas.microsoft.com/office/drawing/2014/main" id="{7299CC58-3B58-48A7-B0BF-93B71AEF5FBC}"/>
              </a:ext>
            </a:extLst>
          </p:cNvPr>
          <p:cNvSpPr>
            <a:spLocks noGrp="1"/>
          </p:cNvSpPr>
          <p:nvPr>
            <p:ph type="sldNum" sz="quarter" idx="12"/>
          </p:nvPr>
        </p:nvSpPr>
        <p:spPr/>
        <p:txBody>
          <a:bodyPr/>
          <a:lstStyle/>
          <a:p>
            <a:fld id="{C75BD18B-DE23-4DF6-AAE5-AAF3C53F6C1A}" type="slidenum">
              <a:rPr lang="en-ZA" smtClean="0"/>
              <a:t>1</a:t>
            </a:fld>
            <a:endParaRPr lang="en-ZA" dirty="0"/>
          </a:p>
        </p:txBody>
      </p:sp>
    </p:spTree>
    <p:extLst>
      <p:ext uri="{BB962C8B-B14F-4D97-AF65-F5344CB8AC3E}">
        <p14:creationId xmlns:p14="http://schemas.microsoft.com/office/powerpoint/2010/main" val="35466755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5" name="Hexagon 24">
            <a:extLst>
              <a:ext uri="{FF2B5EF4-FFF2-40B4-BE49-F238E27FC236}">
                <a16:creationId xmlns:a16="http://schemas.microsoft.com/office/drawing/2014/main" id="{224289CA-D5C2-4CCA-9A6A-3FB9776D659C}"/>
              </a:ext>
            </a:extLst>
          </p:cNvPr>
          <p:cNvSpPr/>
          <p:nvPr/>
        </p:nvSpPr>
        <p:spPr>
          <a:xfrm rot="19907561">
            <a:off x="8175612" y="3263786"/>
            <a:ext cx="3819091" cy="3255906"/>
          </a:xfrm>
          <a:prstGeom prst="hexagon">
            <a:avLst/>
          </a:prstGeom>
          <a:solidFill>
            <a:schemeClr val="accent4">
              <a:lumMod val="40000"/>
              <a:lumOff val="6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8CCA1C24-11EA-5A3D-5C04-6F88D30A0DD7}"/>
              </a:ext>
            </a:extLst>
          </p:cNvPr>
          <p:cNvSpPr txBox="1"/>
          <p:nvPr/>
        </p:nvSpPr>
        <p:spPr>
          <a:xfrm>
            <a:off x="633782" y="98318"/>
            <a:ext cx="11470234" cy="584775"/>
          </a:xfrm>
          <a:prstGeom prst="rect">
            <a:avLst/>
          </a:prstGeom>
          <a:solidFill>
            <a:schemeClr val="accent4">
              <a:lumMod val="50000"/>
            </a:schemeClr>
          </a:solidFill>
        </p:spPr>
        <p:txBody>
          <a:bodyPr wrap="square" rtlCol="0">
            <a:spAutoFit/>
            <a:scene3d>
              <a:camera prst="orthographicFront"/>
              <a:lightRig rig="threePt" dir="t"/>
            </a:scene3d>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C000">
                    <a:lumMod val="60000"/>
                    <a:lumOff val="40000"/>
                  </a:srgbClr>
                </a:solidFill>
                <a:effectLst/>
                <a:uLnTx/>
                <a:uFillTx/>
                <a:latin typeface="Arial Black" panose="020B0A04020102020204" pitchFamily="34" charset="0"/>
                <a:ea typeface="+mn-ea"/>
                <a:cs typeface="Arial" panose="020B0604020202020204" pitchFamily="34" charset="0"/>
              </a:rPr>
              <a:t>Online Conference Protocols</a:t>
            </a:r>
            <a:endParaRPr kumimoji="0" lang="en-ZA" sz="3200" b="0" i="0" u="none" strike="noStrike" kern="1200" cap="none" spc="0" normalizeH="0" baseline="0" noProof="0" dirty="0">
              <a:ln>
                <a:noFill/>
              </a:ln>
              <a:solidFill>
                <a:srgbClr val="FFC000">
                  <a:lumMod val="60000"/>
                  <a:lumOff val="40000"/>
                </a:srgbClr>
              </a:solidFill>
              <a:effectLst/>
              <a:uLnTx/>
              <a:uFillTx/>
              <a:latin typeface="Arial Black" panose="020B0A040201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534BDDC6-15EE-6B31-80B1-36C582BB4CA6}"/>
              </a:ext>
            </a:extLst>
          </p:cNvPr>
          <p:cNvSpPr txBox="1"/>
          <p:nvPr/>
        </p:nvSpPr>
        <p:spPr>
          <a:xfrm>
            <a:off x="624904" y="807867"/>
            <a:ext cx="3770456" cy="369332"/>
          </a:xfrm>
          <a:prstGeom prst="rect">
            <a:avLst/>
          </a:prstGeom>
          <a:solidFill>
            <a:schemeClr val="accent2"/>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Joining the conference</a:t>
            </a:r>
          </a:p>
        </p:txBody>
      </p:sp>
      <p:sp>
        <p:nvSpPr>
          <p:cNvPr id="6" name="TextBox 5">
            <a:extLst>
              <a:ext uri="{FF2B5EF4-FFF2-40B4-BE49-F238E27FC236}">
                <a16:creationId xmlns:a16="http://schemas.microsoft.com/office/drawing/2014/main" id="{03183BCC-7E31-DAA9-D24C-F4BAFF7F6937}"/>
              </a:ext>
            </a:extLst>
          </p:cNvPr>
          <p:cNvSpPr txBox="1"/>
          <p:nvPr/>
        </p:nvSpPr>
        <p:spPr>
          <a:xfrm>
            <a:off x="633781" y="1191425"/>
            <a:ext cx="3761579" cy="5355312"/>
          </a:xfrm>
          <a:prstGeom prst="rect">
            <a:avLst/>
          </a:prstGeom>
          <a:solidFill>
            <a:schemeClr val="accent2">
              <a:lumMod val="40000"/>
              <a:lumOff val="60000"/>
            </a:schemeClr>
          </a:solid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Sit in a </a:t>
            </a: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quiet space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Arrive 30 minutes before start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Join with </a:t>
            </a: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camera off</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Join with </a:t>
            </a: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mic off/on mute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Keep muted </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until required to speak</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081CB429-2D90-087D-5F5E-E6F21046CE76}"/>
              </a:ext>
            </a:extLst>
          </p:cNvPr>
          <p:cNvSpPr txBox="1"/>
          <p:nvPr/>
        </p:nvSpPr>
        <p:spPr>
          <a:xfrm>
            <a:off x="4483669" y="822093"/>
            <a:ext cx="3770457" cy="369332"/>
          </a:xfrm>
          <a:prstGeom prst="rect">
            <a:avLst/>
          </a:prstGeom>
          <a:solidFill>
            <a:schemeClr val="accent6">
              <a:lumMod val="60000"/>
              <a:lumOff val="4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To Participate</a:t>
            </a:r>
          </a:p>
        </p:txBody>
      </p:sp>
      <p:sp>
        <p:nvSpPr>
          <p:cNvPr id="8" name="TextBox 7">
            <a:extLst>
              <a:ext uri="{FF2B5EF4-FFF2-40B4-BE49-F238E27FC236}">
                <a16:creationId xmlns:a16="http://schemas.microsoft.com/office/drawing/2014/main" id="{4EBCC81E-AEA2-2DD3-AF6F-9A3D15142C13}"/>
              </a:ext>
            </a:extLst>
          </p:cNvPr>
          <p:cNvSpPr txBox="1"/>
          <p:nvPr/>
        </p:nvSpPr>
        <p:spPr>
          <a:xfrm>
            <a:off x="4483670" y="1202467"/>
            <a:ext cx="3770456" cy="5355312"/>
          </a:xfrm>
          <a:prstGeom prst="rect">
            <a:avLst/>
          </a:prstGeom>
          <a:solidFill>
            <a:schemeClr val="accent6">
              <a:lumMod val="20000"/>
              <a:lumOff val="80000"/>
            </a:schemeClr>
          </a:solid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Raise hand to speak</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Unmute before speaking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Camera should be </a:t>
            </a: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ON</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while speaking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Introduce yourse</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lf and then raise your point/question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Keep muted</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if not speaking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
        <p:nvSpPr>
          <p:cNvPr id="9" name="TextBox 8">
            <a:extLst>
              <a:ext uri="{FF2B5EF4-FFF2-40B4-BE49-F238E27FC236}">
                <a16:creationId xmlns:a16="http://schemas.microsoft.com/office/drawing/2014/main" id="{58A3BEA2-3148-0B12-2558-5A2C2D08737F}"/>
              </a:ext>
            </a:extLst>
          </p:cNvPr>
          <p:cNvSpPr txBox="1"/>
          <p:nvPr/>
        </p:nvSpPr>
        <p:spPr>
          <a:xfrm>
            <a:off x="8333560" y="822093"/>
            <a:ext cx="3770456" cy="369332"/>
          </a:xfrm>
          <a:prstGeom prst="rect">
            <a:avLst/>
          </a:prstGeom>
          <a:solidFill>
            <a:schemeClr val="accent5">
              <a:lumMod val="60000"/>
              <a:lumOff val="4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Remember</a:t>
            </a:r>
          </a:p>
        </p:txBody>
      </p:sp>
      <p:sp>
        <p:nvSpPr>
          <p:cNvPr id="10" name="TextBox 9">
            <a:extLst>
              <a:ext uri="{FF2B5EF4-FFF2-40B4-BE49-F238E27FC236}">
                <a16:creationId xmlns:a16="http://schemas.microsoft.com/office/drawing/2014/main" id="{42E09E2D-F470-6E9D-E47A-EFD456852DFE}"/>
              </a:ext>
            </a:extLst>
          </p:cNvPr>
          <p:cNvSpPr txBox="1"/>
          <p:nvPr/>
        </p:nvSpPr>
        <p:spPr>
          <a:xfrm>
            <a:off x="8333556" y="1211836"/>
            <a:ext cx="3770455" cy="5355312"/>
          </a:xfrm>
          <a:prstGeom prst="rect">
            <a:avLst/>
          </a:prstGeom>
          <a:solidFill>
            <a:schemeClr val="accent5">
              <a:lumMod val="20000"/>
              <a:lumOff val="80000"/>
            </a:schemeClr>
          </a:solid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Follow the Agenda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Adhere to the Chairpersons requests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Wait to be introduced </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if you are presenting.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Be mindful of </a:t>
            </a: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time allocations </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when presenting/speaking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Participate</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fully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2" name="Graphic 11" descr="Mute ringer with solid fill">
            <a:extLst>
              <a:ext uri="{FF2B5EF4-FFF2-40B4-BE49-F238E27FC236}">
                <a16:creationId xmlns:a16="http://schemas.microsoft.com/office/drawing/2014/main" id="{A476E918-9198-0242-B10B-11DC95D19E6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057370" y="1462596"/>
            <a:ext cx="914400" cy="914400"/>
          </a:xfrm>
          <a:prstGeom prst="rect">
            <a:avLst/>
          </a:prstGeom>
        </p:spPr>
      </p:pic>
      <p:pic>
        <p:nvPicPr>
          <p:cNvPr id="14" name="Graphic 13" descr="Stopwatch 50% with solid fill">
            <a:extLst>
              <a:ext uri="{FF2B5EF4-FFF2-40B4-BE49-F238E27FC236}">
                <a16:creationId xmlns:a16="http://schemas.microsoft.com/office/drawing/2014/main" id="{E1C61FC4-6CB0-DE0C-CDEB-325E6252F62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950495" y="2554544"/>
            <a:ext cx="914400" cy="914400"/>
          </a:xfrm>
          <a:prstGeom prst="rect">
            <a:avLst/>
          </a:prstGeom>
        </p:spPr>
      </p:pic>
      <p:pic>
        <p:nvPicPr>
          <p:cNvPr id="20" name="Graphic 19" descr="Video camera with solid fill">
            <a:extLst>
              <a:ext uri="{FF2B5EF4-FFF2-40B4-BE49-F238E27FC236}">
                <a16:creationId xmlns:a16="http://schemas.microsoft.com/office/drawing/2014/main" id="{8037EE1D-B194-BB7F-89E3-542E077826CD}"/>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681343" y="3646492"/>
            <a:ext cx="914400" cy="914400"/>
          </a:xfrm>
          <a:prstGeom prst="rect">
            <a:avLst/>
          </a:prstGeom>
        </p:spPr>
      </p:pic>
      <p:pic>
        <p:nvPicPr>
          <p:cNvPr id="23" name="Graphic 22" descr="Mute speaker with solid fill">
            <a:extLst>
              <a:ext uri="{FF2B5EF4-FFF2-40B4-BE49-F238E27FC236}">
                <a16:creationId xmlns:a16="http://schemas.microsoft.com/office/drawing/2014/main" id="{F03EE768-4F4C-A21D-E0D2-22EFCA53ADD0}"/>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945099" y="4738440"/>
            <a:ext cx="914400" cy="914400"/>
          </a:xfrm>
          <a:prstGeom prst="rect">
            <a:avLst/>
          </a:prstGeom>
        </p:spPr>
      </p:pic>
      <p:pic>
        <p:nvPicPr>
          <p:cNvPr id="24" name="Graphic 23" descr="Mute speaker with solid fill">
            <a:extLst>
              <a:ext uri="{FF2B5EF4-FFF2-40B4-BE49-F238E27FC236}">
                <a16:creationId xmlns:a16="http://schemas.microsoft.com/office/drawing/2014/main" id="{F5220451-4526-8359-DE50-37EECB345E5F}"/>
              </a:ext>
            </a:extLst>
          </p:cNvPr>
          <p:cNvPicPr>
            <a:picLocks noChangeAspect="1"/>
          </p:cNvPicPr>
          <p:nvPr/>
        </p:nvPicPr>
        <p:blipFill rotWithShape="1">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l="58687"/>
          <a:stretch/>
        </p:blipFill>
        <p:spPr>
          <a:xfrm>
            <a:off x="2595743" y="3781609"/>
            <a:ext cx="377770" cy="914400"/>
          </a:xfrm>
          <a:prstGeom prst="rect">
            <a:avLst/>
          </a:prstGeom>
        </p:spPr>
      </p:pic>
      <p:pic>
        <p:nvPicPr>
          <p:cNvPr id="27" name="Graphic 26" descr="Hand with solid fill">
            <a:extLst>
              <a:ext uri="{FF2B5EF4-FFF2-40B4-BE49-F238E27FC236}">
                <a16:creationId xmlns:a16="http://schemas.microsoft.com/office/drawing/2014/main" id="{B07D0FBB-8825-803E-2FD6-907C49355464}"/>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5638800" y="1462596"/>
            <a:ext cx="914400" cy="914400"/>
          </a:xfrm>
          <a:prstGeom prst="rect">
            <a:avLst/>
          </a:prstGeom>
        </p:spPr>
      </p:pic>
      <p:pic>
        <p:nvPicPr>
          <p:cNvPr id="30" name="Graphic 29" descr="Volume with solid fill">
            <a:extLst>
              <a:ext uri="{FF2B5EF4-FFF2-40B4-BE49-F238E27FC236}">
                <a16:creationId xmlns:a16="http://schemas.microsoft.com/office/drawing/2014/main" id="{6BBD48F3-A574-EA35-00A8-18F877F36AD8}"/>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5712074" y="2627756"/>
            <a:ext cx="914400" cy="914400"/>
          </a:xfrm>
          <a:prstGeom prst="rect">
            <a:avLst/>
          </a:prstGeom>
        </p:spPr>
      </p:pic>
      <p:pic>
        <p:nvPicPr>
          <p:cNvPr id="31" name="Graphic 30" descr="Video camera with solid fill">
            <a:extLst>
              <a:ext uri="{FF2B5EF4-FFF2-40B4-BE49-F238E27FC236}">
                <a16:creationId xmlns:a16="http://schemas.microsoft.com/office/drawing/2014/main" id="{108DB71B-DFC9-57CA-82D0-920848E1AD2E}"/>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638800" y="3880123"/>
            <a:ext cx="914400" cy="914400"/>
          </a:xfrm>
          <a:prstGeom prst="rect">
            <a:avLst/>
          </a:prstGeom>
        </p:spPr>
      </p:pic>
      <p:pic>
        <p:nvPicPr>
          <p:cNvPr id="33" name="Graphic 32" descr="Checklist with solid fill">
            <a:extLst>
              <a:ext uri="{FF2B5EF4-FFF2-40B4-BE49-F238E27FC236}">
                <a16:creationId xmlns:a16="http://schemas.microsoft.com/office/drawing/2014/main" id="{5AF34956-ECB1-B9CC-5257-BA136052CCB9}"/>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9761583" y="1462562"/>
            <a:ext cx="914400" cy="914400"/>
          </a:xfrm>
          <a:prstGeom prst="rect">
            <a:avLst/>
          </a:prstGeom>
        </p:spPr>
      </p:pic>
      <p:pic>
        <p:nvPicPr>
          <p:cNvPr id="35" name="Graphic 34" descr="Judge male with solid fill">
            <a:extLst>
              <a:ext uri="{FF2B5EF4-FFF2-40B4-BE49-F238E27FC236}">
                <a16:creationId xmlns:a16="http://schemas.microsoft.com/office/drawing/2014/main" id="{CE73553B-E00D-58CA-6299-46C0E9FD1C55}"/>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9785742" y="2747337"/>
            <a:ext cx="914400" cy="914400"/>
          </a:xfrm>
          <a:prstGeom prst="rect">
            <a:avLst/>
          </a:prstGeom>
        </p:spPr>
      </p:pic>
      <p:pic>
        <p:nvPicPr>
          <p:cNvPr id="39" name="Graphic 38" descr="Hourglass 60% with solid fill">
            <a:extLst>
              <a:ext uri="{FF2B5EF4-FFF2-40B4-BE49-F238E27FC236}">
                <a16:creationId xmlns:a16="http://schemas.microsoft.com/office/drawing/2014/main" id="{51C567CF-F734-1546-4C3A-793CF7B28EC5}"/>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9923070" y="5137717"/>
            <a:ext cx="790942" cy="790942"/>
          </a:xfrm>
          <a:prstGeom prst="rect">
            <a:avLst/>
          </a:prstGeom>
        </p:spPr>
      </p:pic>
    </p:spTree>
    <p:extLst>
      <p:ext uri="{BB962C8B-B14F-4D97-AF65-F5344CB8AC3E}">
        <p14:creationId xmlns:p14="http://schemas.microsoft.com/office/powerpoint/2010/main" val="42442188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54A4AE3-E57A-F0F9-904C-FE76F48CE692}"/>
              </a:ext>
            </a:extLst>
          </p:cNvPr>
          <p:cNvSpPr/>
          <p:nvPr/>
        </p:nvSpPr>
        <p:spPr>
          <a:xfrm>
            <a:off x="660194" y="104278"/>
            <a:ext cx="11372294" cy="6613864"/>
          </a:xfrm>
          <a:prstGeom prst="rect">
            <a:avLst/>
          </a:prstGeom>
          <a:solidFill>
            <a:schemeClr val="accent4">
              <a:lumMod val="50000"/>
              <a:alpha val="68000"/>
            </a:schemeClr>
          </a:solidFill>
          <a:ln>
            <a:no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4000" dirty="0">
                <a:ln>
                  <a:solidFill>
                    <a:schemeClr val="tx1"/>
                  </a:solidFill>
                </a:ln>
                <a:solidFill>
                  <a:schemeClr val="accent4">
                    <a:lumMod val="60000"/>
                    <a:lumOff val="40000"/>
                  </a:schemeClr>
                </a:solidFill>
                <a:latin typeface="Britannic Bold" panose="020B0903060703020204" pitchFamily="34" charset="0"/>
                <a:cs typeface="Arial" panose="020B0604020202020204" pitchFamily="34" charset="0"/>
              </a:rPr>
              <a:t>WELCOME</a:t>
            </a:r>
          </a:p>
          <a:p>
            <a:pPr algn="ctr"/>
            <a:endParaRPr lang="en-US" sz="7200" dirty="0">
              <a:ln>
                <a:solidFill>
                  <a:schemeClr val="tx1"/>
                </a:solidFill>
              </a:ln>
              <a:solidFill>
                <a:schemeClr val="accent4">
                  <a:lumMod val="60000"/>
                  <a:lumOff val="40000"/>
                </a:schemeClr>
              </a:solidFill>
              <a:latin typeface="Britannic Bold" panose="020B0903060703020204" pitchFamily="34" charset="0"/>
              <a:cs typeface="Arial" panose="020B0604020202020204" pitchFamily="34" charset="0"/>
            </a:endParaRPr>
          </a:p>
          <a:p>
            <a:pPr algn="ctr"/>
            <a:endParaRPr lang="en-US" sz="4000" dirty="0">
              <a:ln>
                <a:solidFill>
                  <a:schemeClr val="tx1"/>
                </a:solidFill>
              </a:ln>
              <a:solidFill>
                <a:schemeClr val="accent4">
                  <a:lumMod val="60000"/>
                  <a:lumOff val="40000"/>
                </a:schemeClr>
              </a:solidFill>
              <a:latin typeface="Britannic Bold" panose="020B0903060703020204" pitchFamily="34" charset="0"/>
              <a:cs typeface="Arial" panose="020B0604020202020204" pitchFamily="34" charset="0"/>
            </a:endParaRPr>
          </a:p>
          <a:p>
            <a:pPr algn="ctr"/>
            <a:r>
              <a:rPr lang="en-US" sz="2000" b="1" dirty="0">
                <a:ln>
                  <a:solidFill>
                    <a:schemeClr val="tx1"/>
                  </a:solidFill>
                </a:ln>
                <a:solidFill>
                  <a:schemeClr val="tx1"/>
                </a:solidFill>
                <a:latin typeface="Amasis MT Pro Light" panose="020B0604020202020204" pitchFamily="18" charset="0"/>
                <a:cs typeface="Arial" panose="020B0604020202020204" pitchFamily="34" charset="0"/>
              </a:rPr>
              <a:t>2023</a:t>
            </a:r>
          </a:p>
          <a:p>
            <a:pPr algn="ctr"/>
            <a:r>
              <a:rPr lang="en-US" sz="2000" b="1" dirty="0">
                <a:ln>
                  <a:solidFill>
                    <a:schemeClr val="tx1"/>
                  </a:solidFill>
                </a:ln>
                <a:solidFill>
                  <a:schemeClr val="tx1"/>
                </a:solidFill>
                <a:latin typeface="Amasis MT Pro Light" panose="020B0604020202020204" pitchFamily="18" charset="0"/>
                <a:cs typeface="Arial" panose="020B0604020202020204" pitchFamily="34" charset="0"/>
              </a:rPr>
              <a:t>INTERCHAMBER </a:t>
            </a:r>
          </a:p>
          <a:p>
            <a:pPr algn="ctr"/>
            <a:r>
              <a:rPr lang="en-US" sz="2000" b="1" dirty="0">
                <a:ln>
                  <a:solidFill>
                    <a:schemeClr val="tx1"/>
                  </a:solidFill>
                </a:ln>
                <a:solidFill>
                  <a:schemeClr val="tx1"/>
                </a:solidFill>
                <a:latin typeface="Amasis MT Pro Light" panose="020B0604020202020204" pitchFamily="18" charset="0"/>
                <a:cs typeface="Arial" panose="020B0604020202020204" pitchFamily="34" charset="0"/>
              </a:rPr>
              <a:t>CONFERENCE</a:t>
            </a:r>
          </a:p>
          <a:p>
            <a:pPr algn="ctr"/>
            <a:r>
              <a:rPr lang="en-US" sz="2000" b="1" dirty="0">
                <a:ln>
                  <a:solidFill>
                    <a:schemeClr val="tx1"/>
                  </a:solidFill>
                </a:ln>
                <a:solidFill>
                  <a:schemeClr val="tx1"/>
                </a:solidFill>
                <a:latin typeface="Amasis MT Pro Light" panose="020B0604020202020204" pitchFamily="18" charset="0"/>
                <a:cs typeface="Arial" panose="020B0604020202020204" pitchFamily="34" charset="0"/>
              </a:rPr>
              <a:t>07 – 08FEBRUARY</a:t>
            </a:r>
          </a:p>
          <a:p>
            <a:pPr algn="ctr"/>
            <a:endParaRPr lang="en-US" sz="2000" b="1" dirty="0">
              <a:ln>
                <a:solidFill>
                  <a:schemeClr val="tx1"/>
                </a:solidFill>
              </a:ln>
              <a:solidFill>
                <a:schemeClr val="tx1"/>
              </a:solidFill>
              <a:latin typeface="Amasis MT Pro Light" panose="020B0604020202020204" pitchFamily="18" charset="0"/>
              <a:cs typeface="Arial" panose="020B0604020202020204" pitchFamily="34" charset="0"/>
            </a:endParaRPr>
          </a:p>
          <a:p>
            <a:pPr algn="ctr"/>
            <a:endParaRPr lang="en-US" sz="2000" b="1" dirty="0">
              <a:ln>
                <a:solidFill>
                  <a:schemeClr val="tx1"/>
                </a:solidFill>
              </a:ln>
              <a:solidFill>
                <a:schemeClr val="tx1"/>
              </a:solidFill>
              <a:latin typeface="Amasis MT Pro Light" panose="020B0604020202020204" pitchFamily="18" charset="0"/>
              <a:cs typeface="Arial" panose="020B0604020202020204" pitchFamily="34" charset="0"/>
            </a:endParaRPr>
          </a:p>
          <a:p>
            <a:pPr algn="ctr">
              <a:lnSpc>
                <a:spcPct val="115000"/>
              </a:lnSpc>
              <a:spcAft>
                <a:spcPts val="1000"/>
              </a:spcAft>
            </a:pPr>
            <a:r>
              <a:rPr lang="en-ZA" sz="2000" u="sng" dirty="0">
                <a:solidFill>
                  <a:schemeClr val="tx1"/>
                </a:solidFill>
                <a:effectLst/>
                <a:latin typeface="Amasis MT Pro Medium" panose="020B0604020202020204" pitchFamily="18" charset="0"/>
                <a:ea typeface="Calibri" panose="020F0502020204030204" pitchFamily="34" charset="0"/>
                <a:cs typeface="Times New Roman" panose="02020603050405020304" pitchFamily="18" charset="0"/>
              </a:rPr>
              <a:t>Conference Theme</a:t>
            </a:r>
          </a:p>
          <a:p>
            <a:pPr algn="ctr">
              <a:lnSpc>
                <a:spcPct val="115000"/>
              </a:lnSpc>
              <a:spcAft>
                <a:spcPts val="1000"/>
              </a:spcAft>
            </a:pPr>
            <a:r>
              <a:rPr lang="en-ZA" sz="2000" dirty="0">
                <a:solidFill>
                  <a:schemeClr val="tx1"/>
                </a:solidFill>
                <a:effectLst/>
                <a:latin typeface="Amasis MT Pro Medium" panose="020B0604020202020204" pitchFamily="18" charset="0"/>
                <a:ea typeface="Calibri" panose="020F0502020204030204" pitchFamily="34" charset="0"/>
                <a:cs typeface="Times New Roman" panose="02020603050405020304" pitchFamily="18" charset="0"/>
              </a:rPr>
              <a:t> Building Capable and Strategic Chamber Committees for Improving Stakeholder Participation in the merSETA Implementation of the National Skills Development Plan - NSDP </a:t>
            </a:r>
          </a:p>
          <a:p>
            <a:pPr algn="ctr"/>
            <a:endParaRPr lang="en-ZA" sz="2000" dirty="0">
              <a:ln>
                <a:solidFill>
                  <a:schemeClr val="tx1"/>
                </a:solidFill>
              </a:ln>
              <a:latin typeface="Amasis MT Pro Black" panose="02040A04050005020304" pitchFamily="18" charset="0"/>
            </a:endParaRPr>
          </a:p>
        </p:txBody>
      </p:sp>
      <p:pic>
        <p:nvPicPr>
          <p:cNvPr id="5" name="Picture 4" descr="Logo&#10;&#10;Description automatically generated with low confidence">
            <a:extLst>
              <a:ext uri="{FF2B5EF4-FFF2-40B4-BE49-F238E27FC236}">
                <a16:creationId xmlns:a16="http://schemas.microsoft.com/office/drawing/2014/main" id="{61603A97-8104-EE70-B94B-635AAF75B45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01818" y="1526650"/>
            <a:ext cx="4017146" cy="1582309"/>
          </a:xfrm>
          <a:prstGeom prst="rect">
            <a:avLst/>
          </a:prstGeom>
        </p:spPr>
      </p:pic>
    </p:spTree>
    <p:extLst>
      <p:ext uri="{BB962C8B-B14F-4D97-AF65-F5344CB8AC3E}">
        <p14:creationId xmlns:p14="http://schemas.microsoft.com/office/powerpoint/2010/main" val="5720675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DD3DC96-4904-413D-D260-AE2C3939C5B5}"/>
              </a:ext>
            </a:extLst>
          </p:cNvPr>
          <p:cNvSpPr/>
          <p:nvPr/>
        </p:nvSpPr>
        <p:spPr>
          <a:xfrm>
            <a:off x="775251" y="1036598"/>
            <a:ext cx="11372294" cy="566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3" name="Rectangle 2">
            <a:extLst>
              <a:ext uri="{FF2B5EF4-FFF2-40B4-BE49-F238E27FC236}">
                <a16:creationId xmlns:a16="http://schemas.microsoft.com/office/drawing/2014/main" id="{054A4AE3-E57A-F0F9-904C-FE76F48CE692}"/>
              </a:ext>
            </a:extLst>
          </p:cNvPr>
          <p:cNvSpPr/>
          <p:nvPr/>
        </p:nvSpPr>
        <p:spPr>
          <a:xfrm>
            <a:off x="701336" y="122067"/>
            <a:ext cx="11372294" cy="6613864"/>
          </a:xfrm>
          <a:prstGeom prst="rect">
            <a:avLst/>
          </a:prstGeom>
          <a:noFill/>
          <a:ln>
            <a:no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sz="7200" dirty="0">
              <a:ln>
                <a:solidFill>
                  <a:schemeClr val="tx1"/>
                </a:solidFill>
              </a:ln>
              <a:solidFill>
                <a:schemeClr val="accent4">
                  <a:lumMod val="60000"/>
                  <a:lumOff val="40000"/>
                </a:schemeClr>
              </a:solidFill>
              <a:latin typeface="Britannic Bold" panose="020B0903060703020204" pitchFamily="34" charset="0"/>
              <a:cs typeface="Arial" panose="020B0604020202020204" pitchFamily="34" charset="0"/>
            </a:endParaRPr>
          </a:p>
          <a:p>
            <a:pPr algn="ctr"/>
            <a:endParaRPr lang="en-US" sz="7200" dirty="0">
              <a:ln>
                <a:solidFill>
                  <a:schemeClr val="tx1"/>
                </a:solidFill>
              </a:ln>
              <a:solidFill>
                <a:schemeClr val="accent4">
                  <a:lumMod val="60000"/>
                  <a:lumOff val="40000"/>
                </a:schemeClr>
              </a:solidFill>
              <a:latin typeface="Britannic Bold" panose="020B0903060703020204" pitchFamily="34" charset="0"/>
              <a:cs typeface="Arial" panose="020B0604020202020204" pitchFamily="34" charset="0"/>
            </a:endParaRPr>
          </a:p>
          <a:p>
            <a:pPr algn="ctr"/>
            <a:endParaRPr lang="en-US" sz="7200" dirty="0">
              <a:ln>
                <a:solidFill>
                  <a:schemeClr val="tx1"/>
                </a:solidFill>
              </a:ln>
              <a:solidFill>
                <a:schemeClr val="accent4">
                  <a:lumMod val="60000"/>
                  <a:lumOff val="40000"/>
                </a:schemeClr>
              </a:solidFill>
              <a:latin typeface="Britannic Bold" panose="020B0903060703020204" pitchFamily="34" charset="0"/>
              <a:cs typeface="Arial" panose="020B0604020202020204" pitchFamily="34" charset="0"/>
            </a:endParaRPr>
          </a:p>
          <a:p>
            <a:pPr algn="ctr"/>
            <a:endParaRPr lang="en-US" sz="4000" dirty="0">
              <a:ln>
                <a:solidFill>
                  <a:schemeClr val="tx1"/>
                </a:solidFill>
              </a:ln>
              <a:solidFill>
                <a:schemeClr val="accent4">
                  <a:lumMod val="60000"/>
                  <a:lumOff val="40000"/>
                </a:schemeClr>
              </a:solidFill>
              <a:latin typeface="Britannic Bold" panose="020B0903060703020204" pitchFamily="34" charset="0"/>
              <a:cs typeface="Arial" panose="020B0604020202020204" pitchFamily="34" charset="0"/>
            </a:endParaRPr>
          </a:p>
          <a:p>
            <a:pPr algn="ctr"/>
            <a:endParaRPr lang="en-US" sz="4000" dirty="0">
              <a:ln>
                <a:solidFill>
                  <a:schemeClr val="tx1"/>
                </a:solidFill>
              </a:ln>
              <a:solidFill>
                <a:schemeClr val="accent4">
                  <a:lumMod val="60000"/>
                  <a:lumOff val="40000"/>
                </a:schemeClr>
              </a:solidFill>
              <a:latin typeface="Britannic Bold" panose="020B0903060703020204" pitchFamily="34" charset="0"/>
              <a:cs typeface="Arial" panose="020B0604020202020204" pitchFamily="34" charset="0"/>
            </a:endParaRPr>
          </a:p>
          <a:p>
            <a:pPr algn="ctr"/>
            <a:endParaRPr lang="en-US" sz="4000" dirty="0">
              <a:ln>
                <a:solidFill>
                  <a:schemeClr val="tx1"/>
                </a:solidFill>
              </a:ln>
              <a:solidFill>
                <a:schemeClr val="accent4">
                  <a:lumMod val="60000"/>
                  <a:lumOff val="40000"/>
                </a:schemeClr>
              </a:solidFill>
              <a:latin typeface="Britannic Bold" panose="020B0903060703020204" pitchFamily="34" charset="0"/>
              <a:cs typeface="Arial" panose="020B0604020202020204" pitchFamily="34" charset="0"/>
            </a:endParaRPr>
          </a:p>
          <a:p>
            <a:pPr algn="ctr"/>
            <a:endParaRPr lang="en-ZA" sz="1400" dirty="0">
              <a:ln>
                <a:solidFill>
                  <a:schemeClr val="tx1"/>
                </a:solidFill>
              </a:ln>
              <a:latin typeface="Amasis MT Pro Black" panose="02040A04050005020304" pitchFamily="18" charset="0"/>
            </a:endParaRPr>
          </a:p>
        </p:txBody>
      </p:sp>
      <p:pic>
        <p:nvPicPr>
          <p:cNvPr id="3074" name="Picture 2" descr="RMI - Car Service in Fourways ASAP Motors">
            <a:extLst>
              <a:ext uri="{FF2B5EF4-FFF2-40B4-BE49-F238E27FC236}">
                <a16:creationId xmlns:a16="http://schemas.microsoft.com/office/drawing/2014/main" id="{4DC8748D-F203-83C5-F5C0-C66F473281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7162" y="1334054"/>
            <a:ext cx="2093335" cy="1114633"/>
          </a:xfrm>
          <a:prstGeom prst="rect">
            <a:avLst/>
          </a:prstGeom>
          <a:noFill/>
        </p:spPr>
      </p:pic>
      <p:pic>
        <p:nvPicPr>
          <p:cNvPr id="2" name="Picture 1">
            <a:extLst>
              <a:ext uri="{FF2B5EF4-FFF2-40B4-BE49-F238E27FC236}">
                <a16:creationId xmlns:a16="http://schemas.microsoft.com/office/drawing/2014/main" id="{DC324BB0-F8F7-E310-9A1E-BF4C86F8CBEC}"/>
              </a:ext>
            </a:extLst>
          </p:cNvPr>
          <p:cNvPicPr>
            <a:picLocks noChangeAspect="1"/>
          </p:cNvPicPr>
          <p:nvPr/>
        </p:nvPicPr>
        <p:blipFill>
          <a:blip r:embed="rId4"/>
          <a:stretch>
            <a:fillRect/>
          </a:stretch>
        </p:blipFill>
        <p:spPr>
          <a:xfrm>
            <a:off x="3012897" y="3365063"/>
            <a:ext cx="2269909" cy="1114633"/>
          </a:xfrm>
          <a:prstGeom prst="rect">
            <a:avLst/>
          </a:prstGeom>
        </p:spPr>
      </p:pic>
      <p:pic>
        <p:nvPicPr>
          <p:cNvPr id="3078" name="Picture 6" descr="Welcome to SATMC">
            <a:extLst>
              <a:ext uri="{FF2B5EF4-FFF2-40B4-BE49-F238E27FC236}">
                <a16:creationId xmlns:a16="http://schemas.microsoft.com/office/drawing/2014/main" id="{D4F434A6-3A93-B64A-2CEC-F65A7E50733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03717" y="2666361"/>
            <a:ext cx="2962275" cy="879701"/>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Motor Industry Staff Association">
            <a:extLst>
              <a:ext uri="{FF2B5EF4-FFF2-40B4-BE49-F238E27FC236}">
                <a16:creationId xmlns:a16="http://schemas.microsoft.com/office/drawing/2014/main" id="{5920A8DB-63E4-B6E4-CE02-6F56354A48F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279171" y="1596219"/>
            <a:ext cx="2211493" cy="677100"/>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October 2022 – UASA Trade Union">
            <a:extLst>
              <a:ext uri="{FF2B5EF4-FFF2-40B4-BE49-F238E27FC236}">
                <a16:creationId xmlns:a16="http://schemas.microsoft.com/office/drawing/2014/main" id="{BA0ADE9C-D760-BCAB-EC93-051FCCC8E3B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76004" y="2812864"/>
            <a:ext cx="1617339" cy="1355764"/>
          </a:xfrm>
          <a:prstGeom prst="rect">
            <a:avLst/>
          </a:prstGeom>
          <a:noFill/>
          <a:extLst>
            <a:ext uri="{909E8E84-426E-40DD-AFC4-6F175D3DCCD1}">
              <a14:hiddenFill xmlns:a14="http://schemas.microsoft.com/office/drawing/2010/main">
                <a:solidFill>
                  <a:srgbClr val="FFFFFF"/>
                </a:solidFill>
              </a14:hiddenFill>
            </a:ext>
          </a:extLst>
        </p:spPr>
      </p:pic>
      <p:pic>
        <p:nvPicPr>
          <p:cNvPr id="3084" name="Picture 12" descr="National Union of Metalworkers of South Africa - Wikipedia">
            <a:extLst>
              <a:ext uri="{FF2B5EF4-FFF2-40B4-BE49-F238E27FC236}">
                <a16:creationId xmlns:a16="http://schemas.microsoft.com/office/drawing/2014/main" id="{DED4FACF-D98E-15F5-FF31-F5B88896F92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246324" y="1250456"/>
            <a:ext cx="1847556" cy="1485900"/>
          </a:xfrm>
          <a:prstGeom prst="rect">
            <a:avLst/>
          </a:prstGeom>
          <a:noFill/>
          <a:extLst>
            <a:ext uri="{909E8E84-426E-40DD-AFC4-6F175D3DCCD1}">
              <a14:hiddenFill xmlns:a14="http://schemas.microsoft.com/office/drawing/2010/main">
                <a:solidFill>
                  <a:srgbClr val="FFFFFF"/>
                </a:solidFill>
              </a14:hiddenFill>
            </a:ext>
          </a:extLst>
        </p:spPr>
      </p:pic>
      <p:pic>
        <p:nvPicPr>
          <p:cNvPr id="3086" name="Picture 14" descr="National Union of Mineworkers | Pier 14 Shopping Centre">
            <a:extLst>
              <a:ext uri="{FF2B5EF4-FFF2-40B4-BE49-F238E27FC236}">
                <a16:creationId xmlns:a16="http://schemas.microsoft.com/office/drawing/2014/main" id="{CAF85A47-EC0A-AEF7-3C1E-6EB7B409614E}"/>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327018" y="5411779"/>
            <a:ext cx="2247346" cy="1521624"/>
          </a:xfrm>
          <a:prstGeom prst="rect">
            <a:avLst/>
          </a:prstGeom>
          <a:noFill/>
          <a:extLst>
            <a:ext uri="{909E8E84-426E-40DD-AFC4-6F175D3DCCD1}">
              <a14:hiddenFill xmlns:a14="http://schemas.microsoft.com/office/drawing/2010/main">
                <a:solidFill>
                  <a:srgbClr val="FFFFFF"/>
                </a:solidFill>
              </a14:hiddenFill>
            </a:ext>
          </a:extLst>
        </p:spPr>
      </p:pic>
      <p:pic>
        <p:nvPicPr>
          <p:cNvPr id="3090" name="Picture 18" descr="South African White Solidarity Union Strikes Against Sasol Share Exclusion  - allAfrica.com">
            <a:extLst>
              <a:ext uri="{FF2B5EF4-FFF2-40B4-BE49-F238E27FC236}">
                <a16:creationId xmlns:a16="http://schemas.microsoft.com/office/drawing/2014/main" id="{63C58577-A9BF-09ED-71E3-6DCCF08B6001}"/>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t="7543" b="11583"/>
          <a:stretch/>
        </p:blipFill>
        <p:spPr bwMode="auto">
          <a:xfrm>
            <a:off x="795103" y="4334346"/>
            <a:ext cx="2451221" cy="873632"/>
          </a:xfrm>
          <a:prstGeom prst="rect">
            <a:avLst/>
          </a:prstGeom>
          <a:noFill/>
          <a:extLst>
            <a:ext uri="{909E8E84-426E-40DD-AFC4-6F175D3DCCD1}">
              <a14:hiddenFill xmlns:a14="http://schemas.microsoft.com/office/drawing/2010/main">
                <a:solidFill>
                  <a:srgbClr val="FFFFFF"/>
                </a:solidFill>
              </a14:hiddenFill>
            </a:ext>
          </a:extLst>
        </p:spPr>
      </p:pic>
      <p:pic>
        <p:nvPicPr>
          <p:cNvPr id="3092" name="Picture 20" descr="SEIFSA">
            <a:extLst>
              <a:ext uri="{FF2B5EF4-FFF2-40B4-BE49-F238E27FC236}">
                <a16:creationId xmlns:a16="http://schemas.microsoft.com/office/drawing/2014/main" id="{CD8CFE2E-7C16-539F-D22E-61FD4561694B}"/>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409973" y="2674093"/>
            <a:ext cx="1507283" cy="14859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A66C9E20-F55D-60AD-C7A0-495B82791F42}"/>
              </a:ext>
            </a:extLst>
          </p:cNvPr>
          <p:cNvSpPr txBox="1"/>
          <p:nvPr/>
        </p:nvSpPr>
        <p:spPr>
          <a:xfrm>
            <a:off x="701336" y="113268"/>
            <a:ext cx="11372294" cy="923330"/>
          </a:xfrm>
          <a:prstGeom prst="rect">
            <a:avLst/>
          </a:prstGeom>
          <a:solidFill>
            <a:schemeClr val="bg2">
              <a:lumMod val="75000"/>
            </a:schemeClr>
          </a:solidFill>
        </p:spPr>
        <p:txBody>
          <a:bodyPr wrap="square">
            <a:spAutoFit/>
          </a:bodyPr>
          <a:lstStyle/>
          <a:p>
            <a:pPr algn="ctr"/>
            <a:r>
              <a:rPr lang="en-US" sz="5400" dirty="0">
                <a:ln>
                  <a:solidFill>
                    <a:schemeClr val="tx1"/>
                  </a:solidFill>
                </a:ln>
                <a:solidFill>
                  <a:schemeClr val="accent4">
                    <a:lumMod val="60000"/>
                    <a:lumOff val="40000"/>
                  </a:schemeClr>
                </a:solidFill>
                <a:latin typeface="Britannic Bold" panose="020B0903060703020204" pitchFamily="34" charset="0"/>
                <a:cs typeface="Arial" panose="020B0604020202020204" pitchFamily="34" charset="0"/>
              </a:rPr>
              <a:t>WELCOME</a:t>
            </a:r>
          </a:p>
        </p:txBody>
      </p:sp>
      <p:pic>
        <p:nvPicPr>
          <p:cNvPr id="3094" name="Picture 22" descr="Welcome to NAACAM">
            <a:extLst>
              <a:ext uri="{FF2B5EF4-FFF2-40B4-BE49-F238E27FC236}">
                <a16:creationId xmlns:a16="http://schemas.microsoft.com/office/drawing/2014/main" id="{7991B610-0CE1-9B8F-59D3-C0CE3FB5A7F4}"/>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791313" y="1334054"/>
            <a:ext cx="1847556" cy="1024319"/>
          </a:xfrm>
          <a:prstGeom prst="rect">
            <a:avLst/>
          </a:prstGeom>
          <a:noFill/>
          <a:extLst>
            <a:ext uri="{909E8E84-426E-40DD-AFC4-6F175D3DCCD1}">
              <a14:hiddenFill xmlns:a14="http://schemas.microsoft.com/office/drawing/2010/main">
                <a:solidFill>
                  <a:srgbClr val="FFFFFF"/>
                </a:solidFill>
              </a14:hiddenFill>
            </a:ext>
          </a:extLst>
        </p:spPr>
      </p:pic>
      <p:pic>
        <p:nvPicPr>
          <p:cNvPr id="3096" name="Picture 24" descr="naamsa | The Automotive Business Council">
            <a:extLst>
              <a:ext uri="{FF2B5EF4-FFF2-40B4-BE49-F238E27FC236}">
                <a16:creationId xmlns:a16="http://schemas.microsoft.com/office/drawing/2014/main" id="{8CEE7705-800D-7F37-BBE3-4535B175F958}"/>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866834" y="5261781"/>
            <a:ext cx="2596508" cy="852092"/>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ome - Plastics SA">
            <a:extLst>
              <a:ext uri="{FF2B5EF4-FFF2-40B4-BE49-F238E27FC236}">
                <a16:creationId xmlns:a16="http://schemas.microsoft.com/office/drawing/2014/main" id="{F34B5850-CBD8-4C95-3965-5FD856FF9D70}"/>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700949" y="4325711"/>
            <a:ext cx="2962275" cy="873631"/>
          </a:xfrm>
          <a:prstGeom prst="rect">
            <a:avLst/>
          </a:prstGeom>
          <a:noFill/>
          <a:extLst>
            <a:ext uri="{909E8E84-426E-40DD-AFC4-6F175D3DCCD1}">
              <a14:hiddenFill xmlns:a14="http://schemas.microsoft.com/office/drawing/2010/main">
                <a:solidFill>
                  <a:srgbClr val="FFFFFF"/>
                </a:solidFill>
              </a14:hiddenFill>
            </a:ext>
          </a:extLst>
        </p:spPr>
      </p:pic>
      <p:pic>
        <p:nvPicPr>
          <p:cNvPr id="3098" name="Picture 26" descr="MEMSA CEO &amp; Programmes Manager">
            <a:extLst>
              <a:ext uri="{FF2B5EF4-FFF2-40B4-BE49-F238E27FC236}">
                <a16:creationId xmlns:a16="http://schemas.microsoft.com/office/drawing/2014/main" id="{6494C64D-0AA1-27E8-A1D3-41FDECD8CADF}"/>
              </a:ext>
            </a:extLst>
          </p:cNvPr>
          <p:cNvPicPr>
            <a:picLocks noChangeAspect="1" noChangeArrowheads="1"/>
          </p:cNvPicPr>
          <p:nvPr/>
        </p:nvPicPr>
        <p:blipFill rotWithShape="1">
          <a:blip r:embed="rId15">
            <a:extLst>
              <a:ext uri="{28A0092B-C50C-407E-A947-70E740481C1C}">
                <a14:useLocalDpi xmlns:a14="http://schemas.microsoft.com/office/drawing/2010/main" val="0"/>
              </a:ext>
            </a:extLst>
          </a:blip>
          <a:srcRect l="18287" t="8855" r="26175" b="-8855"/>
          <a:stretch/>
        </p:blipFill>
        <p:spPr bwMode="auto">
          <a:xfrm>
            <a:off x="7848327" y="2556565"/>
            <a:ext cx="1581700" cy="1485900"/>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descr="MEWUSA | Join">
            <a:extLst>
              <a:ext uri="{FF2B5EF4-FFF2-40B4-BE49-F238E27FC236}">
                <a16:creationId xmlns:a16="http://schemas.microsoft.com/office/drawing/2014/main" id="{B0A2A575-EE17-00C1-953F-3A35061F2FA0}"/>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772408" y="5175825"/>
            <a:ext cx="1423796" cy="153693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Logo&#10;&#10;Description automatically generated with low confidence">
            <a:extLst>
              <a:ext uri="{FF2B5EF4-FFF2-40B4-BE49-F238E27FC236}">
                <a16:creationId xmlns:a16="http://schemas.microsoft.com/office/drawing/2014/main" id="{DF79F453-29EF-527E-D6FA-D97AAD38D1C1}"/>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10466288" y="5411778"/>
            <a:ext cx="1531045" cy="1273436"/>
          </a:xfrm>
          <a:prstGeom prst="rect">
            <a:avLst/>
          </a:prstGeom>
        </p:spPr>
      </p:pic>
      <p:pic>
        <p:nvPicPr>
          <p:cNvPr id="4" name="Picture 3">
            <a:extLst>
              <a:ext uri="{FF2B5EF4-FFF2-40B4-BE49-F238E27FC236}">
                <a16:creationId xmlns:a16="http://schemas.microsoft.com/office/drawing/2014/main" id="{C550F195-EA58-8F9A-C999-8DC53052DDD0}"/>
              </a:ext>
            </a:extLst>
          </p:cNvPr>
          <p:cNvPicPr>
            <a:picLocks noChangeAspect="1"/>
          </p:cNvPicPr>
          <p:nvPr/>
        </p:nvPicPr>
        <p:blipFill>
          <a:blip r:embed="rId18"/>
          <a:stretch>
            <a:fillRect/>
          </a:stretch>
        </p:blipFill>
        <p:spPr>
          <a:xfrm>
            <a:off x="10499824" y="3918527"/>
            <a:ext cx="1423796" cy="1343254"/>
          </a:xfrm>
          <a:prstGeom prst="rect">
            <a:avLst/>
          </a:prstGeom>
        </p:spPr>
      </p:pic>
      <p:pic>
        <p:nvPicPr>
          <p:cNvPr id="1028" name="Picture 4" descr="South Africa's MIBCO Fights War on Paper with Web Application - Genero ...">
            <a:extLst>
              <a:ext uri="{FF2B5EF4-FFF2-40B4-BE49-F238E27FC236}">
                <a16:creationId xmlns:a16="http://schemas.microsoft.com/office/drawing/2014/main" id="{F1C00F9E-271C-3757-F490-1B63E1E4A6ED}"/>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8949006" y="5336961"/>
            <a:ext cx="1188111" cy="117807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DD264E2B-F76F-3957-D137-CB8041242084}"/>
              </a:ext>
            </a:extLst>
          </p:cNvPr>
          <p:cNvPicPr>
            <a:picLocks noChangeAspect="1"/>
          </p:cNvPicPr>
          <p:nvPr/>
        </p:nvPicPr>
        <p:blipFill>
          <a:blip r:embed="rId20"/>
          <a:stretch>
            <a:fillRect/>
          </a:stretch>
        </p:blipFill>
        <p:spPr>
          <a:xfrm>
            <a:off x="10349814" y="2767339"/>
            <a:ext cx="1423796" cy="749701"/>
          </a:xfrm>
          <a:prstGeom prst="rect">
            <a:avLst/>
          </a:prstGeom>
        </p:spPr>
      </p:pic>
      <p:pic>
        <p:nvPicPr>
          <p:cNvPr id="12" name="Picture 11">
            <a:extLst>
              <a:ext uri="{FF2B5EF4-FFF2-40B4-BE49-F238E27FC236}">
                <a16:creationId xmlns:a16="http://schemas.microsoft.com/office/drawing/2014/main" id="{E6EEE999-E2BD-486B-5DD7-262ADBE288B3}"/>
              </a:ext>
            </a:extLst>
          </p:cNvPr>
          <p:cNvPicPr>
            <a:picLocks noChangeAspect="1"/>
          </p:cNvPicPr>
          <p:nvPr/>
        </p:nvPicPr>
        <p:blipFill>
          <a:blip r:embed="rId21"/>
          <a:stretch>
            <a:fillRect/>
          </a:stretch>
        </p:blipFill>
        <p:spPr>
          <a:xfrm>
            <a:off x="9070652" y="3508241"/>
            <a:ext cx="1250142" cy="1076441"/>
          </a:xfrm>
          <a:prstGeom prst="rect">
            <a:avLst/>
          </a:prstGeom>
        </p:spPr>
      </p:pic>
      <p:pic>
        <p:nvPicPr>
          <p:cNvPr id="13" name="Picture 12">
            <a:extLst>
              <a:ext uri="{FF2B5EF4-FFF2-40B4-BE49-F238E27FC236}">
                <a16:creationId xmlns:a16="http://schemas.microsoft.com/office/drawing/2014/main" id="{8C97F6DD-1C48-E917-8238-C177AE2EE609}"/>
              </a:ext>
            </a:extLst>
          </p:cNvPr>
          <p:cNvPicPr>
            <a:picLocks noChangeAspect="1"/>
          </p:cNvPicPr>
          <p:nvPr/>
        </p:nvPicPr>
        <p:blipFill>
          <a:blip r:embed="rId22"/>
          <a:stretch>
            <a:fillRect/>
          </a:stretch>
        </p:blipFill>
        <p:spPr>
          <a:xfrm>
            <a:off x="7088791" y="5978991"/>
            <a:ext cx="1531045" cy="922657"/>
          </a:xfrm>
          <a:prstGeom prst="rect">
            <a:avLst/>
          </a:prstGeom>
        </p:spPr>
      </p:pic>
    </p:spTree>
    <p:extLst>
      <p:ext uri="{BB962C8B-B14F-4D97-AF65-F5344CB8AC3E}">
        <p14:creationId xmlns:p14="http://schemas.microsoft.com/office/powerpoint/2010/main" val="11040948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5" name="Hexagon 24">
            <a:extLst>
              <a:ext uri="{FF2B5EF4-FFF2-40B4-BE49-F238E27FC236}">
                <a16:creationId xmlns:a16="http://schemas.microsoft.com/office/drawing/2014/main" id="{224289CA-D5C2-4CCA-9A6A-3FB9776D659C}"/>
              </a:ext>
            </a:extLst>
          </p:cNvPr>
          <p:cNvSpPr/>
          <p:nvPr/>
        </p:nvSpPr>
        <p:spPr>
          <a:xfrm rot="19907561">
            <a:off x="8263495" y="3113653"/>
            <a:ext cx="3819091" cy="3255906"/>
          </a:xfrm>
          <a:prstGeom prst="hexagon">
            <a:avLst/>
          </a:prstGeom>
          <a:solidFill>
            <a:schemeClr val="accent4">
              <a:lumMod val="40000"/>
              <a:lumOff val="6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6" name="Group 45">
            <a:extLst>
              <a:ext uri="{FF2B5EF4-FFF2-40B4-BE49-F238E27FC236}">
                <a16:creationId xmlns:a16="http://schemas.microsoft.com/office/drawing/2014/main" id="{4E55BA44-52D2-E610-17FA-8599CE919F95}"/>
              </a:ext>
            </a:extLst>
          </p:cNvPr>
          <p:cNvGrpSpPr/>
          <p:nvPr/>
        </p:nvGrpSpPr>
        <p:grpSpPr>
          <a:xfrm>
            <a:off x="3510893" y="987943"/>
            <a:ext cx="5494181" cy="5777311"/>
            <a:chOff x="3217931" y="925800"/>
            <a:chExt cx="5494181" cy="5777311"/>
          </a:xfrm>
        </p:grpSpPr>
        <p:grpSp>
          <p:nvGrpSpPr>
            <p:cNvPr id="30" name="Group 29">
              <a:extLst>
                <a:ext uri="{FF2B5EF4-FFF2-40B4-BE49-F238E27FC236}">
                  <a16:creationId xmlns:a16="http://schemas.microsoft.com/office/drawing/2014/main" id="{50B3CDD3-D2E1-A8DC-AC63-B68CBFE2D330}"/>
                </a:ext>
              </a:extLst>
            </p:cNvPr>
            <p:cNvGrpSpPr/>
            <p:nvPr/>
          </p:nvGrpSpPr>
          <p:grpSpPr>
            <a:xfrm>
              <a:off x="3217931" y="925800"/>
              <a:ext cx="5494181" cy="5738562"/>
              <a:chOff x="3217931" y="925800"/>
              <a:chExt cx="5494181" cy="5738562"/>
            </a:xfrm>
          </p:grpSpPr>
          <p:sp>
            <p:nvSpPr>
              <p:cNvPr id="3" name="Hexagon 2">
                <a:extLst>
                  <a:ext uri="{FF2B5EF4-FFF2-40B4-BE49-F238E27FC236}">
                    <a16:creationId xmlns:a16="http://schemas.microsoft.com/office/drawing/2014/main" id="{7F6F4CD8-AF59-C5EF-C272-B3F8FABCDBCF}"/>
                  </a:ext>
                </a:extLst>
              </p:cNvPr>
              <p:cNvSpPr/>
              <p:nvPr/>
            </p:nvSpPr>
            <p:spPr>
              <a:xfrm>
                <a:off x="4901731" y="925800"/>
                <a:ext cx="2158404" cy="1912854"/>
              </a:xfrm>
              <a:prstGeom prst="hexagon">
                <a:avLst/>
              </a:prstGeom>
              <a:solidFill>
                <a:schemeClr val="bg2">
                  <a:lumMod val="90000"/>
                </a:schemeClr>
              </a:solidFill>
              <a:ln w="38100">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ZA"/>
              </a:p>
            </p:txBody>
          </p:sp>
          <p:sp>
            <p:nvSpPr>
              <p:cNvPr id="5" name="Hexagon 4">
                <a:extLst>
                  <a:ext uri="{FF2B5EF4-FFF2-40B4-BE49-F238E27FC236}">
                    <a16:creationId xmlns:a16="http://schemas.microsoft.com/office/drawing/2014/main" id="{CE23C4F9-A97E-2737-A120-8F658AEA0228}"/>
                  </a:ext>
                </a:extLst>
              </p:cNvPr>
              <p:cNvSpPr/>
              <p:nvPr/>
            </p:nvSpPr>
            <p:spPr>
              <a:xfrm>
                <a:off x="6553708" y="1892129"/>
                <a:ext cx="2158404" cy="1912854"/>
              </a:xfrm>
              <a:prstGeom prst="hexagon">
                <a:avLst/>
              </a:prstGeom>
              <a:solidFill>
                <a:schemeClr val="bg2">
                  <a:lumMod val="90000"/>
                </a:schemeClr>
              </a:solidFill>
              <a:ln w="38100">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ZA"/>
              </a:p>
            </p:txBody>
          </p:sp>
          <p:sp>
            <p:nvSpPr>
              <p:cNvPr id="18" name="Hexagon 17">
                <a:extLst>
                  <a:ext uri="{FF2B5EF4-FFF2-40B4-BE49-F238E27FC236}">
                    <a16:creationId xmlns:a16="http://schemas.microsoft.com/office/drawing/2014/main" id="{3A1CD468-D7B5-9504-3AB4-769CA8617991}"/>
                  </a:ext>
                </a:extLst>
              </p:cNvPr>
              <p:cNvSpPr/>
              <p:nvPr/>
            </p:nvSpPr>
            <p:spPr>
              <a:xfrm>
                <a:off x="6553708" y="3827485"/>
                <a:ext cx="2158404" cy="1912854"/>
              </a:xfrm>
              <a:prstGeom prst="hexagon">
                <a:avLst/>
              </a:prstGeom>
              <a:solidFill>
                <a:schemeClr val="bg2">
                  <a:lumMod val="90000"/>
                </a:schemeClr>
              </a:solidFill>
              <a:ln w="38100">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ZA"/>
              </a:p>
            </p:txBody>
          </p:sp>
          <p:sp>
            <p:nvSpPr>
              <p:cNvPr id="19" name="Hexagon 18">
                <a:extLst>
                  <a:ext uri="{FF2B5EF4-FFF2-40B4-BE49-F238E27FC236}">
                    <a16:creationId xmlns:a16="http://schemas.microsoft.com/office/drawing/2014/main" id="{624641B3-CC2B-81A0-75B4-AFAEFFC65CBE}"/>
                  </a:ext>
                </a:extLst>
              </p:cNvPr>
              <p:cNvSpPr/>
              <p:nvPr/>
            </p:nvSpPr>
            <p:spPr>
              <a:xfrm>
                <a:off x="4879698" y="4751508"/>
                <a:ext cx="2158404" cy="1912854"/>
              </a:xfrm>
              <a:prstGeom prst="hexagon">
                <a:avLst/>
              </a:prstGeom>
              <a:solidFill>
                <a:schemeClr val="bg2">
                  <a:lumMod val="90000"/>
                </a:schemeClr>
              </a:solidFill>
              <a:ln w="38100">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ZA"/>
              </a:p>
            </p:txBody>
          </p:sp>
          <p:sp>
            <p:nvSpPr>
              <p:cNvPr id="20" name="Hexagon 19">
                <a:extLst>
                  <a:ext uri="{FF2B5EF4-FFF2-40B4-BE49-F238E27FC236}">
                    <a16:creationId xmlns:a16="http://schemas.microsoft.com/office/drawing/2014/main" id="{D82C163B-E1DB-EDC0-9C88-E8AC6E1803CA}"/>
                  </a:ext>
                </a:extLst>
              </p:cNvPr>
              <p:cNvSpPr/>
              <p:nvPr/>
            </p:nvSpPr>
            <p:spPr>
              <a:xfrm>
                <a:off x="3217931" y="1892129"/>
                <a:ext cx="2158404" cy="1912854"/>
              </a:xfrm>
              <a:prstGeom prst="hexagon">
                <a:avLst/>
              </a:prstGeom>
              <a:solidFill>
                <a:schemeClr val="bg2">
                  <a:lumMod val="90000"/>
                </a:schemeClr>
              </a:solidFill>
              <a:ln w="38100">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ZA"/>
              </a:p>
            </p:txBody>
          </p:sp>
          <p:sp>
            <p:nvSpPr>
              <p:cNvPr id="21" name="Hexagon 20">
                <a:extLst>
                  <a:ext uri="{FF2B5EF4-FFF2-40B4-BE49-F238E27FC236}">
                    <a16:creationId xmlns:a16="http://schemas.microsoft.com/office/drawing/2014/main" id="{2956CDF8-A223-DFF4-D13F-3C54E208863E}"/>
                  </a:ext>
                </a:extLst>
              </p:cNvPr>
              <p:cNvSpPr/>
              <p:nvPr/>
            </p:nvSpPr>
            <p:spPr>
              <a:xfrm>
                <a:off x="3217931" y="3785179"/>
                <a:ext cx="2158404" cy="1912854"/>
              </a:xfrm>
              <a:prstGeom prst="hexagon">
                <a:avLst/>
              </a:prstGeom>
              <a:solidFill>
                <a:schemeClr val="bg2">
                  <a:lumMod val="90000"/>
                </a:schemeClr>
              </a:solidFill>
              <a:ln w="38100">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ZA"/>
              </a:p>
            </p:txBody>
          </p:sp>
        </p:grpSp>
        <p:pic>
          <p:nvPicPr>
            <p:cNvPr id="23" name="Picture 22" descr="Logo&#10;&#10;Description automatically generated with low confidence">
              <a:extLst>
                <a:ext uri="{FF2B5EF4-FFF2-40B4-BE49-F238E27FC236}">
                  <a16:creationId xmlns:a16="http://schemas.microsoft.com/office/drawing/2014/main" id="{B385A4DC-B87B-A01A-8373-B88273BE178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49929" y="2905473"/>
              <a:ext cx="1912854" cy="1912854"/>
            </a:xfrm>
            <a:prstGeom prst="rect">
              <a:avLst/>
            </a:prstGeom>
          </p:spPr>
        </p:pic>
        <p:sp>
          <p:nvSpPr>
            <p:cNvPr id="26" name="TextBox 25">
              <a:extLst>
                <a:ext uri="{FF2B5EF4-FFF2-40B4-BE49-F238E27FC236}">
                  <a16:creationId xmlns:a16="http://schemas.microsoft.com/office/drawing/2014/main" id="{D6A6597A-99AC-FAFE-40D0-112EFE533BFA}"/>
                </a:ext>
              </a:extLst>
            </p:cNvPr>
            <p:cNvSpPr txBox="1"/>
            <p:nvPr/>
          </p:nvSpPr>
          <p:spPr>
            <a:xfrm>
              <a:off x="6693179" y="2015871"/>
              <a:ext cx="1870260" cy="1826654"/>
            </a:xfrm>
            <a:prstGeom prst="rect">
              <a:avLst/>
            </a:prstGeom>
            <a:noFill/>
          </p:spPr>
          <p:txBody>
            <a:bodyPr wrap="square">
              <a:spAutoFit/>
            </a:bodyPr>
            <a:lstStyle/>
            <a:p>
              <a:pPr marL="0" lvl="0" indent="0" algn="ctr" defTabSz="800100">
                <a:lnSpc>
                  <a:spcPct val="90000"/>
                </a:lnSpc>
                <a:spcBef>
                  <a:spcPct val="0"/>
                </a:spcBef>
                <a:spcAft>
                  <a:spcPct val="35000"/>
                </a:spcAft>
                <a:buNone/>
              </a:pPr>
              <a:r>
                <a:rPr lang="en-US" sz="1400" b="1" kern="1200" dirty="0">
                  <a:solidFill>
                    <a:schemeClr val="tx1"/>
                  </a:solidFill>
                  <a:latin typeface="Arial" panose="020B0604020202020204" pitchFamily="34" charset="0"/>
                  <a:cs typeface="Arial" panose="020B0604020202020204" pitchFamily="34" charset="0"/>
                </a:rPr>
                <a:t>Plastics Manufacturing</a:t>
              </a:r>
            </a:p>
            <a:p>
              <a:pPr marL="0" lvl="0" indent="0" algn="ctr" defTabSz="800100">
                <a:lnSpc>
                  <a:spcPct val="90000"/>
                </a:lnSpc>
                <a:spcBef>
                  <a:spcPct val="0"/>
                </a:spcBef>
                <a:spcAft>
                  <a:spcPct val="35000"/>
                </a:spcAft>
                <a:buNone/>
              </a:pPr>
              <a:endParaRPr lang="en-US" sz="1400" b="1" kern="1200" dirty="0">
                <a:solidFill>
                  <a:schemeClr val="tx1"/>
                </a:solidFill>
                <a:latin typeface="Arial" panose="020B0604020202020204" pitchFamily="34" charset="0"/>
                <a:cs typeface="Arial" panose="020B0604020202020204" pitchFamily="34" charset="0"/>
              </a:endParaRPr>
            </a:p>
            <a:p>
              <a:pPr marL="0" lvl="0" indent="0" algn="ctr" defTabSz="800100">
                <a:lnSpc>
                  <a:spcPct val="90000"/>
                </a:lnSpc>
                <a:spcBef>
                  <a:spcPct val="0"/>
                </a:spcBef>
                <a:spcAft>
                  <a:spcPct val="35000"/>
                </a:spcAft>
                <a:buNone/>
              </a:pPr>
              <a:endParaRPr lang="en-US" sz="1400" b="1" kern="1200" dirty="0">
                <a:solidFill>
                  <a:schemeClr val="tx1"/>
                </a:solidFill>
                <a:latin typeface="Arial" panose="020B0604020202020204" pitchFamily="34" charset="0"/>
                <a:cs typeface="Arial" panose="020B0604020202020204" pitchFamily="34" charset="0"/>
              </a:endParaRPr>
            </a:p>
            <a:p>
              <a:pPr marL="0" lvl="0" indent="0" algn="ctr" defTabSz="800100">
                <a:lnSpc>
                  <a:spcPct val="90000"/>
                </a:lnSpc>
                <a:spcBef>
                  <a:spcPct val="0"/>
                </a:spcBef>
                <a:spcAft>
                  <a:spcPct val="35000"/>
                </a:spcAft>
                <a:buNone/>
              </a:pPr>
              <a:endParaRPr lang="en-US" sz="1400" b="1" kern="1200" dirty="0">
                <a:solidFill>
                  <a:schemeClr val="tx1"/>
                </a:solidFill>
                <a:latin typeface="Arial" panose="020B0604020202020204" pitchFamily="34" charset="0"/>
                <a:cs typeface="Arial" panose="020B0604020202020204" pitchFamily="34" charset="0"/>
              </a:endParaRPr>
            </a:p>
            <a:p>
              <a:pPr marL="0" lvl="0" indent="0" algn="ctr" defTabSz="800100">
                <a:lnSpc>
                  <a:spcPct val="90000"/>
                </a:lnSpc>
                <a:spcBef>
                  <a:spcPct val="0"/>
                </a:spcBef>
                <a:spcAft>
                  <a:spcPct val="35000"/>
                </a:spcAft>
                <a:buNone/>
              </a:pPr>
              <a:r>
                <a:rPr lang="en-US" sz="1400" b="1" kern="1200" dirty="0">
                  <a:solidFill>
                    <a:schemeClr val="tx1"/>
                  </a:solidFill>
                  <a:latin typeface="Arial" panose="020B0604020202020204" pitchFamily="34" charset="0"/>
                  <a:cs typeface="Arial" panose="020B0604020202020204" pitchFamily="34" charset="0"/>
                </a:rPr>
                <a:t>Plastic </a:t>
              </a:r>
            </a:p>
            <a:p>
              <a:pPr marL="0" lvl="0" indent="0" algn="ctr" defTabSz="800100">
                <a:lnSpc>
                  <a:spcPct val="90000"/>
                </a:lnSpc>
                <a:spcBef>
                  <a:spcPct val="0"/>
                </a:spcBef>
                <a:spcAft>
                  <a:spcPct val="35000"/>
                </a:spcAft>
                <a:buNone/>
              </a:pPr>
              <a:r>
                <a:rPr lang="en-US" sz="1400" b="1" kern="1200" dirty="0">
                  <a:solidFill>
                    <a:schemeClr val="tx1"/>
                  </a:solidFill>
                  <a:latin typeface="Arial" panose="020B0604020202020204" pitchFamily="34" charset="0"/>
                  <a:cs typeface="Arial" panose="020B0604020202020204" pitchFamily="34" charset="0"/>
                </a:rPr>
                <a:t>Production</a:t>
              </a:r>
            </a:p>
          </p:txBody>
        </p:sp>
        <p:pic>
          <p:nvPicPr>
            <p:cNvPr id="29" name="Graphic 28" descr="Baby bottle">
              <a:extLst>
                <a:ext uri="{FF2B5EF4-FFF2-40B4-BE49-F238E27FC236}">
                  <a16:creationId xmlns:a16="http://schemas.microsoft.com/office/drawing/2014/main" id="{1D03ADE6-878F-E739-BDEF-AF1F7F1C6E9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288892" y="2537412"/>
              <a:ext cx="732100" cy="732100"/>
            </a:xfrm>
            <a:prstGeom prst="rect">
              <a:avLst/>
            </a:prstGeom>
          </p:spPr>
        </p:pic>
        <p:sp>
          <p:nvSpPr>
            <p:cNvPr id="31" name="TextBox 30">
              <a:extLst>
                <a:ext uri="{FF2B5EF4-FFF2-40B4-BE49-F238E27FC236}">
                  <a16:creationId xmlns:a16="http://schemas.microsoft.com/office/drawing/2014/main" id="{4EF0AD8E-895B-7C33-C05E-EF6CC419033D}"/>
                </a:ext>
              </a:extLst>
            </p:cNvPr>
            <p:cNvSpPr txBox="1"/>
            <p:nvPr/>
          </p:nvSpPr>
          <p:spPr>
            <a:xfrm>
              <a:off x="6681242" y="3918610"/>
              <a:ext cx="1870260" cy="1780487"/>
            </a:xfrm>
            <a:prstGeom prst="rect">
              <a:avLst/>
            </a:prstGeom>
            <a:noFill/>
          </p:spPr>
          <p:txBody>
            <a:bodyPr wrap="square">
              <a:spAutoFit/>
            </a:bodyPr>
            <a:lstStyle/>
            <a:p>
              <a:pPr marL="0" lvl="0" indent="0" algn="ctr" defTabSz="800100">
                <a:spcBef>
                  <a:spcPct val="0"/>
                </a:spcBef>
                <a:buNone/>
              </a:pPr>
              <a:r>
                <a:rPr lang="en-US" sz="1400" b="1" dirty="0">
                  <a:latin typeface="Arial" panose="020B0604020202020204" pitchFamily="34" charset="0"/>
                  <a:cs typeface="Arial" panose="020B0604020202020204" pitchFamily="34" charset="0"/>
                </a:rPr>
                <a:t>Automotive</a:t>
              </a:r>
            </a:p>
            <a:p>
              <a:pPr marL="0" lvl="0" indent="0" algn="ctr" defTabSz="800100">
                <a:spcBef>
                  <a:spcPct val="0"/>
                </a:spcBef>
                <a:buNone/>
              </a:pPr>
              <a:r>
                <a:rPr lang="en-US" sz="1400" b="1" kern="1200" dirty="0">
                  <a:solidFill>
                    <a:schemeClr val="tx1"/>
                  </a:solidFill>
                  <a:latin typeface="Arial" panose="020B0604020202020204" pitchFamily="34" charset="0"/>
                  <a:cs typeface="Arial" panose="020B0604020202020204" pitchFamily="34" charset="0"/>
                </a:rPr>
                <a:t>Component</a:t>
              </a:r>
            </a:p>
            <a:p>
              <a:pPr marL="0" lvl="0" indent="0" algn="ctr" defTabSz="800100">
                <a:spcBef>
                  <a:spcPct val="0"/>
                </a:spcBef>
                <a:buNone/>
              </a:pPr>
              <a:r>
                <a:rPr lang="en-US" sz="1400" b="1" kern="1200" dirty="0">
                  <a:solidFill>
                    <a:schemeClr val="tx1"/>
                  </a:solidFill>
                  <a:latin typeface="Arial" panose="020B0604020202020204" pitchFamily="34" charset="0"/>
                  <a:cs typeface="Arial" panose="020B0604020202020204" pitchFamily="34" charset="0"/>
                </a:rPr>
                <a:t>Manufacturing</a:t>
              </a:r>
            </a:p>
            <a:p>
              <a:pPr marL="0" lvl="0" indent="0" algn="ctr" defTabSz="800100">
                <a:lnSpc>
                  <a:spcPct val="90000"/>
                </a:lnSpc>
                <a:spcBef>
                  <a:spcPct val="0"/>
                </a:spcBef>
                <a:spcAft>
                  <a:spcPct val="35000"/>
                </a:spcAft>
                <a:buNone/>
              </a:pPr>
              <a:endParaRPr lang="en-US" sz="1800" b="1" kern="1200" dirty="0">
                <a:solidFill>
                  <a:schemeClr val="tx1"/>
                </a:solidFill>
                <a:latin typeface="Arial" panose="020B0604020202020204" pitchFamily="34" charset="0"/>
                <a:cs typeface="Arial" panose="020B0604020202020204" pitchFamily="34" charset="0"/>
              </a:endParaRPr>
            </a:p>
            <a:p>
              <a:pPr marL="0" lvl="0" indent="0" algn="ctr" defTabSz="800100">
                <a:lnSpc>
                  <a:spcPct val="90000"/>
                </a:lnSpc>
                <a:spcBef>
                  <a:spcPct val="0"/>
                </a:spcBef>
                <a:spcAft>
                  <a:spcPct val="35000"/>
                </a:spcAft>
                <a:buNone/>
              </a:pPr>
              <a:endParaRPr lang="en-US" sz="1600" b="1" kern="1200" dirty="0">
                <a:solidFill>
                  <a:schemeClr val="tx1"/>
                </a:solidFill>
                <a:latin typeface="Arial" panose="020B0604020202020204" pitchFamily="34" charset="0"/>
                <a:cs typeface="Arial" panose="020B0604020202020204" pitchFamily="34" charset="0"/>
              </a:endParaRPr>
            </a:p>
            <a:p>
              <a:pPr marL="0" lvl="0" indent="0" algn="ctr" defTabSz="800100">
                <a:lnSpc>
                  <a:spcPct val="90000"/>
                </a:lnSpc>
                <a:spcBef>
                  <a:spcPct val="0"/>
                </a:spcBef>
                <a:buNone/>
              </a:pPr>
              <a:r>
                <a:rPr lang="en-US" sz="1400" b="1" kern="1200" dirty="0">
                  <a:solidFill>
                    <a:schemeClr val="tx1"/>
                  </a:solidFill>
                  <a:latin typeface="Arial" panose="020B0604020202020204" pitchFamily="34" charset="0"/>
                  <a:cs typeface="Arial" panose="020B0604020202020204" pitchFamily="34" charset="0"/>
                </a:rPr>
                <a:t>Automotive</a:t>
              </a:r>
            </a:p>
            <a:p>
              <a:pPr marL="0" lvl="0" indent="0" algn="ctr" defTabSz="800100">
                <a:lnSpc>
                  <a:spcPct val="90000"/>
                </a:lnSpc>
                <a:spcBef>
                  <a:spcPct val="0"/>
                </a:spcBef>
                <a:buNone/>
              </a:pPr>
              <a:r>
                <a:rPr lang="en-US" sz="1400" b="1" kern="1200" dirty="0">
                  <a:solidFill>
                    <a:schemeClr val="tx1"/>
                  </a:solidFill>
                  <a:latin typeface="Arial" panose="020B0604020202020204" pitchFamily="34" charset="0"/>
                  <a:cs typeface="Arial" panose="020B0604020202020204" pitchFamily="34" charset="0"/>
                </a:rPr>
                <a:t>Components</a:t>
              </a:r>
            </a:p>
          </p:txBody>
        </p:sp>
        <p:pic>
          <p:nvPicPr>
            <p:cNvPr id="32" name="Graphic 31" descr="USB">
              <a:extLst>
                <a:ext uri="{FF2B5EF4-FFF2-40B4-BE49-F238E27FC236}">
                  <a16:creationId xmlns:a16="http://schemas.microsoft.com/office/drawing/2014/main" id="{1A2954FA-C74C-1805-8B60-BC73BDF7F1A0}"/>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250322" y="4561199"/>
              <a:ext cx="732100" cy="732100"/>
            </a:xfrm>
            <a:prstGeom prst="rect">
              <a:avLst/>
            </a:prstGeom>
          </p:spPr>
        </p:pic>
        <p:sp>
          <p:nvSpPr>
            <p:cNvPr id="33" name="TextBox 32">
              <a:extLst>
                <a:ext uri="{FF2B5EF4-FFF2-40B4-BE49-F238E27FC236}">
                  <a16:creationId xmlns:a16="http://schemas.microsoft.com/office/drawing/2014/main" id="{AB133BBD-E6C1-F442-3761-87CB8DD3FAA1}"/>
                </a:ext>
              </a:extLst>
            </p:cNvPr>
            <p:cNvSpPr txBox="1"/>
            <p:nvPr/>
          </p:nvSpPr>
          <p:spPr>
            <a:xfrm>
              <a:off x="5024506" y="985539"/>
              <a:ext cx="1870260" cy="2035942"/>
            </a:xfrm>
            <a:prstGeom prst="rect">
              <a:avLst/>
            </a:prstGeom>
            <a:noFill/>
          </p:spPr>
          <p:txBody>
            <a:bodyPr wrap="square">
              <a:spAutoFit/>
            </a:bodyPr>
            <a:lstStyle/>
            <a:p>
              <a:pPr marL="0" lvl="0" indent="0" algn="ctr" defTabSz="800100">
                <a:lnSpc>
                  <a:spcPct val="90000"/>
                </a:lnSpc>
                <a:spcBef>
                  <a:spcPct val="0"/>
                </a:spcBef>
                <a:buNone/>
              </a:pPr>
              <a:r>
                <a:rPr lang="en-US" sz="1400" b="1" kern="1200" dirty="0">
                  <a:solidFill>
                    <a:schemeClr val="tx1"/>
                  </a:solidFill>
                  <a:latin typeface="Arial" panose="020B0604020202020204" pitchFamily="34" charset="0"/>
                  <a:cs typeface="Arial" panose="020B0604020202020204" pitchFamily="34" charset="0"/>
                </a:rPr>
                <a:t>Metal &amp;</a:t>
              </a:r>
            </a:p>
            <a:p>
              <a:pPr marL="0" lvl="0" indent="0" algn="ctr" defTabSz="800100">
                <a:lnSpc>
                  <a:spcPct val="90000"/>
                </a:lnSpc>
                <a:spcBef>
                  <a:spcPct val="0"/>
                </a:spcBef>
                <a:buNone/>
              </a:pPr>
              <a:r>
                <a:rPr lang="en-US" sz="1400" b="1" dirty="0">
                  <a:latin typeface="Arial" panose="020B0604020202020204" pitchFamily="34" charset="0"/>
                  <a:cs typeface="Arial" panose="020B0604020202020204" pitchFamily="34" charset="0"/>
                </a:rPr>
                <a:t>Engineering</a:t>
              </a:r>
              <a:endParaRPr lang="en-US" sz="1400" b="1" kern="1200" dirty="0">
                <a:solidFill>
                  <a:schemeClr val="tx1"/>
                </a:solidFill>
                <a:latin typeface="Arial" panose="020B0604020202020204" pitchFamily="34" charset="0"/>
                <a:cs typeface="Arial" panose="020B0604020202020204" pitchFamily="34" charset="0"/>
              </a:endParaRPr>
            </a:p>
            <a:p>
              <a:pPr marL="0" lvl="0" indent="0" algn="ctr" defTabSz="800100">
                <a:lnSpc>
                  <a:spcPct val="90000"/>
                </a:lnSpc>
                <a:spcBef>
                  <a:spcPct val="0"/>
                </a:spcBef>
                <a:spcAft>
                  <a:spcPct val="35000"/>
                </a:spcAft>
                <a:buNone/>
              </a:pPr>
              <a:endParaRPr lang="en-US" sz="1400" b="1" kern="1200" dirty="0">
                <a:solidFill>
                  <a:schemeClr val="tx1"/>
                </a:solidFill>
                <a:latin typeface="Arial" panose="020B0604020202020204" pitchFamily="34" charset="0"/>
                <a:cs typeface="Arial" panose="020B0604020202020204" pitchFamily="34" charset="0"/>
              </a:endParaRPr>
            </a:p>
            <a:p>
              <a:pPr marL="0" lvl="0" indent="0" algn="ctr" defTabSz="800100">
                <a:lnSpc>
                  <a:spcPct val="90000"/>
                </a:lnSpc>
                <a:spcBef>
                  <a:spcPct val="0"/>
                </a:spcBef>
                <a:spcAft>
                  <a:spcPct val="35000"/>
                </a:spcAft>
                <a:buNone/>
              </a:pPr>
              <a:endParaRPr lang="en-US" sz="1400" b="1" kern="1200" dirty="0">
                <a:solidFill>
                  <a:schemeClr val="tx1"/>
                </a:solidFill>
                <a:latin typeface="Arial" panose="020B0604020202020204" pitchFamily="34" charset="0"/>
                <a:cs typeface="Arial" panose="020B0604020202020204" pitchFamily="34" charset="0"/>
              </a:endParaRPr>
            </a:p>
            <a:p>
              <a:pPr marL="0" lvl="0" indent="0" algn="ctr" defTabSz="800100">
                <a:lnSpc>
                  <a:spcPct val="90000"/>
                </a:lnSpc>
                <a:spcBef>
                  <a:spcPct val="0"/>
                </a:spcBef>
                <a:spcAft>
                  <a:spcPct val="35000"/>
                </a:spcAft>
                <a:buNone/>
              </a:pPr>
              <a:endParaRPr lang="en-US" sz="1400" b="1" kern="1200" dirty="0">
                <a:solidFill>
                  <a:schemeClr val="tx1"/>
                </a:solidFill>
                <a:latin typeface="Arial" panose="020B0604020202020204" pitchFamily="34" charset="0"/>
                <a:cs typeface="Arial" panose="020B0604020202020204" pitchFamily="34" charset="0"/>
              </a:endParaRPr>
            </a:p>
            <a:p>
              <a:pPr lvl="0" algn="ctr"/>
              <a:r>
                <a:rPr lang="en-US" sz="1200" b="1" dirty="0">
                  <a:latin typeface="Arial" panose="020B0604020202020204" pitchFamily="34" charset="0"/>
                  <a:cs typeface="Arial" panose="020B0604020202020204" pitchFamily="34" charset="0"/>
                </a:rPr>
                <a:t>Basic iron and steel, non-ferrous metals products</a:t>
              </a:r>
            </a:p>
            <a:p>
              <a:pPr marL="0" lvl="0" indent="0" algn="ctr" defTabSz="800100">
                <a:lnSpc>
                  <a:spcPct val="90000"/>
                </a:lnSpc>
                <a:spcBef>
                  <a:spcPct val="0"/>
                </a:spcBef>
                <a:spcAft>
                  <a:spcPct val="35000"/>
                </a:spcAft>
                <a:buNone/>
              </a:pPr>
              <a:endParaRPr lang="en-US" sz="1400" b="1" kern="1200" dirty="0">
                <a:solidFill>
                  <a:schemeClr val="tx1"/>
                </a:solidFill>
                <a:latin typeface="Arial" panose="020B0604020202020204" pitchFamily="34" charset="0"/>
                <a:cs typeface="Arial" panose="020B0604020202020204" pitchFamily="34" charset="0"/>
              </a:endParaRPr>
            </a:p>
          </p:txBody>
        </p:sp>
        <p:sp>
          <p:nvSpPr>
            <p:cNvPr id="34" name="TextBox 33">
              <a:extLst>
                <a:ext uri="{FF2B5EF4-FFF2-40B4-BE49-F238E27FC236}">
                  <a16:creationId xmlns:a16="http://schemas.microsoft.com/office/drawing/2014/main" id="{3AF3E93B-C41D-6F1B-FCA2-0A884577E4AD}"/>
                </a:ext>
              </a:extLst>
            </p:cNvPr>
            <p:cNvSpPr txBox="1"/>
            <p:nvPr/>
          </p:nvSpPr>
          <p:spPr>
            <a:xfrm>
              <a:off x="3362003" y="1932064"/>
              <a:ext cx="1870260" cy="1912831"/>
            </a:xfrm>
            <a:prstGeom prst="rect">
              <a:avLst/>
            </a:prstGeom>
            <a:noFill/>
          </p:spPr>
          <p:txBody>
            <a:bodyPr wrap="square">
              <a:spAutoFit/>
            </a:bodyPr>
            <a:lstStyle/>
            <a:p>
              <a:pPr marL="0" lvl="0" indent="0" algn="ctr" defTabSz="800100">
                <a:lnSpc>
                  <a:spcPct val="90000"/>
                </a:lnSpc>
                <a:spcBef>
                  <a:spcPct val="0"/>
                </a:spcBef>
                <a:buNone/>
              </a:pPr>
              <a:r>
                <a:rPr lang="en-US" sz="1400" b="1" kern="1200" dirty="0">
                  <a:solidFill>
                    <a:schemeClr val="tx1"/>
                  </a:solidFill>
                  <a:latin typeface="Arial" panose="020B0604020202020204" pitchFamily="34" charset="0"/>
                  <a:cs typeface="Arial" panose="020B0604020202020204" pitchFamily="34" charset="0"/>
                </a:rPr>
                <a:t>Auto</a:t>
              </a:r>
            </a:p>
            <a:p>
              <a:pPr marL="0" lvl="0" indent="0" algn="ctr" defTabSz="800100">
                <a:lnSpc>
                  <a:spcPct val="90000"/>
                </a:lnSpc>
                <a:spcBef>
                  <a:spcPct val="0"/>
                </a:spcBef>
                <a:buNone/>
              </a:pPr>
              <a:r>
                <a:rPr lang="en-US" sz="1400" b="1" dirty="0">
                  <a:latin typeface="Arial" panose="020B0604020202020204" pitchFamily="34" charset="0"/>
                  <a:cs typeface="Arial" panose="020B0604020202020204" pitchFamily="34" charset="0"/>
                </a:rPr>
                <a:t>Manufacturing</a:t>
              </a:r>
              <a:endParaRPr lang="en-US" sz="1400" b="1" kern="1200" dirty="0">
                <a:solidFill>
                  <a:schemeClr val="tx1"/>
                </a:solidFill>
                <a:latin typeface="Arial" panose="020B0604020202020204" pitchFamily="34" charset="0"/>
                <a:cs typeface="Arial" panose="020B0604020202020204" pitchFamily="34" charset="0"/>
              </a:endParaRPr>
            </a:p>
            <a:p>
              <a:pPr marL="0" lvl="0" indent="0" algn="ctr" defTabSz="800100">
                <a:lnSpc>
                  <a:spcPct val="90000"/>
                </a:lnSpc>
                <a:spcBef>
                  <a:spcPct val="0"/>
                </a:spcBef>
                <a:spcAft>
                  <a:spcPct val="35000"/>
                </a:spcAft>
                <a:buNone/>
              </a:pPr>
              <a:endParaRPr lang="en-US" sz="1400" b="1" kern="1200" dirty="0">
                <a:solidFill>
                  <a:schemeClr val="tx1"/>
                </a:solidFill>
                <a:latin typeface="Arial" panose="020B0604020202020204" pitchFamily="34" charset="0"/>
                <a:cs typeface="Arial" panose="020B0604020202020204" pitchFamily="34" charset="0"/>
              </a:endParaRPr>
            </a:p>
            <a:p>
              <a:pPr marL="0" lvl="0" indent="0" algn="ctr" defTabSz="800100">
                <a:lnSpc>
                  <a:spcPct val="90000"/>
                </a:lnSpc>
                <a:spcBef>
                  <a:spcPct val="0"/>
                </a:spcBef>
                <a:spcAft>
                  <a:spcPct val="35000"/>
                </a:spcAft>
                <a:buNone/>
              </a:pPr>
              <a:endParaRPr lang="en-US" sz="1400" b="1" kern="1200" dirty="0">
                <a:solidFill>
                  <a:schemeClr val="tx1"/>
                </a:solidFill>
                <a:latin typeface="Arial" panose="020B0604020202020204" pitchFamily="34" charset="0"/>
                <a:cs typeface="Arial" panose="020B0604020202020204" pitchFamily="34" charset="0"/>
              </a:endParaRPr>
            </a:p>
            <a:p>
              <a:pPr marL="0" lvl="0" indent="0" algn="ctr" defTabSz="800100">
                <a:lnSpc>
                  <a:spcPct val="90000"/>
                </a:lnSpc>
                <a:spcBef>
                  <a:spcPct val="0"/>
                </a:spcBef>
                <a:spcAft>
                  <a:spcPct val="35000"/>
                </a:spcAft>
                <a:buNone/>
              </a:pPr>
              <a:endParaRPr lang="en-US" sz="1400" b="1" kern="1200" dirty="0">
                <a:solidFill>
                  <a:schemeClr val="tx1"/>
                </a:solidFill>
                <a:latin typeface="Arial" panose="020B0604020202020204" pitchFamily="34" charset="0"/>
                <a:cs typeface="Arial" panose="020B0604020202020204" pitchFamily="34" charset="0"/>
              </a:endParaRPr>
            </a:p>
            <a:p>
              <a:pPr lvl="0" algn="ctr"/>
              <a:r>
                <a:rPr lang="en-US" sz="1400" b="1" dirty="0">
                  <a:latin typeface="Arial" panose="020B0604020202020204" pitchFamily="34" charset="0"/>
                  <a:cs typeface="Arial" panose="020B0604020202020204" pitchFamily="34" charset="0"/>
                </a:rPr>
                <a:t>New Motor</a:t>
              </a:r>
            </a:p>
            <a:p>
              <a:pPr lvl="0" algn="ctr"/>
              <a:r>
                <a:rPr lang="en-US" sz="1400" b="1" dirty="0">
                  <a:latin typeface="Arial" panose="020B0604020202020204" pitchFamily="34" charset="0"/>
                  <a:cs typeface="Arial" panose="020B0604020202020204" pitchFamily="34" charset="0"/>
                </a:rPr>
                <a:t>Vehicles</a:t>
              </a:r>
            </a:p>
            <a:p>
              <a:pPr marL="0" lvl="0" indent="0" algn="ctr" defTabSz="800100">
                <a:lnSpc>
                  <a:spcPct val="90000"/>
                </a:lnSpc>
                <a:spcBef>
                  <a:spcPct val="0"/>
                </a:spcBef>
                <a:spcAft>
                  <a:spcPct val="35000"/>
                </a:spcAft>
                <a:buNone/>
              </a:pPr>
              <a:endParaRPr lang="en-US" sz="1400" b="1" kern="1200" dirty="0">
                <a:solidFill>
                  <a:schemeClr val="tx1"/>
                </a:solidFill>
                <a:latin typeface="Arial" panose="020B0604020202020204" pitchFamily="34" charset="0"/>
                <a:cs typeface="Arial" panose="020B0604020202020204" pitchFamily="34" charset="0"/>
              </a:endParaRPr>
            </a:p>
          </p:txBody>
        </p:sp>
        <p:sp>
          <p:nvSpPr>
            <p:cNvPr id="35" name="TextBox 34">
              <a:extLst>
                <a:ext uri="{FF2B5EF4-FFF2-40B4-BE49-F238E27FC236}">
                  <a16:creationId xmlns:a16="http://schemas.microsoft.com/office/drawing/2014/main" id="{17DF89BB-8E01-B3FF-15BB-6967DF6484C9}"/>
                </a:ext>
              </a:extLst>
            </p:cNvPr>
            <p:cNvSpPr txBox="1"/>
            <p:nvPr/>
          </p:nvSpPr>
          <p:spPr>
            <a:xfrm>
              <a:off x="3349761" y="3836519"/>
              <a:ext cx="1870260" cy="2134430"/>
            </a:xfrm>
            <a:prstGeom prst="rect">
              <a:avLst/>
            </a:prstGeom>
            <a:noFill/>
          </p:spPr>
          <p:txBody>
            <a:bodyPr wrap="square">
              <a:spAutoFit/>
            </a:bodyPr>
            <a:lstStyle/>
            <a:p>
              <a:pPr marL="0" lvl="0" indent="0" algn="ctr" defTabSz="800100">
                <a:lnSpc>
                  <a:spcPct val="90000"/>
                </a:lnSpc>
                <a:spcBef>
                  <a:spcPct val="0"/>
                </a:spcBef>
                <a:buNone/>
              </a:pPr>
              <a:r>
                <a:rPr lang="en-US" sz="1400" b="1" kern="1200" dirty="0">
                  <a:solidFill>
                    <a:schemeClr val="tx1"/>
                  </a:solidFill>
                  <a:latin typeface="Arial" panose="020B0604020202020204" pitchFamily="34" charset="0"/>
                  <a:cs typeface="Arial" panose="020B0604020202020204" pitchFamily="34" charset="0"/>
                </a:rPr>
                <a:t>Motor Retail &amp;</a:t>
              </a:r>
            </a:p>
            <a:p>
              <a:pPr marL="0" lvl="0" indent="0" algn="ctr" defTabSz="800100">
                <a:lnSpc>
                  <a:spcPct val="90000"/>
                </a:lnSpc>
                <a:spcBef>
                  <a:spcPct val="0"/>
                </a:spcBef>
                <a:buNone/>
              </a:pPr>
              <a:r>
                <a:rPr lang="en-US" sz="1400" b="1" kern="1200" dirty="0">
                  <a:solidFill>
                    <a:schemeClr val="tx1"/>
                  </a:solidFill>
                  <a:latin typeface="Arial" panose="020B0604020202020204" pitchFamily="34" charset="0"/>
                  <a:cs typeface="Arial" panose="020B0604020202020204" pitchFamily="34" charset="0"/>
                </a:rPr>
                <a:t>Aftermarket</a:t>
              </a:r>
            </a:p>
            <a:p>
              <a:pPr marL="0" lvl="0" indent="0" algn="ctr" defTabSz="800100">
                <a:lnSpc>
                  <a:spcPct val="90000"/>
                </a:lnSpc>
                <a:spcBef>
                  <a:spcPct val="0"/>
                </a:spcBef>
                <a:spcAft>
                  <a:spcPct val="35000"/>
                </a:spcAft>
                <a:buNone/>
              </a:pPr>
              <a:endParaRPr lang="en-US" sz="1400" b="1" kern="1200" dirty="0">
                <a:solidFill>
                  <a:schemeClr val="tx1"/>
                </a:solidFill>
                <a:latin typeface="Arial" panose="020B0604020202020204" pitchFamily="34" charset="0"/>
                <a:cs typeface="Arial" panose="020B0604020202020204" pitchFamily="34" charset="0"/>
              </a:endParaRPr>
            </a:p>
            <a:p>
              <a:pPr marL="0" lvl="0" indent="0" algn="ctr" defTabSz="800100">
                <a:lnSpc>
                  <a:spcPct val="90000"/>
                </a:lnSpc>
                <a:spcBef>
                  <a:spcPct val="0"/>
                </a:spcBef>
                <a:spcAft>
                  <a:spcPct val="35000"/>
                </a:spcAft>
                <a:buNone/>
              </a:pPr>
              <a:endParaRPr lang="en-US" sz="2000" b="1" kern="1200" dirty="0">
                <a:solidFill>
                  <a:schemeClr val="tx1"/>
                </a:solidFill>
                <a:latin typeface="Arial" panose="020B0604020202020204" pitchFamily="34" charset="0"/>
                <a:cs typeface="Arial" panose="020B0604020202020204" pitchFamily="34" charset="0"/>
              </a:endParaRPr>
            </a:p>
            <a:p>
              <a:pPr lvl="0" algn="ctr" defTabSz="800100">
                <a:lnSpc>
                  <a:spcPct val="90000"/>
                </a:lnSpc>
                <a:spcBef>
                  <a:spcPct val="0"/>
                </a:spcBef>
                <a:spcAft>
                  <a:spcPct val="35000"/>
                </a:spcAft>
              </a:pPr>
              <a:r>
                <a:rPr lang="en-US" sz="1200" b="1" kern="1200" dirty="0">
                  <a:latin typeface="Arial" panose="020B0604020202020204" pitchFamily="34" charset="0"/>
                  <a:cs typeface="Arial" panose="020B0604020202020204" pitchFamily="34" charset="0"/>
                </a:rPr>
                <a:t>Retail, Trade &amp; Maintenance of motor vehicles and motor-cycle</a:t>
              </a:r>
              <a:endParaRPr lang="en-ZA" sz="1200" b="1" kern="1200" dirty="0">
                <a:latin typeface="Arial" panose="020B0604020202020204" pitchFamily="34" charset="0"/>
                <a:cs typeface="Arial" panose="020B0604020202020204" pitchFamily="34" charset="0"/>
              </a:endParaRPr>
            </a:p>
            <a:p>
              <a:pPr marL="0" lvl="0" indent="0" algn="ctr" defTabSz="800100">
                <a:lnSpc>
                  <a:spcPct val="90000"/>
                </a:lnSpc>
                <a:spcBef>
                  <a:spcPct val="0"/>
                </a:spcBef>
                <a:spcAft>
                  <a:spcPct val="35000"/>
                </a:spcAft>
                <a:buNone/>
              </a:pPr>
              <a:endParaRPr lang="en-US" sz="1400" b="1" kern="1200" dirty="0">
                <a:solidFill>
                  <a:schemeClr val="tx1"/>
                </a:solidFill>
                <a:latin typeface="Arial" panose="020B0604020202020204" pitchFamily="34" charset="0"/>
                <a:cs typeface="Arial" panose="020B0604020202020204" pitchFamily="34" charset="0"/>
              </a:endParaRPr>
            </a:p>
          </p:txBody>
        </p:sp>
        <p:sp>
          <p:nvSpPr>
            <p:cNvPr id="38" name="TextBox 37">
              <a:extLst>
                <a:ext uri="{FF2B5EF4-FFF2-40B4-BE49-F238E27FC236}">
                  <a16:creationId xmlns:a16="http://schemas.microsoft.com/office/drawing/2014/main" id="{162DF7CB-1E7E-BC3E-9BF9-088B62BAB663}"/>
                </a:ext>
              </a:extLst>
            </p:cNvPr>
            <p:cNvSpPr txBox="1"/>
            <p:nvPr/>
          </p:nvSpPr>
          <p:spPr>
            <a:xfrm>
              <a:off x="5036012" y="4830291"/>
              <a:ext cx="1870260" cy="1872820"/>
            </a:xfrm>
            <a:prstGeom prst="rect">
              <a:avLst/>
            </a:prstGeom>
            <a:noFill/>
          </p:spPr>
          <p:txBody>
            <a:bodyPr wrap="square">
              <a:spAutoFit/>
            </a:bodyPr>
            <a:lstStyle/>
            <a:p>
              <a:pPr marL="0" lvl="0" indent="0" algn="ctr" defTabSz="800100">
                <a:spcBef>
                  <a:spcPct val="0"/>
                </a:spcBef>
                <a:buNone/>
              </a:pPr>
              <a:r>
                <a:rPr lang="en-US" sz="1400" b="1" dirty="0">
                  <a:latin typeface="Arial" panose="020B0604020202020204" pitchFamily="34" charset="0"/>
                  <a:cs typeface="Arial" panose="020B0604020202020204" pitchFamily="34" charset="0"/>
                </a:rPr>
                <a:t>New </a:t>
              </a:r>
              <a:r>
                <a:rPr lang="en-US" sz="1400" b="1" dirty="0" err="1">
                  <a:latin typeface="Arial" panose="020B0604020202020204" pitchFamily="34" charset="0"/>
                  <a:cs typeface="Arial" panose="020B0604020202020204" pitchFamily="34" charset="0"/>
                </a:rPr>
                <a:t>Tyre</a:t>
              </a:r>
              <a:endParaRPr lang="en-US" sz="1400" b="1" kern="1200" dirty="0">
                <a:solidFill>
                  <a:schemeClr val="tx1"/>
                </a:solidFill>
                <a:latin typeface="Arial" panose="020B0604020202020204" pitchFamily="34" charset="0"/>
                <a:cs typeface="Arial" panose="020B0604020202020204" pitchFamily="34" charset="0"/>
              </a:endParaRPr>
            </a:p>
            <a:p>
              <a:pPr marL="0" lvl="0" indent="0" algn="ctr" defTabSz="800100">
                <a:spcBef>
                  <a:spcPct val="0"/>
                </a:spcBef>
                <a:buNone/>
              </a:pPr>
              <a:r>
                <a:rPr lang="en-US" sz="1400" b="1" kern="1200" dirty="0">
                  <a:solidFill>
                    <a:schemeClr val="tx1"/>
                  </a:solidFill>
                  <a:latin typeface="Arial" panose="020B0604020202020204" pitchFamily="34" charset="0"/>
                  <a:cs typeface="Arial" panose="020B0604020202020204" pitchFamily="34" charset="0"/>
                </a:rPr>
                <a:t>Manufacturing</a:t>
              </a:r>
            </a:p>
            <a:p>
              <a:pPr marL="0" lvl="0" indent="0" algn="ctr" defTabSz="800100">
                <a:lnSpc>
                  <a:spcPct val="90000"/>
                </a:lnSpc>
                <a:spcBef>
                  <a:spcPct val="0"/>
                </a:spcBef>
                <a:spcAft>
                  <a:spcPct val="35000"/>
                </a:spcAft>
                <a:buNone/>
              </a:pPr>
              <a:endParaRPr lang="en-US" sz="1800" b="1" kern="1200" dirty="0">
                <a:solidFill>
                  <a:schemeClr val="tx1"/>
                </a:solidFill>
                <a:latin typeface="Arial" panose="020B0604020202020204" pitchFamily="34" charset="0"/>
                <a:cs typeface="Arial" panose="020B0604020202020204" pitchFamily="34" charset="0"/>
              </a:endParaRPr>
            </a:p>
            <a:p>
              <a:pPr marL="0" lvl="0" indent="0" algn="ctr" defTabSz="800100">
                <a:lnSpc>
                  <a:spcPct val="90000"/>
                </a:lnSpc>
                <a:spcBef>
                  <a:spcPct val="0"/>
                </a:spcBef>
                <a:spcAft>
                  <a:spcPct val="35000"/>
                </a:spcAft>
                <a:buNone/>
              </a:pPr>
              <a:endParaRPr lang="en-US" sz="1600" b="1" kern="1200" dirty="0">
                <a:solidFill>
                  <a:schemeClr val="tx1"/>
                </a:solidFill>
                <a:latin typeface="Arial" panose="020B0604020202020204" pitchFamily="34" charset="0"/>
                <a:cs typeface="Arial" panose="020B0604020202020204" pitchFamily="34" charset="0"/>
              </a:endParaRPr>
            </a:p>
            <a:p>
              <a:pPr marL="0" lvl="0" indent="0" algn="ctr" defTabSz="800100">
                <a:lnSpc>
                  <a:spcPct val="90000"/>
                </a:lnSpc>
                <a:spcBef>
                  <a:spcPct val="0"/>
                </a:spcBef>
                <a:spcAft>
                  <a:spcPct val="35000"/>
                </a:spcAft>
                <a:buNone/>
              </a:pPr>
              <a:endParaRPr lang="en-US" sz="1600" b="1" kern="1200" dirty="0">
                <a:solidFill>
                  <a:schemeClr val="tx1"/>
                </a:solidFill>
                <a:latin typeface="Arial" panose="020B0604020202020204" pitchFamily="34" charset="0"/>
                <a:cs typeface="Arial" panose="020B0604020202020204" pitchFamily="34" charset="0"/>
              </a:endParaRPr>
            </a:p>
            <a:p>
              <a:pPr marL="0" lvl="0" indent="0" algn="ctr" defTabSz="800100">
                <a:lnSpc>
                  <a:spcPct val="90000"/>
                </a:lnSpc>
                <a:spcBef>
                  <a:spcPct val="0"/>
                </a:spcBef>
                <a:buNone/>
              </a:pPr>
              <a:r>
                <a:rPr lang="en-US" sz="1400" b="1" kern="1200" dirty="0">
                  <a:solidFill>
                    <a:schemeClr val="tx1"/>
                  </a:solidFill>
                  <a:latin typeface="Arial" panose="020B0604020202020204" pitchFamily="34" charset="0"/>
                  <a:cs typeface="Arial" panose="020B0604020202020204" pitchFamily="34" charset="0"/>
                </a:rPr>
                <a:t>Rubber</a:t>
              </a:r>
            </a:p>
            <a:p>
              <a:pPr marL="0" lvl="0" indent="0" algn="ctr" defTabSz="800100">
                <a:lnSpc>
                  <a:spcPct val="90000"/>
                </a:lnSpc>
                <a:spcBef>
                  <a:spcPct val="0"/>
                </a:spcBef>
                <a:buNone/>
              </a:pPr>
              <a:r>
                <a:rPr lang="en-US" sz="1400" b="1" dirty="0">
                  <a:latin typeface="Arial" panose="020B0604020202020204" pitchFamily="34" charset="0"/>
                  <a:cs typeface="Arial" panose="020B0604020202020204" pitchFamily="34" charset="0"/>
                </a:rPr>
                <a:t>Products</a:t>
              </a:r>
              <a:endParaRPr lang="en-US" sz="1400" b="1" kern="1200" dirty="0">
                <a:solidFill>
                  <a:schemeClr val="tx1"/>
                </a:solidFill>
                <a:latin typeface="Arial" panose="020B0604020202020204" pitchFamily="34" charset="0"/>
                <a:cs typeface="Arial" panose="020B0604020202020204" pitchFamily="34" charset="0"/>
              </a:endParaRPr>
            </a:p>
          </p:txBody>
        </p:sp>
        <p:pic>
          <p:nvPicPr>
            <p:cNvPr id="41" name="Picture 40">
              <a:extLst>
                <a:ext uri="{FF2B5EF4-FFF2-40B4-BE49-F238E27FC236}">
                  <a16:creationId xmlns:a16="http://schemas.microsoft.com/office/drawing/2014/main" id="{5512CE36-A560-995D-0C11-010698C83D7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9550123">
              <a:off x="5652448" y="5395524"/>
              <a:ext cx="637388" cy="800847"/>
            </a:xfrm>
            <a:prstGeom prst="rect">
              <a:avLst/>
            </a:prstGeom>
          </p:spPr>
        </p:pic>
        <p:pic>
          <p:nvPicPr>
            <p:cNvPr id="43" name="Picture 42" descr="Shape&#10;&#10;Description automatically generated with low confidence">
              <a:extLst>
                <a:ext uri="{FF2B5EF4-FFF2-40B4-BE49-F238E27FC236}">
                  <a16:creationId xmlns:a16="http://schemas.microsoft.com/office/drawing/2014/main" id="{8E3BDE3E-3868-202C-70DF-ED4BD7D09A97}"/>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945523" y="4211260"/>
              <a:ext cx="714842" cy="714842"/>
            </a:xfrm>
            <a:prstGeom prst="rect">
              <a:avLst/>
            </a:prstGeom>
          </p:spPr>
        </p:pic>
        <p:pic>
          <p:nvPicPr>
            <p:cNvPr id="44" name="Graphic 43" descr="Car">
              <a:extLst>
                <a:ext uri="{FF2B5EF4-FFF2-40B4-BE49-F238E27FC236}">
                  <a16:creationId xmlns:a16="http://schemas.microsoft.com/office/drawing/2014/main" id="{5B146108-183C-622E-81E5-EF86CA135334}"/>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3910997" y="2359337"/>
              <a:ext cx="910175" cy="910175"/>
            </a:xfrm>
            <a:prstGeom prst="rect">
              <a:avLst/>
            </a:prstGeom>
          </p:spPr>
        </p:pic>
        <p:pic>
          <p:nvPicPr>
            <p:cNvPr id="45" name="Graphic 44" descr="Gears">
              <a:extLst>
                <a:ext uri="{FF2B5EF4-FFF2-40B4-BE49-F238E27FC236}">
                  <a16:creationId xmlns:a16="http://schemas.microsoft.com/office/drawing/2014/main" id="{1DD99A77-E002-B850-3FCB-73C7E30985E2}"/>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rot="2379684">
              <a:off x="5537592" y="1345101"/>
              <a:ext cx="854860" cy="954550"/>
            </a:xfrm>
            <a:prstGeom prst="rect">
              <a:avLst/>
            </a:prstGeom>
          </p:spPr>
        </p:pic>
      </p:grpSp>
      <p:sp>
        <p:nvSpPr>
          <p:cNvPr id="47" name="TextBox 46">
            <a:extLst>
              <a:ext uri="{FF2B5EF4-FFF2-40B4-BE49-F238E27FC236}">
                <a16:creationId xmlns:a16="http://schemas.microsoft.com/office/drawing/2014/main" id="{5680FCCE-3205-F539-FB73-21C2B8838F3F}"/>
              </a:ext>
            </a:extLst>
          </p:cNvPr>
          <p:cNvSpPr txBox="1"/>
          <p:nvPr/>
        </p:nvSpPr>
        <p:spPr>
          <a:xfrm>
            <a:off x="633782" y="98318"/>
            <a:ext cx="11470234" cy="584775"/>
          </a:xfrm>
          <a:prstGeom prst="rect">
            <a:avLst/>
          </a:prstGeom>
          <a:solidFill>
            <a:schemeClr val="accent4">
              <a:lumMod val="50000"/>
            </a:schemeClr>
          </a:solidFill>
        </p:spPr>
        <p:txBody>
          <a:bodyPr wrap="square" rtlCol="0">
            <a:spAutoFit/>
            <a:scene3d>
              <a:camera prst="orthographicFront"/>
              <a:lightRig rig="threePt" dir="t"/>
            </a:scene3d>
            <a:sp3d extrusionH="57150">
              <a:bevelT w="38100" h="38100"/>
            </a:sp3d>
          </a:bodyPr>
          <a:lstStyle/>
          <a:p>
            <a:pPr algn="ctr"/>
            <a:r>
              <a:rPr lang="en-US" sz="3200" dirty="0">
                <a:solidFill>
                  <a:schemeClr val="accent4">
                    <a:lumMod val="60000"/>
                    <a:lumOff val="40000"/>
                  </a:schemeClr>
                </a:solidFill>
                <a:latin typeface="Arial Black" panose="020B0A04020102020204" pitchFamily="34" charset="0"/>
                <a:cs typeface="Arial" panose="020B0604020202020204" pitchFamily="34" charset="0"/>
              </a:rPr>
              <a:t>merSETA Chambers</a:t>
            </a:r>
            <a:endParaRPr lang="en-ZA" sz="3200" dirty="0">
              <a:solidFill>
                <a:schemeClr val="accent4">
                  <a:lumMod val="60000"/>
                  <a:lumOff val="40000"/>
                </a:schemeClr>
              </a:solidFill>
              <a:latin typeface="Arial Black" panose="020B0A04020102020204" pitchFamily="34" charset="0"/>
              <a:cs typeface="Arial" panose="020B0604020202020204" pitchFamily="34" charset="0"/>
            </a:endParaRPr>
          </a:p>
        </p:txBody>
      </p:sp>
    </p:spTree>
    <p:extLst>
      <p:ext uri="{BB962C8B-B14F-4D97-AF65-F5344CB8AC3E}">
        <p14:creationId xmlns:p14="http://schemas.microsoft.com/office/powerpoint/2010/main" val="12677074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itle 1"/>
          <p:cNvSpPr txBox="1">
            <a:spLocks/>
          </p:cNvSpPr>
          <p:nvPr/>
        </p:nvSpPr>
        <p:spPr>
          <a:xfrm>
            <a:off x="1790700" y="86454"/>
            <a:ext cx="8610600" cy="743394"/>
          </a:xfrm>
          <a:prstGeom prst="rect">
            <a:avLst/>
          </a:prstGeom>
          <a:solidFill>
            <a:srgbClr val="D3A858"/>
          </a:solidFill>
        </p:spPr>
        <p:txBody>
          <a:bodyPr>
            <a:normAutofit fontScale="70000" lnSpcReduction="20000"/>
          </a:bodyPr>
          <a:lstStyle>
            <a:lvl1pPr algn="ctr" defTabSz="914400" rtl="0" eaLnBrk="1" latinLnBrk="0" hangingPunct="1">
              <a:spcBef>
                <a:spcPct val="0"/>
              </a:spcBef>
              <a:buNone/>
              <a:defRPr sz="2400" kern="1200">
                <a:solidFill>
                  <a:schemeClr val="tx1"/>
                </a:solidFill>
                <a:latin typeface="ZapfHumnst BT" pitchFamily="34" charset="0"/>
                <a:ea typeface="+mj-ea"/>
                <a:cs typeface="+mj-cs"/>
              </a:defRPr>
            </a:lvl1pPr>
          </a:lstStyle>
          <a:p>
            <a:r>
              <a:rPr lang="en-ZA" altLang="en-US" sz="3600" b="1" dirty="0">
                <a:solidFill>
                  <a:schemeClr val="bg1"/>
                </a:solidFill>
                <a:latin typeface="Garamond" panose="02020404030301010803" pitchFamily="18" charset="0"/>
                <a:ea typeface="MS PGothic" panose="020B0600070205080204" pitchFamily="34" charset="-128"/>
                <a:cs typeface="Arial" panose="020B0604020202020204" pitchFamily="34" charset="0"/>
              </a:rPr>
              <a:t>BIOGRAPHS OF INTER CAHMBER CONFERENCE EXTERNAL PRESENTERS </a:t>
            </a:r>
            <a:endParaRPr lang="en-ZA" sz="3600" b="1" dirty="0">
              <a:latin typeface="Agency FB" panose="020B0503020202020204" pitchFamily="34" charset="0"/>
            </a:endParaRPr>
          </a:p>
        </p:txBody>
      </p:sp>
      <p:sp>
        <p:nvSpPr>
          <p:cNvPr id="7" name="TextBox 6">
            <a:extLst>
              <a:ext uri="{FF2B5EF4-FFF2-40B4-BE49-F238E27FC236}">
                <a16:creationId xmlns:a16="http://schemas.microsoft.com/office/drawing/2014/main" id="{373279AA-2881-B1A6-4671-A27F47396CDB}"/>
              </a:ext>
            </a:extLst>
          </p:cNvPr>
          <p:cNvSpPr txBox="1"/>
          <p:nvPr/>
        </p:nvSpPr>
        <p:spPr>
          <a:xfrm>
            <a:off x="1301139" y="1122744"/>
            <a:ext cx="10748107" cy="5478423"/>
          </a:xfrm>
          <a:prstGeom prst="rect">
            <a:avLst/>
          </a:prstGeom>
          <a:solidFill>
            <a:schemeClr val="accent4">
              <a:lumMod val="40000"/>
              <a:lumOff val="60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ZA" sz="1400" b="1" dirty="0">
                <a:effectLst/>
                <a:ea typeface="Times New Roman" panose="02020603050405020304" pitchFamily="18" charset="0"/>
              </a:rPr>
              <a:t>Prof. Stephanie Matseleng Allais is :</a:t>
            </a:r>
          </a:p>
          <a:p>
            <a:endParaRPr lang="en-ZA" sz="1400" b="1" dirty="0">
              <a:ea typeface="Times New Roman" panose="02020603050405020304" pitchFamily="18" charset="0"/>
            </a:endParaRPr>
          </a:p>
          <a:p>
            <a:r>
              <a:rPr lang="en-ZA" sz="1400" b="1" u="sng" dirty="0">
                <a:effectLst/>
                <a:ea typeface="Times New Roman" panose="02020603050405020304" pitchFamily="18" charset="0"/>
              </a:rPr>
              <a:t>Research Chair of Skills Development and Professor of Education at the Centre for Researching Education and Labour (REAL) at Wits University.</a:t>
            </a:r>
          </a:p>
          <a:p>
            <a:r>
              <a:rPr lang="en-ZA" sz="1400" b="1" u="sng" dirty="0">
                <a:ea typeface="Times New Roman" panose="02020603050405020304" pitchFamily="18" charset="0"/>
              </a:rPr>
              <a:t>R</a:t>
            </a:r>
            <a:r>
              <a:rPr lang="en-ZA" sz="1400" b="1" u="sng" dirty="0">
                <a:effectLst/>
                <a:ea typeface="Times New Roman" panose="02020603050405020304" pitchFamily="18" charset="0"/>
              </a:rPr>
              <a:t>esearches international education and development, focused on education/ work relationships. </a:t>
            </a:r>
          </a:p>
          <a:p>
            <a:r>
              <a:rPr lang="en-ZA" sz="1400" b="1" u="sng" dirty="0">
                <a:ea typeface="Times New Roman" panose="02020603050405020304" pitchFamily="18" charset="0"/>
              </a:rPr>
              <a:t>B</a:t>
            </a:r>
            <a:r>
              <a:rPr lang="en-ZA" sz="1400" b="1" u="sng" dirty="0">
                <a:effectLst/>
                <a:ea typeface="Times New Roman" panose="02020603050405020304" pitchFamily="18" charset="0"/>
              </a:rPr>
              <a:t>ooks include: </a:t>
            </a:r>
          </a:p>
          <a:p>
            <a:pPr marL="342900" indent="-342900">
              <a:buAutoNum type="arabicPeriod"/>
            </a:pPr>
            <a:r>
              <a:rPr lang="en-ZA" sz="1400" b="1" dirty="0">
                <a:effectLst/>
                <a:ea typeface="Times New Roman" panose="02020603050405020304" pitchFamily="18" charset="0"/>
              </a:rPr>
              <a:t> </a:t>
            </a:r>
            <a:r>
              <a:rPr lang="en-ZA" sz="1400" b="1" i="1" dirty="0">
                <a:effectLst/>
                <a:ea typeface="Times New Roman" panose="02020603050405020304" pitchFamily="18" charset="0"/>
              </a:rPr>
              <a:t>Knowledge, Curriculum, and Preparation for Work</a:t>
            </a:r>
            <a:r>
              <a:rPr lang="en-ZA" sz="1400" b="1" dirty="0">
                <a:effectLst/>
                <a:ea typeface="Times New Roman" panose="02020603050405020304" pitchFamily="18" charset="0"/>
              </a:rPr>
              <a:t>, published in 2018 by Brill/SENSE, with Yael </a:t>
            </a:r>
            <a:r>
              <a:rPr lang="en-ZA" sz="1400" b="1" dirty="0" err="1">
                <a:effectLst/>
                <a:ea typeface="Times New Roman" panose="02020603050405020304" pitchFamily="18" charset="0"/>
              </a:rPr>
              <a:t>Shalem</a:t>
            </a:r>
            <a:r>
              <a:rPr lang="en-ZA" sz="1400" b="1" dirty="0">
                <a:effectLst/>
                <a:ea typeface="Times New Roman" panose="02020603050405020304" pitchFamily="18" charset="0"/>
              </a:rPr>
              <a:t>, </a:t>
            </a:r>
          </a:p>
          <a:p>
            <a:pPr marL="342900" indent="-342900">
              <a:buAutoNum type="arabicPeriod"/>
            </a:pPr>
            <a:r>
              <a:rPr lang="en-ZA" sz="1400" b="1" i="1" dirty="0">
                <a:effectLst/>
                <a:ea typeface="Times New Roman" panose="02020603050405020304" pitchFamily="18" charset="0"/>
              </a:rPr>
              <a:t>Selling Education Out: National Qualifications Frameworks and the abandonment of Knowledge</a:t>
            </a:r>
            <a:r>
              <a:rPr lang="en-ZA" sz="1400" b="1" dirty="0">
                <a:effectLst/>
                <a:ea typeface="Times New Roman" panose="02020603050405020304" pitchFamily="18" charset="0"/>
              </a:rPr>
              <a:t>, published in 2014 by</a:t>
            </a:r>
            <a:r>
              <a:rPr lang="en-ZA" sz="1400" b="1" i="1" dirty="0">
                <a:effectLst/>
                <a:ea typeface="Times New Roman" panose="02020603050405020304" pitchFamily="18" charset="0"/>
              </a:rPr>
              <a:t> </a:t>
            </a:r>
            <a:r>
              <a:rPr lang="en-ZA" sz="1400" b="1" dirty="0">
                <a:effectLst/>
                <a:ea typeface="Times New Roman" panose="02020603050405020304" pitchFamily="18" charset="0"/>
              </a:rPr>
              <a:t>Sense.</a:t>
            </a:r>
          </a:p>
          <a:p>
            <a:r>
              <a:rPr lang="en-ZA" sz="1400" b="1" u="sng" dirty="0">
                <a:ea typeface="Times New Roman" panose="02020603050405020304" pitchFamily="18" charset="0"/>
              </a:rPr>
              <a:t>Prof. </a:t>
            </a:r>
            <a:r>
              <a:rPr lang="en-ZA" sz="1400" b="1" u="sng" dirty="0">
                <a:effectLst/>
                <a:ea typeface="Times New Roman" panose="02020603050405020304" pitchFamily="18" charset="0"/>
              </a:rPr>
              <a:t> i</a:t>
            </a:r>
            <a:r>
              <a:rPr lang="en-ZA" sz="1400" b="1" u="sng" dirty="0">
                <a:ea typeface="Times New Roman" panose="02020603050405020304" pitchFamily="18" charset="0"/>
              </a:rPr>
              <a:t>s:</a:t>
            </a:r>
            <a:endParaRPr lang="en-ZA" sz="1400" b="1" u="sng" dirty="0">
              <a:effectLst/>
              <a:ea typeface="Times New Roman" panose="02020603050405020304" pitchFamily="18" charset="0"/>
            </a:endParaRPr>
          </a:p>
          <a:p>
            <a:r>
              <a:rPr lang="en-ZA" sz="1400" b="1" dirty="0">
                <a:ea typeface="Times New Roman" panose="02020603050405020304" pitchFamily="18" charset="0"/>
              </a:rPr>
              <a:t>1. E</a:t>
            </a:r>
            <a:r>
              <a:rPr lang="en-ZA" sz="1400" b="1" dirty="0">
                <a:effectLst/>
                <a:ea typeface="Times New Roman" panose="02020603050405020304" pitchFamily="18" charset="0"/>
              </a:rPr>
              <a:t>ditor of the </a:t>
            </a:r>
            <a:r>
              <a:rPr lang="en-ZA" sz="1400" b="1" i="1" dirty="0">
                <a:effectLst/>
                <a:ea typeface="Times New Roman" panose="02020603050405020304" pitchFamily="18" charset="0"/>
              </a:rPr>
              <a:t>Journal of Vocational Education and Training, and </a:t>
            </a:r>
          </a:p>
          <a:p>
            <a:r>
              <a:rPr lang="en-ZA" sz="1400" b="1" i="1" dirty="0">
                <a:effectLst/>
                <a:ea typeface="Times New Roman" panose="02020603050405020304" pitchFamily="18" charset="0"/>
              </a:rPr>
              <a:t>2. On</a:t>
            </a:r>
            <a:r>
              <a:rPr lang="en-ZA" sz="1400" b="1" dirty="0">
                <a:effectLst/>
                <a:ea typeface="Times New Roman" panose="02020603050405020304" pitchFamily="18" charset="0"/>
              </a:rPr>
              <a:t> the editorial boards of:</a:t>
            </a:r>
          </a:p>
          <a:p>
            <a:r>
              <a:rPr lang="en-ZA" sz="1400" b="1" dirty="0">
                <a:ea typeface="Times New Roman" panose="02020603050405020304" pitchFamily="18" charset="0"/>
              </a:rPr>
              <a:t>2.1 T</a:t>
            </a:r>
            <a:r>
              <a:rPr lang="en-ZA" sz="1400" b="1" dirty="0">
                <a:effectLst/>
                <a:ea typeface="Times New Roman" panose="02020603050405020304" pitchFamily="18" charset="0"/>
              </a:rPr>
              <a:t>he </a:t>
            </a:r>
            <a:r>
              <a:rPr lang="en-ZA" sz="1400" b="1" i="1" dirty="0">
                <a:effectLst/>
                <a:ea typeface="Times New Roman" panose="02020603050405020304" pitchFamily="18" charset="0"/>
              </a:rPr>
              <a:t>Journal of Education and Work, </a:t>
            </a:r>
          </a:p>
          <a:p>
            <a:r>
              <a:rPr lang="en-ZA" sz="1400" b="1" i="1" dirty="0">
                <a:ea typeface="Times New Roman" panose="02020603050405020304" pitchFamily="18" charset="0"/>
              </a:rPr>
              <a:t>2.2 </a:t>
            </a:r>
            <a:r>
              <a:rPr lang="en-ZA" sz="1400" b="1" i="1" dirty="0">
                <a:effectLst/>
                <a:ea typeface="Times New Roman" panose="02020603050405020304" pitchFamily="18" charset="0"/>
              </a:rPr>
              <a:t>The Curriculum Journal; </a:t>
            </a:r>
          </a:p>
          <a:p>
            <a:r>
              <a:rPr lang="en-ZA" sz="1400" b="1" i="1" dirty="0">
                <a:ea typeface="Times New Roman" panose="02020603050405020304" pitchFamily="18" charset="0"/>
              </a:rPr>
              <a:t>2.3 T</a:t>
            </a:r>
            <a:r>
              <a:rPr lang="en-ZA" sz="1400" b="1" dirty="0">
                <a:effectLst/>
                <a:ea typeface="Times New Roman" panose="02020603050405020304" pitchFamily="18" charset="0"/>
              </a:rPr>
              <a:t>he</a:t>
            </a:r>
            <a:r>
              <a:rPr lang="en-ZA" sz="1400" b="1" i="1" dirty="0">
                <a:effectLst/>
                <a:ea typeface="Times New Roman" panose="02020603050405020304" pitchFamily="18" charset="0"/>
              </a:rPr>
              <a:t> International Journal of Training and Development,</a:t>
            </a:r>
          </a:p>
          <a:p>
            <a:r>
              <a:rPr lang="en-ZA" sz="1400" b="1" i="1" dirty="0">
                <a:ea typeface="Times New Roman" panose="02020603050405020304" pitchFamily="18" charset="0"/>
              </a:rPr>
              <a:t>2.4 </a:t>
            </a:r>
            <a:r>
              <a:rPr lang="en-ZA" sz="1400" b="1" i="1" dirty="0">
                <a:effectLst/>
                <a:ea typeface="Times New Roman" panose="02020603050405020304" pitchFamily="18" charset="0"/>
              </a:rPr>
              <a:t> Social Inclusion, and </a:t>
            </a:r>
          </a:p>
          <a:p>
            <a:r>
              <a:rPr lang="en-ZA" sz="1400" b="1" i="1" dirty="0">
                <a:ea typeface="Times New Roman" panose="02020603050405020304" pitchFamily="18" charset="0"/>
              </a:rPr>
              <a:t>2.5 T</a:t>
            </a:r>
            <a:r>
              <a:rPr lang="en-ZA" sz="1400" b="1" i="1" dirty="0">
                <a:effectLst/>
                <a:ea typeface="Times New Roman" panose="02020603050405020304" pitchFamily="18" charset="0"/>
              </a:rPr>
              <a:t>he Journal of Continuing and Adult Education.</a:t>
            </a:r>
          </a:p>
          <a:p>
            <a:endParaRPr lang="en-ZA" sz="1400" b="1" i="1" dirty="0">
              <a:ea typeface="Times New Roman" panose="02020603050405020304" pitchFamily="18" charset="0"/>
            </a:endParaRPr>
          </a:p>
          <a:p>
            <a:r>
              <a:rPr lang="en-ZA" sz="1400" b="1" u="sng" dirty="0">
                <a:effectLst/>
                <a:ea typeface="Times New Roman" panose="02020603050405020304" pitchFamily="18" charset="0"/>
              </a:rPr>
              <a:t>Previously, Prof was:  </a:t>
            </a:r>
          </a:p>
          <a:p>
            <a:pPr marL="342900" indent="-342900">
              <a:buAutoNum type="arabicPeriod"/>
            </a:pPr>
            <a:r>
              <a:rPr lang="en-ZA" sz="1400" b="1" dirty="0">
                <a:ea typeface="Times New Roman" panose="02020603050405020304" pitchFamily="18" charset="0"/>
              </a:rPr>
              <a:t>A</a:t>
            </a:r>
            <a:r>
              <a:rPr lang="en-ZA" sz="1400" b="1" dirty="0">
                <a:effectLst/>
                <a:ea typeface="Times New Roman" panose="02020603050405020304" pitchFamily="18" charset="0"/>
              </a:rPr>
              <a:t> fellow at the Centre for Educational Sociology at the University of Edinburgh, and </a:t>
            </a:r>
          </a:p>
          <a:p>
            <a:pPr marL="342900" indent="-342900">
              <a:buAutoNum type="arabicPeriod"/>
            </a:pPr>
            <a:r>
              <a:rPr lang="en-ZA" sz="1400" b="1" dirty="0">
                <a:ea typeface="Times New Roman" panose="02020603050405020304" pitchFamily="18" charset="0"/>
              </a:rPr>
              <a:t>A</a:t>
            </a:r>
            <a:r>
              <a:rPr lang="en-ZA" sz="1400" b="1" dirty="0">
                <a:effectLst/>
                <a:ea typeface="Times New Roman" panose="02020603050405020304" pitchFamily="18" charset="0"/>
              </a:rPr>
              <a:t> research associate at the International Labour Organization.</a:t>
            </a:r>
          </a:p>
          <a:p>
            <a:endParaRPr lang="en-ZA" sz="1400" b="1" dirty="0">
              <a:ea typeface="Times New Roman" panose="02020603050405020304" pitchFamily="18" charset="0"/>
            </a:endParaRPr>
          </a:p>
          <a:p>
            <a:r>
              <a:rPr lang="en-ZA" sz="1400" b="1" dirty="0">
                <a:effectLst/>
                <a:ea typeface="Times New Roman" panose="02020603050405020304" pitchFamily="18" charset="0"/>
              </a:rPr>
              <a:t> </a:t>
            </a:r>
            <a:r>
              <a:rPr lang="en-ZA" sz="1400" b="1" u="sng" dirty="0">
                <a:effectLst/>
                <a:ea typeface="Times New Roman" panose="02020603050405020304" pitchFamily="18" charset="0"/>
              </a:rPr>
              <a:t>Other prior work experience includes work  for:</a:t>
            </a:r>
          </a:p>
          <a:p>
            <a:pPr marL="342900" indent="-342900">
              <a:buAutoNum type="arabicPeriod"/>
            </a:pPr>
            <a:r>
              <a:rPr lang="en-ZA" sz="1400" b="1" dirty="0">
                <a:ea typeface="Times New Roman" panose="02020603050405020304" pitchFamily="18" charset="0"/>
              </a:rPr>
              <a:t>South African government </a:t>
            </a:r>
          </a:p>
          <a:p>
            <a:pPr marL="342900" indent="-342900">
              <a:buAutoNum type="arabicPeriod"/>
            </a:pPr>
            <a:r>
              <a:rPr lang="en-ZA" sz="1400" b="1" dirty="0">
                <a:effectLst/>
                <a:ea typeface="Times New Roman" panose="02020603050405020304" pitchFamily="18" charset="0"/>
              </a:rPr>
              <a:t>South African Trade Unions and </a:t>
            </a:r>
          </a:p>
          <a:p>
            <a:r>
              <a:rPr lang="en-ZA" sz="1400" b="1" dirty="0">
                <a:ea typeface="Times New Roman" panose="02020603050405020304" pitchFamily="18" charset="0"/>
              </a:rPr>
              <a:t>3.     Many </a:t>
            </a:r>
            <a:r>
              <a:rPr lang="en-ZA" sz="1400" b="1" dirty="0">
                <a:effectLst/>
                <a:ea typeface="Times New Roman" panose="02020603050405020304" pitchFamily="18" charset="0"/>
              </a:rPr>
              <a:t> non-governmental organizations.</a:t>
            </a:r>
            <a:endParaRPr lang="en-ZA" sz="1400" b="1" dirty="0">
              <a:effectLst/>
              <a:ea typeface="Calibri" panose="020F0502020204030204" pitchFamily="34" charset="0"/>
            </a:endParaRPr>
          </a:p>
          <a:p>
            <a:r>
              <a:rPr lang="en-ZA" sz="1400" dirty="0">
                <a:solidFill>
                  <a:srgbClr val="000000"/>
                </a:solidFill>
                <a:effectLst/>
                <a:latin typeface="Arial" panose="020B0604020202020204" pitchFamily="34" charset="0"/>
                <a:ea typeface="Times New Roman" panose="02020603050405020304" pitchFamily="18" charset="0"/>
              </a:rPr>
              <a:t> </a:t>
            </a:r>
            <a:endParaRPr lang="en-ZA" sz="12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41727589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itle 1"/>
          <p:cNvSpPr txBox="1">
            <a:spLocks/>
          </p:cNvSpPr>
          <p:nvPr/>
        </p:nvSpPr>
        <p:spPr>
          <a:xfrm>
            <a:off x="1790700" y="86454"/>
            <a:ext cx="8610600" cy="743394"/>
          </a:xfrm>
          <a:prstGeom prst="rect">
            <a:avLst/>
          </a:prstGeom>
          <a:solidFill>
            <a:srgbClr val="D3A858"/>
          </a:solidFill>
        </p:spPr>
        <p:txBody>
          <a:bodyPr>
            <a:normAutofit fontScale="70000" lnSpcReduction="20000"/>
          </a:bodyPr>
          <a:lstStyle>
            <a:lvl1pPr algn="ctr" defTabSz="914400" rtl="0" eaLnBrk="1" latinLnBrk="0" hangingPunct="1">
              <a:spcBef>
                <a:spcPct val="0"/>
              </a:spcBef>
              <a:buNone/>
              <a:defRPr sz="2400" kern="1200">
                <a:solidFill>
                  <a:schemeClr val="tx1"/>
                </a:solidFill>
                <a:latin typeface="ZapfHumnst BT" pitchFamily="34" charset="0"/>
                <a:ea typeface="+mj-ea"/>
                <a:cs typeface="+mj-cs"/>
              </a:defRPr>
            </a:lvl1pPr>
          </a:lstStyle>
          <a:p>
            <a:r>
              <a:rPr lang="en-ZA" altLang="en-US" sz="3600" b="1" dirty="0">
                <a:solidFill>
                  <a:schemeClr val="bg1"/>
                </a:solidFill>
                <a:latin typeface="Garamond" panose="02020404030301010803" pitchFamily="18" charset="0"/>
                <a:ea typeface="MS PGothic" panose="020B0600070205080204" pitchFamily="34" charset="-128"/>
                <a:cs typeface="Arial" panose="020B0604020202020204" pitchFamily="34" charset="0"/>
              </a:rPr>
              <a:t>BIOGRAPHS OF INTER CAHMBER CONFERENCE EXTERNAL PRESENTERS </a:t>
            </a:r>
            <a:endParaRPr lang="en-ZA" sz="3600" b="1" dirty="0">
              <a:latin typeface="Agency FB" panose="020B0503020202020204" pitchFamily="34" charset="0"/>
            </a:endParaRPr>
          </a:p>
        </p:txBody>
      </p:sp>
      <p:sp>
        <p:nvSpPr>
          <p:cNvPr id="7" name="TextBox 6">
            <a:extLst>
              <a:ext uri="{FF2B5EF4-FFF2-40B4-BE49-F238E27FC236}">
                <a16:creationId xmlns:a16="http://schemas.microsoft.com/office/drawing/2014/main" id="{373279AA-2881-B1A6-4671-A27F47396CDB}"/>
              </a:ext>
            </a:extLst>
          </p:cNvPr>
          <p:cNvSpPr txBox="1"/>
          <p:nvPr/>
        </p:nvSpPr>
        <p:spPr>
          <a:xfrm>
            <a:off x="1301139" y="1122744"/>
            <a:ext cx="10748107" cy="5078313"/>
          </a:xfrm>
          <a:prstGeom prst="rect">
            <a:avLst/>
          </a:prstGeom>
          <a:solidFill>
            <a:schemeClr val="accent4">
              <a:lumMod val="40000"/>
              <a:lumOff val="60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800" b="1" dirty="0">
                <a:effectLst/>
                <a:latin typeface="Calibri" panose="020F0502020204030204" pitchFamily="34" charset="0"/>
                <a:ea typeface="Times New Roman" panose="02020603050405020304" pitchFamily="18" charset="0"/>
              </a:rPr>
              <a:t>Prof Hoosen Rasool is:</a:t>
            </a:r>
            <a:endParaRPr lang="en-ZA" sz="1400" b="1" dirty="0">
              <a:solidFill>
                <a:srgbClr val="0C64C0"/>
              </a:solidFill>
              <a:ea typeface="Times New Roman" panose="02020603050405020304" pitchFamily="18" charset="0"/>
            </a:endParaRPr>
          </a:p>
          <a:p>
            <a:pPr marL="342900" lvl="0" indent="-342900" algn="just">
              <a:buFont typeface="Wingdings" panose="05000000000000000000" pitchFamily="2" charset="2"/>
              <a:buChar char=""/>
            </a:pPr>
            <a:r>
              <a:rPr lang="en-GB" b="1" dirty="0">
                <a:ea typeface="Times New Roman" panose="02020603050405020304" pitchFamily="18" charset="0"/>
              </a:rPr>
              <a:t>T</a:t>
            </a:r>
            <a:r>
              <a:rPr lang="en-GB" b="1" u="none" strike="noStrike" dirty="0">
                <a:effectLst/>
                <a:ea typeface="Times New Roman" panose="02020603050405020304" pitchFamily="18" charset="0"/>
              </a:rPr>
              <a:t>he Director of FR Research Services, a bespoke consultancy based in South Africa that specialises in labour market research, customised labour market research training and advisory services to strengthen national education and training systems. </a:t>
            </a:r>
            <a:endParaRPr lang="en-ZA" b="1" u="sng" dirty="0">
              <a:effectLst/>
              <a:ea typeface="Times New Roman" panose="02020603050405020304" pitchFamily="18" charset="0"/>
            </a:endParaRPr>
          </a:p>
          <a:p>
            <a:pPr marL="342900" lvl="0" indent="-342900" algn="just">
              <a:buFont typeface="Wingdings" panose="05000000000000000000" pitchFamily="2" charset="2"/>
              <a:buChar char=""/>
            </a:pPr>
            <a:r>
              <a:rPr lang="en-GB" b="1" u="none" strike="noStrike" dirty="0">
                <a:effectLst/>
                <a:ea typeface="Times New Roman" panose="02020603050405020304" pitchFamily="18" charset="0"/>
              </a:rPr>
              <a:t> He has served as technical advisor to the Department of Higher Education &amp; Training (South Africa) on strengthening the national skills system; the Namibia Training Authority (Namibia) on TVET; and the Human Resource Development Council (Botswana) on sectoral skills planning. </a:t>
            </a:r>
            <a:endParaRPr lang="en-ZA" b="1" u="sng" dirty="0">
              <a:effectLst/>
              <a:ea typeface="Times New Roman" panose="02020603050405020304" pitchFamily="18" charset="0"/>
            </a:endParaRPr>
          </a:p>
          <a:p>
            <a:pPr marL="342900" lvl="0" indent="-342900" algn="just">
              <a:buFont typeface="Wingdings" panose="05000000000000000000" pitchFamily="2" charset="2"/>
              <a:buChar char=""/>
            </a:pPr>
            <a:r>
              <a:rPr lang="en-GB" b="1" u="none" strike="noStrike" dirty="0">
                <a:effectLst/>
                <a:ea typeface="Times New Roman" panose="02020603050405020304" pitchFamily="18" charset="0"/>
              </a:rPr>
              <a:t>He consults to several international agencies such as the ILO, European Union, GIZ and UNESCO. </a:t>
            </a:r>
            <a:endParaRPr lang="en-ZA" b="1" u="sng" dirty="0">
              <a:effectLst/>
              <a:ea typeface="Times New Roman" panose="02020603050405020304" pitchFamily="18" charset="0"/>
            </a:endParaRPr>
          </a:p>
          <a:p>
            <a:pPr marL="342900" lvl="0" indent="-342900" algn="just">
              <a:buFont typeface="Wingdings" panose="05000000000000000000" pitchFamily="2" charset="2"/>
              <a:buChar char=""/>
            </a:pPr>
            <a:r>
              <a:rPr lang="en-ZA" b="1" dirty="0">
                <a:effectLst/>
                <a:ea typeface="Times New Roman" panose="02020603050405020304" pitchFamily="18" charset="0"/>
              </a:rPr>
              <a:t> </a:t>
            </a:r>
            <a:r>
              <a:rPr lang="en-GB" b="1" dirty="0">
                <a:effectLst/>
                <a:ea typeface="Times New Roman" panose="02020603050405020304" pitchFamily="18" charset="0"/>
              </a:rPr>
              <a:t>Prof Hoosen Rasool was Managing Director of the Management College of Southern Africa (MANCOSA) between 2008 and 2012 and Quality Assurance Director in 1998-99. </a:t>
            </a:r>
            <a:endParaRPr lang="en-ZA" b="1" dirty="0">
              <a:effectLst/>
              <a:ea typeface="Times New Roman" panose="02020603050405020304" pitchFamily="18" charset="0"/>
            </a:endParaRPr>
          </a:p>
          <a:p>
            <a:pPr marL="342900" lvl="0" indent="-342900" algn="just">
              <a:buFont typeface="Wingdings" panose="05000000000000000000" pitchFamily="2" charset="2"/>
              <a:buChar char=""/>
              <a:tabLst>
                <a:tab pos="450215" algn="l"/>
              </a:tabLst>
            </a:pPr>
            <a:r>
              <a:rPr lang="en-GB" b="1" dirty="0">
                <a:effectLst/>
                <a:ea typeface="Times New Roman" panose="02020603050405020304" pitchFamily="18" charset="0"/>
              </a:rPr>
              <a:t>He was Chief Executive Officer of the Clothing, Textile, Footwear and Leather Sector Education and Training Authority between 2003 and 2007. Prior to this, he was Education and Training Quality Assurance Manager of the same organisation between 1999 and 2003.</a:t>
            </a:r>
            <a:endParaRPr lang="en-ZA" b="1" dirty="0">
              <a:effectLst/>
              <a:ea typeface="Times New Roman" panose="02020603050405020304" pitchFamily="18" charset="0"/>
            </a:endParaRPr>
          </a:p>
          <a:p>
            <a:pPr marL="342900" lvl="0" indent="-342900" algn="just">
              <a:buFont typeface="Wingdings" panose="05000000000000000000" pitchFamily="2" charset="2"/>
              <a:buChar char=""/>
              <a:tabLst>
                <a:tab pos="450215" algn="l"/>
              </a:tabLst>
            </a:pPr>
            <a:r>
              <a:rPr lang="en-GB" b="1" dirty="0">
                <a:effectLst/>
                <a:ea typeface="Times New Roman" panose="02020603050405020304" pitchFamily="18" charset="0"/>
              </a:rPr>
              <a:t>Prof Rasool is actively involved with research on labour markets, migration, industrial policy, skills anticipation and matching, TVET in several countries.</a:t>
            </a:r>
            <a:endParaRPr lang="en-ZA" b="1" dirty="0">
              <a:effectLst/>
              <a:ea typeface="Times New Roman" panose="02020603050405020304" pitchFamily="18" charset="0"/>
            </a:endParaRPr>
          </a:p>
          <a:p>
            <a:pPr marL="342900" lvl="0" indent="-342900" algn="just">
              <a:buFont typeface="Wingdings" panose="05000000000000000000" pitchFamily="2" charset="2"/>
              <a:buChar char=""/>
              <a:tabLst>
                <a:tab pos="450215" algn="l"/>
              </a:tabLst>
            </a:pPr>
            <a:r>
              <a:rPr lang="en-GB" b="1" dirty="0">
                <a:effectLst/>
                <a:ea typeface="Times New Roman" panose="02020603050405020304" pitchFamily="18" charset="0"/>
              </a:rPr>
              <a:t>Prof Rasool and his research team have conducted upward of 70 research studies in the last 10 years.</a:t>
            </a:r>
            <a:endParaRPr lang="en-ZA" b="1" dirty="0">
              <a:effectLst/>
              <a:ea typeface="Times New Roman" panose="02020603050405020304" pitchFamily="18" charset="0"/>
            </a:endParaRPr>
          </a:p>
          <a:p>
            <a:pPr marL="342900" lvl="0" indent="-342900" algn="just">
              <a:buFont typeface="Wingdings" panose="05000000000000000000" pitchFamily="2" charset="2"/>
              <a:buChar char=""/>
              <a:tabLst>
                <a:tab pos="450215" algn="l"/>
              </a:tabLst>
            </a:pPr>
            <a:r>
              <a:rPr lang="en-GB" b="1" dirty="0">
                <a:effectLst/>
                <a:ea typeface="Times New Roman" panose="02020603050405020304" pitchFamily="18" charset="0"/>
              </a:rPr>
              <a:t>He is also a research associate of the Durban University of Technology and the University of Pretoria.</a:t>
            </a:r>
            <a:endParaRPr lang="en-ZA" b="1" dirty="0">
              <a:effectLst/>
              <a:ea typeface="Times New Roman" panose="02020603050405020304" pitchFamily="18" charset="0"/>
            </a:endParaRPr>
          </a:p>
          <a:p>
            <a:pPr algn="just"/>
            <a:endParaRPr lang="en-ZA"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1168384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5" name="Hexagon 24">
            <a:extLst>
              <a:ext uri="{FF2B5EF4-FFF2-40B4-BE49-F238E27FC236}">
                <a16:creationId xmlns:a16="http://schemas.microsoft.com/office/drawing/2014/main" id="{224289CA-D5C2-4CCA-9A6A-3FB9776D659C}"/>
              </a:ext>
            </a:extLst>
          </p:cNvPr>
          <p:cNvSpPr/>
          <p:nvPr/>
        </p:nvSpPr>
        <p:spPr>
          <a:xfrm rot="19907561">
            <a:off x="8175612" y="3263786"/>
            <a:ext cx="3819091" cy="3255906"/>
          </a:xfrm>
          <a:prstGeom prst="hexagon">
            <a:avLst/>
          </a:prstGeom>
          <a:solidFill>
            <a:schemeClr val="accent4">
              <a:lumMod val="40000"/>
              <a:lumOff val="6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8CCA1C24-11EA-5A3D-5C04-6F88D30A0DD7}"/>
              </a:ext>
            </a:extLst>
          </p:cNvPr>
          <p:cNvSpPr txBox="1"/>
          <p:nvPr/>
        </p:nvSpPr>
        <p:spPr>
          <a:xfrm>
            <a:off x="633782" y="98318"/>
            <a:ext cx="11470234" cy="584775"/>
          </a:xfrm>
          <a:prstGeom prst="rect">
            <a:avLst/>
          </a:prstGeom>
          <a:solidFill>
            <a:schemeClr val="accent4">
              <a:lumMod val="50000"/>
            </a:schemeClr>
          </a:solidFill>
        </p:spPr>
        <p:txBody>
          <a:bodyPr wrap="square" rtlCol="0">
            <a:spAutoFit/>
            <a:scene3d>
              <a:camera prst="orthographicFront"/>
              <a:lightRig rig="threePt" dir="t"/>
            </a:scene3d>
            <a:sp3d extrusionH="57150">
              <a:bevelT w="38100" h="38100"/>
            </a:sp3d>
          </a:bodyPr>
          <a:lstStyle/>
          <a:p>
            <a:pPr algn="ctr"/>
            <a:r>
              <a:rPr lang="en-US" sz="3200" dirty="0" err="1">
                <a:solidFill>
                  <a:schemeClr val="accent4">
                    <a:lumMod val="60000"/>
                    <a:lumOff val="40000"/>
                  </a:schemeClr>
                </a:solidFill>
                <a:latin typeface="Arial Black" panose="020B0A04020102020204" pitchFamily="34" charset="0"/>
                <a:cs typeface="Arial" panose="020B0604020202020204" pitchFamily="34" charset="0"/>
              </a:rPr>
              <a:t>InterChamber</a:t>
            </a:r>
            <a:r>
              <a:rPr lang="en-US" sz="3200" dirty="0">
                <a:solidFill>
                  <a:schemeClr val="accent4">
                    <a:lumMod val="60000"/>
                    <a:lumOff val="40000"/>
                  </a:schemeClr>
                </a:solidFill>
                <a:latin typeface="Arial Black" panose="020B0A04020102020204" pitchFamily="34" charset="0"/>
                <a:cs typeface="Arial" panose="020B0604020202020204" pitchFamily="34" charset="0"/>
              </a:rPr>
              <a:t> Programme: Day 1</a:t>
            </a:r>
            <a:endParaRPr lang="en-ZA" sz="3200" dirty="0">
              <a:solidFill>
                <a:schemeClr val="accent4">
                  <a:lumMod val="60000"/>
                  <a:lumOff val="40000"/>
                </a:schemeClr>
              </a:solidFill>
              <a:latin typeface="Arial Black" panose="020B0A04020102020204" pitchFamily="34" charset="0"/>
              <a:cs typeface="Arial" panose="020B0604020202020204" pitchFamily="34" charset="0"/>
            </a:endParaRPr>
          </a:p>
        </p:txBody>
      </p:sp>
      <p:graphicFrame>
        <p:nvGraphicFramePr>
          <p:cNvPr id="6" name="Table 5">
            <a:extLst>
              <a:ext uri="{FF2B5EF4-FFF2-40B4-BE49-F238E27FC236}">
                <a16:creationId xmlns:a16="http://schemas.microsoft.com/office/drawing/2014/main" id="{2DF5C357-1692-DB07-195D-E2B6E896B438}"/>
              </a:ext>
            </a:extLst>
          </p:cNvPr>
          <p:cNvGraphicFramePr>
            <a:graphicFrameLocks noGrp="1"/>
          </p:cNvGraphicFramePr>
          <p:nvPr>
            <p:extLst>
              <p:ext uri="{D42A27DB-BD31-4B8C-83A1-F6EECF244321}">
                <p14:modId xmlns:p14="http://schemas.microsoft.com/office/powerpoint/2010/main" val="3143365628"/>
              </p:ext>
            </p:extLst>
          </p:nvPr>
        </p:nvGraphicFramePr>
        <p:xfrm>
          <a:off x="633784" y="745724"/>
          <a:ext cx="11470232" cy="6013958"/>
        </p:xfrm>
        <a:graphic>
          <a:graphicData uri="http://schemas.openxmlformats.org/drawingml/2006/table">
            <a:tbl>
              <a:tblPr firstRow="1" firstCol="1" bandRow="1"/>
              <a:tblGrid>
                <a:gridCol w="1177263">
                  <a:extLst>
                    <a:ext uri="{9D8B030D-6E8A-4147-A177-3AD203B41FA5}">
                      <a16:colId xmlns:a16="http://schemas.microsoft.com/office/drawing/2014/main" val="1430856003"/>
                    </a:ext>
                  </a:extLst>
                </a:gridCol>
                <a:gridCol w="6880194">
                  <a:extLst>
                    <a:ext uri="{9D8B030D-6E8A-4147-A177-3AD203B41FA5}">
                      <a16:colId xmlns:a16="http://schemas.microsoft.com/office/drawing/2014/main" val="563491545"/>
                    </a:ext>
                  </a:extLst>
                </a:gridCol>
                <a:gridCol w="3412775">
                  <a:extLst>
                    <a:ext uri="{9D8B030D-6E8A-4147-A177-3AD203B41FA5}">
                      <a16:colId xmlns:a16="http://schemas.microsoft.com/office/drawing/2014/main" val="2286583573"/>
                    </a:ext>
                  </a:extLst>
                </a:gridCol>
              </a:tblGrid>
              <a:tr h="0">
                <a:tc>
                  <a:txBody>
                    <a:bodyPr/>
                    <a:lstStyle/>
                    <a:p>
                      <a:pPr>
                        <a:lnSpc>
                          <a:spcPct val="115000"/>
                        </a:lnSpc>
                        <a:spcAft>
                          <a:spcPts val="1000"/>
                        </a:spcAft>
                      </a:pPr>
                      <a:r>
                        <a:rPr lang="en-ZA" sz="12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TIME</a:t>
                      </a:r>
                      <a:endParaRPr lang="en-ZA" sz="1200">
                        <a:effectLst/>
                        <a:latin typeface="Calibri" panose="020F0502020204030204" pitchFamily="34" charset="0"/>
                        <a:ea typeface="Calibri" panose="020F0502020204030204" pitchFamily="34" charset="0"/>
                        <a:cs typeface="Times New Roman" panose="02020603050405020304" pitchFamily="18" charset="0"/>
                      </a:endParaRPr>
                    </a:p>
                  </a:txBody>
                  <a:tcPr marL="25387" marR="25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nSpc>
                          <a:spcPct val="115000"/>
                        </a:lnSpc>
                        <a:spcAft>
                          <a:spcPts val="1000"/>
                        </a:spcAft>
                      </a:pPr>
                      <a:r>
                        <a:rPr lang="en-ZA" sz="12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ITEM</a:t>
                      </a:r>
                      <a:endParaRPr lang="en-ZA" sz="1200">
                        <a:effectLst/>
                        <a:latin typeface="Calibri" panose="020F0502020204030204" pitchFamily="34" charset="0"/>
                        <a:ea typeface="Calibri" panose="020F0502020204030204" pitchFamily="34" charset="0"/>
                        <a:cs typeface="Times New Roman" panose="02020603050405020304" pitchFamily="18" charset="0"/>
                      </a:endParaRPr>
                    </a:p>
                  </a:txBody>
                  <a:tcPr marL="25387" marR="25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nSpc>
                          <a:spcPct val="115000"/>
                        </a:lnSpc>
                        <a:spcAft>
                          <a:spcPts val="1000"/>
                        </a:spcAft>
                      </a:pPr>
                      <a:r>
                        <a:rPr lang="en-ZA" sz="12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PRESENTER</a:t>
                      </a:r>
                      <a:endParaRPr lang="en-ZA" sz="1200">
                        <a:effectLst/>
                        <a:latin typeface="Calibri" panose="020F0502020204030204" pitchFamily="34" charset="0"/>
                        <a:ea typeface="Calibri" panose="020F0502020204030204" pitchFamily="34" charset="0"/>
                        <a:cs typeface="Times New Roman" panose="02020603050405020304" pitchFamily="18" charset="0"/>
                      </a:endParaRPr>
                    </a:p>
                  </a:txBody>
                  <a:tcPr marL="25387" marR="25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293542670"/>
                  </a:ext>
                </a:extLst>
              </a:tr>
              <a:tr h="0">
                <a:tc>
                  <a:txBody>
                    <a:bodyPr/>
                    <a:lstStyle/>
                    <a:p>
                      <a:pPr>
                        <a:lnSpc>
                          <a:spcPct val="115000"/>
                        </a:lnSpc>
                        <a:spcAft>
                          <a:spcPts val="1000"/>
                        </a:spcAft>
                      </a:pPr>
                      <a:r>
                        <a:rPr lang="en-ZA"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08h30 – 09h00</a:t>
                      </a:r>
                      <a:endParaRPr lang="en-ZA" sz="1200">
                        <a:effectLst/>
                        <a:latin typeface="Calibri" panose="020F0502020204030204" pitchFamily="34" charset="0"/>
                        <a:ea typeface="Calibri" panose="020F0502020204030204" pitchFamily="34" charset="0"/>
                        <a:cs typeface="Times New Roman" panose="02020603050405020304" pitchFamily="18" charset="0"/>
                      </a:endParaRPr>
                    </a:p>
                  </a:txBody>
                  <a:tcPr marL="25387" marR="25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nSpc>
                          <a:spcPct val="115000"/>
                        </a:lnSpc>
                        <a:spcAft>
                          <a:spcPts val="1000"/>
                        </a:spcAft>
                      </a:pPr>
                      <a:r>
                        <a:rPr lang="en-ZA"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Delegates to start connecting before the conference starts</a:t>
                      </a:r>
                      <a:endParaRPr lang="en-ZA" sz="1200">
                        <a:effectLst/>
                        <a:latin typeface="Calibri" panose="020F0502020204030204" pitchFamily="34" charset="0"/>
                        <a:ea typeface="Calibri" panose="020F0502020204030204" pitchFamily="34" charset="0"/>
                        <a:cs typeface="Times New Roman" panose="02020603050405020304" pitchFamily="18" charset="0"/>
                      </a:endParaRPr>
                    </a:p>
                  </a:txBody>
                  <a:tcPr marL="25387" marR="25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nSpc>
                          <a:spcPct val="115000"/>
                        </a:lnSpc>
                        <a:spcAft>
                          <a:spcPts val="1000"/>
                        </a:spcAft>
                      </a:pPr>
                      <a:r>
                        <a:rPr lang="en-ZA"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All</a:t>
                      </a:r>
                      <a:endParaRPr lang="en-ZA" sz="1200">
                        <a:effectLst/>
                        <a:latin typeface="Calibri" panose="020F0502020204030204" pitchFamily="34" charset="0"/>
                        <a:ea typeface="Calibri" panose="020F0502020204030204" pitchFamily="34" charset="0"/>
                        <a:cs typeface="Times New Roman" panose="02020603050405020304" pitchFamily="18" charset="0"/>
                      </a:endParaRPr>
                    </a:p>
                  </a:txBody>
                  <a:tcPr marL="25387" marR="25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1674977543"/>
                  </a:ext>
                </a:extLst>
              </a:tr>
              <a:tr h="0">
                <a:tc>
                  <a:txBody>
                    <a:bodyPr/>
                    <a:lstStyle/>
                    <a:p>
                      <a:pPr>
                        <a:lnSpc>
                          <a:spcPct val="115000"/>
                        </a:lnSpc>
                        <a:spcAft>
                          <a:spcPts val="1000"/>
                        </a:spcAft>
                      </a:pPr>
                      <a:r>
                        <a:rPr lang="en-ZA"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09h00 – 09h15</a:t>
                      </a:r>
                      <a:endParaRPr lang="en-ZA" sz="1200">
                        <a:effectLst/>
                        <a:latin typeface="Calibri" panose="020F0502020204030204" pitchFamily="34" charset="0"/>
                        <a:ea typeface="Calibri" panose="020F0502020204030204" pitchFamily="34" charset="0"/>
                        <a:cs typeface="Times New Roman" panose="02020603050405020304" pitchFamily="18" charset="0"/>
                      </a:endParaRPr>
                    </a:p>
                  </a:txBody>
                  <a:tcPr marL="25387" marR="25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nSpc>
                          <a:spcPct val="115000"/>
                        </a:lnSpc>
                        <a:spcAft>
                          <a:spcPts val="1000"/>
                        </a:spcAft>
                      </a:pPr>
                      <a:r>
                        <a:rPr lang="en-ZA"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Opening and welcome</a:t>
                      </a:r>
                      <a:endParaRPr lang="en-ZA" sz="1200">
                        <a:effectLst/>
                        <a:latin typeface="Calibri" panose="020F0502020204030204" pitchFamily="34" charset="0"/>
                        <a:ea typeface="Calibri" panose="020F0502020204030204" pitchFamily="34" charset="0"/>
                        <a:cs typeface="Times New Roman" panose="02020603050405020304" pitchFamily="18" charset="0"/>
                      </a:endParaRPr>
                    </a:p>
                  </a:txBody>
                  <a:tcPr marL="25387" marR="25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l">
                        <a:lnSpc>
                          <a:spcPct val="115000"/>
                        </a:lnSpc>
                        <a:spcAft>
                          <a:spcPts val="1000"/>
                        </a:spcAft>
                      </a:pPr>
                      <a:r>
                        <a:rPr lang="en-ZA" sz="12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merSETA Acting CEO: Ms. Disa Mpande </a:t>
                      </a:r>
                      <a:endParaRPr lang="en-ZA"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25387" marR="253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2121841384"/>
                  </a:ext>
                </a:extLst>
              </a:tr>
              <a:tr h="0">
                <a:tc>
                  <a:txBody>
                    <a:bodyPr/>
                    <a:lstStyle/>
                    <a:p>
                      <a:pPr>
                        <a:lnSpc>
                          <a:spcPct val="115000"/>
                        </a:lnSpc>
                        <a:spcAft>
                          <a:spcPts val="1000"/>
                        </a:spcAft>
                      </a:pPr>
                      <a:r>
                        <a:rPr lang="en-ZA"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09h15 – 10h00 </a:t>
                      </a:r>
                      <a:endParaRPr lang="en-ZA" sz="1200">
                        <a:effectLst/>
                        <a:latin typeface="Calibri" panose="020F0502020204030204" pitchFamily="34" charset="0"/>
                        <a:ea typeface="Calibri" panose="020F0502020204030204" pitchFamily="34" charset="0"/>
                        <a:cs typeface="Times New Roman" panose="02020603050405020304" pitchFamily="18" charset="0"/>
                      </a:endParaRPr>
                    </a:p>
                  </a:txBody>
                  <a:tcPr marL="25387" marR="25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nSpc>
                          <a:spcPct val="115000"/>
                        </a:lnSpc>
                        <a:spcAft>
                          <a:spcPts val="1000"/>
                        </a:spcAft>
                      </a:pPr>
                      <a:r>
                        <a:rPr lang="en-ZA"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Keynote address by Prof. Stephanie Matseleng-Allais - her recent inaugural lecture presented at Wits University on the topic : </a:t>
                      </a:r>
                      <a:r>
                        <a:rPr lang="en-ZA" sz="12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“Why can’t we get the right skills?”</a:t>
                      </a:r>
                      <a:r>
                        <a:rPr lang="en-ZA"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ZA" sz="1200">
                        <a:effectLst/>
                        <a:latin typeface="Calibri" panose="020F0502020204030204" pitchFamily="34" charset="0"/>
                        <a:ea typeface="Calibri" panose="020F0502020204030204" pitchFamily="34" charset="0"/>
                        <a:cs typeface="Times New Roman" panose="02020603050405020304" pitchFamily="18" charset="0"/>
                      </a:endParaRPr>
                    </a:p>
                  </a:txBody>
                  <a:tcPr marL="25387" marR="25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l">
                        <a:lnSpc>
                          <a:spcPct val="115000"/>
                        </a:lnSpc>
                        <a:spcAft>
                          <a:spcPts val="1000"/>
                        </a:spcAft>
                      </a:pPr>
                      <a:r>
                        <a:rPr lang="en-ZA" sz="12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Prof. Stephanie Matseleng-Allais </a:t>
                      </a:r>
                      <a:endParaRPr lang="en-ZA"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25387" marR="253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2610880530"/>
                  </a:ext>
                </a:extLst>
              </a:tr>
              <a:tr h="0">
                <a:tc>
                  <a:txBody>
                    <a:bodyPr/>
                    <a:lstStyle/>
                    <a:p>
                      <a:pPr>
                        <a:lnSpc>
                          <a:spcPct val="115000"/>
                        </a:lnSpc>
                        <a:spcAft>
                          <a:spcPts val="1000"/>
                        </a:spcAft>
                      </a:pPr>
                      <a:r>
                        <a:rPr lang="en-ZA"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10h00 – 10h15</a:t>
                      </a:r>
                      <a:endParaRPr lang="en-ZA" sz="1200">
                        <a:effectLst/>
                        <a:latin typeface="Calibri" panose="020F0502020204030204" pitchFamily="34" charset="0"/>
                        <a:ea typeface="Calibri" panose="020F0502020204030204" pitchFamily="34" charset="0"/>
                        <a:cs typeface="Times New Roman" panose="02020603050405020304" pitchFamily="18" charset="0"/>
                      </a:endParaRPr>
                    </a:p>
                  </a:txBody>
                  <a:tcPr marL="25387" marR="25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nSpc>
                          <a:spcPct val="115000"/>
                        </a:lnSpc>
                        <a:spcAft>
                          <a:spcPts val="1000"/>
                        </a:spcAft>
                      </a:pPr>
                      <a:r>
                        <a:rPr lang="en-ZA"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State of the Organisation Address Presentation</a:t>
                      </a:r>
                      <a:endParaRPr lang="en-ZA"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25387" marR="25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l">
                        <a:lnSpc>
                          <a:spcPct val="115000"/>
                        </a:lnSpc>
                        <a:spcAft>
                          <a:spcPts val="1000"/>
                        </a:spcAft>
                      </a:pPr>
                      <a:r>
                        <a:rPr lang="en-ZA" sz="12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merSETA Acting COO: Mr. Naphtaly Mokgotsane</a:t>
                      </a:r>
                      <a:endParaRPr lang="en-ZA"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25387" marR="253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234117550"/>
                  </a:ext>
                </a:extLst>
              </a:tr>
              <a:tr h="0">
                <a:tc>
                  <a:txBody>
                    <a:bodyPr/>
                    <a:lstStyle/>
                    <a:p>
                      <a:pPr>
                        <a:lnSpc>
                          <a:spcPct val="115000"/>
                        </a:lnSpc>
                        <a:spcAft>
                          <a:spcPts val="1000"/>
                        </a:spcAft>
                      </a:pPr>
                      <a:r>
                        <a:rPr lang="en-ZA"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10h15 – 10h30 </a:t>
                      </a:r>
                      <a:endParaRPr lang="en-ZA" sz="1200">
                        <a:effectLst/>
                        <a:latin typeface="Calibri" panose="020F0502020204030204" pitchFamily="34" charset="0"/>
                        <a:ea typeface="Calibri" panose="020F0502020204030204" pitchFamily="34" charset="0"/>
                        <a:cs typeface="Times New Roman" panose="02020603050405020304" pitchFamily="18" charset="0"/>
                      </a:endParaRPr>
                    </a:p>
                  </a:txBody>
                  <a:tcPr marL="25387" marR="25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nSpc>
                          <a:spcPct val="115000"/>
                        </a:lnSpc>
                        <a:spcAft>
                          <a:spcPts val="1000"/>
                        </a:spcAft>
                      </a:pPr>
                      <a:r>
                        <a:rPr lang="en-ZA"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Break </a:t>
                      </a:r>
                      <a:endParaRPr lang="en-ZA" sz="1200">
                        <a:effectLst/>
                        <a:latin typeface="Calibri" panose="020F0502020204030204" pitchFamily="34" charset="0"/>
                        <a:ea typeface="Calibri" panose="020F0502020204030204" pitchFamily="34" charset="0"/>
                        <a:cs typeface="Times New Roman" panose="02020603050405020304" pitchFamily="18" charset="0"/>
                      </a:endParaRPr>
                    </a:p>
                  </a:txBody>
                  <a:tcPr marL="25387" marR="25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l">
                        <a:lnSpc>
                          <a:spcPct val="115000"/>
                        </a:lnSpc>
                        <a:spcAft>
                          <a:spcPts val="1000"/>
                        </a:spcAft>
                      </a:pPr>
                      <a:r>
                        <a:rPr lang="en-ZA" sz="12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All</a:t>
                      </a:r>
                      <a:endParaRPr lang="en-ZA" sz="1200">
                        <a:effectLst/>
                        <a:latin typeface="Calibri" panose="020F0502020204030204" pitchFamily="34" charset="0"/>
                        <a:ea typeface="Calibri" panose="020F0502020204030204" pitchFamily="34" charset="0"/>
                        <a:cs typeface="Times New Roman" panose="02020603050405020304" pitchFamily="18" charset="0"/>
                      </a:endParaRPr>
                    </a:p>
                  </a:txBody>
                  <a:tcPr marL="25387" marR="253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2335969792"/>
                  </a:ext>
                </a:extLst>
              </a:tr>
              <a:tr h="0">
                <a:tc>
                  <a:txBody>
                    <a:bodyPr/>
                    <a:lstStyle/>
                    <a:p>
                      <a:pPr>
                        <a:lnSpc>
                          <a:spcPct val="115000"/>
                        </a:lnSpc>
                        <a:spcAft>
                          <a:spcPts val="1000"/>
                        </a:spcAft>
                      </a:pPr>
                      <a:r>
                        <a:rPr lang="en-ZA"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10h30 – 11h30</a:t>
                      </a:r>
                      <a:endParaRPr lang="en-ZA" sz="1200">
                        <a:effectLst/>
                        <a:latin typeface="Calibri" panose="020F0502020204030204" pitchFamily="34" charset="0"/>
                        <a:ea typeface="Calibri" panose="020F0502020204030204" pitchFamily="34" charset="0"/>
                        <a:cs typeface="Times New Roman" panose="02020603050405020304" pitchFamily="18" charset="0"/>
                      </a:endParaRPr>
                    </a:p>
                  </a:txBody>
                  <a:tcPr marL="25387" marR="25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nSpc>
                          <a:spcPct val="115000"/>
                        </a:lnSpc>
                        <a:spcAft>
                          <a:spcPts val="1000"/>
                        </a:spcAft>
                      </a:pPr>
                      <a:r>
                        <a:rPr lang="en-ZA"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QCTO Presentation on the Implementation of the New Occupational Qualifications Transitional Arrangements </a:t>
                      </a:r>
                      <a:endParaRPr lang="en-ZA"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25387" marR="25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l">
                        <a:lnSpc>
                          <a:spcPct val="115000"/>
                        </a:lnSpc>
                        <a:spcAft>
                          <a:spcPts val="1000"/>
                        </a:spcAft>
                      </a:pPr>
                      <a:r>
                        <a:rPr lang="en-ZA" sz="12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QCTO Chief Director- Occupational Qualifications Management:  Mr. Thomas Lata</a:t>
                      </a:r>
                      <a:endParaRPr lang="en-ZA"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25387" marR="253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698051474"/>
                  </a:ext>
                </a:extLst>
              </a:tr>
              <a:tr h="0">
                <a:tc>
                  <a:txBody>
                    <a:bodyPr/>
                    <a:lstStyle/>
                    <a:p>
                      <a:pPr>
                        <a:lnSpc>
                          <a:spcPct val="115000"/>
                        </a:lnSpc>
                        <a:spcAft>
                          <a:spcPts val="1000"/>
                        </a:spcAft>
                      </a:pPr>
                      <a:r>
                        <a:rPr lang="en-ZA"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11h30 – 12h00</a:t>
                      </a:r>
                      <a:endParaRPr lang="en-ZA" sz="1200">
                        <a:effectLst/>
                        <a:latin typeface="Calibri" panose="020F0502020204030204" pitchFamily="34" charset="0"/>
                        <a:ea typeface="Calibri" panose="020F0502020204030204" pitchFamily="34" charset="0"/>
                        <a:cs typeface="Times New Roman" panose="02020603050405020304" pitchFamily="18" charset="0"/>
                      </a:endParaRPr>
                    </a:p>
                  </a:txBody>
                  <a:tcPr marL="25387" marR="25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nSpc>
                          <a:spcPct val="115000"/>
                        </a:lnSpc>
                        <a:spcAft>
                          <a:spcPts val="1000"/>
                        </a:spcAft>
                      </a:pPr>
                      <a:r>
                        <a:rPr lang="en-ZA"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Organisation State of Readiness and Advocacy Arrangements in Response to the QCTO’s Implementation of the New Occupational Qualifications’ Transitional Arrangements </a:t>
                      </a:r>
                      <a:endParaRPr lang="en-ZA"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25387" marR="25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l">
                        <a:lnSpc>
                          <a:spcPct val="115000"/>
                        </a:lnSpc>
                        <a:spcAft>
                          <a:spcPts val="1000"/>
                        </a:spcAft>
                      </a:pPr>
                      <a:r>
                        <a:rPr lang="en-ZA" sz="12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merSETA Manager- Quality Assurance: Mr. Thabo Mokwena</a:t>
                      </a:r>
                      <a:endParaRPr lang="en-ZA"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25387" marR="253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3926732065"/>
                  </a:ext>
                </a:extLst>
              </a:tr>
              <a:tr h="0">
                <a:tc rowSpan="3">
                  <a:txBody>
                    <a:bodyPr/>
                    <a:lstStyle/>
                    <a:p>
                      <a:pPr>
                        <a:lnSpc>
                          <a:spcPct val="115000"/>
                        </a:lnSpc>
                        <a:spcAft>
                          <a:spcPts val="1000"/>
                        </a:spcAft>
                      </a:pPr>
                      <a:r>
                        <a:rPr lang="en-ZA"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12h00 – 13h30</a:t>
                      </a:r>
                      <a:endParaRPr lang="en-ZA"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endParaRPr lang="en-ZA"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25387" marR="25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nSpc>
                          <a:spcPct val="115000"/>
                        </a:lnSpc>
                        <a:spcAft>
                          <a:spcPts val="1000"/>
                        </a:spcAft>
                      </a:pPr>
                      <a:r>
                        <a:rPr lang="en-ZA"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Presentations on the 2022-2023 Chamber Committees Strategic Research and Innovation Projects: </a:t>
                      </a:r>
                      <a:endParaRPr lang="en-ZA"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25387" marR="25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l">
                        <a:lnSpc>
                          <a:spcPct val="115000"/>
                        </a:lnSpc>
                        <a:spcAft>
                          <a:spcPts val="1000"/>
                        </a:spcAft>
                      </a:pPr>
                      <a:r>
                        <a:rPr lang="en-ZA" sz="12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Research &amp; Innovation Project Chamber Committees’ Task Team Members &amp; Providers</a:t>
                      </a:r>
                      <a:r>
                        <a:rPr lang="en-ZA"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ZA"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25387" marR="253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3258649438"/>
                  </a:ext>
                </a:extLst>
              </a:tr>
              <a:tr h="0">
                <a:tc vMerge="1">
                  <a:txBody>
                    <a:bodyPr/>
                    <a:lstStyle/>
                    <a:p>
                      <a:endParaRPr lang="en-ZA"/>
                    </a:p>
                  </a:txBody>
                  <a:tcPr/>
                </a:tc>
                <a:tc>
                  <a:txBody>
                    <a:bodyPr/>
                    <a:lstStyle/>
                    <a:p>
                      <a:pPr>
                        <a:lnSpc>
                          <a:spcPct val="115000"/>
                        </a:lnSpc>
                        <a:spcAft>
                          <a:spcPts val="1000"/>
                        </a:spcAft>
                      </a:pPr>
                      <a:r>
                        <a:rPr lang="en-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Metal Chamber -:</a:t>
                      </a:r>
                      <a:endParaRPr lang="en-ZA"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ZA"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“The effects of gender-based violence on firms in the Metal and Engineering Sector”</a:t>
                      </a:r>
                      <a:endParaRPr lang="en-ZA"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25387" marR="25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l">
                        <a:lnSpc>
                          <a:spcPct val="115000"/>
                        </a:lnSpc>
                        <a:spcAft>
                          <a:spcPts val="1000"/>
                        </a:spcAft>
                      </a:pPr>
                      <a:r>
                        <a:rPr lang="en-US" sz="12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Prof. Hoosen Rasool - FR Research</a:t>
                      </a:r>
                      <a:endParaRPr lang="en-ZA"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25387" marR="253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3777939278"/>
                  </a:ext>
                </a:extLst>
              </a:tr>
              <a:tr h="0">
                <a:tc vMerge="1">
                  <a:txBody>
                    <a:bodyPr/>
                    <a:lstStyle/>
                    <a:p>
                      <a:endParaRPr lang="en-ZA"/>
                    </a:p>
                  </a:txBody>
                  <a:tcPr/>
                </a:tc>
                <a:tc>
                  <a:txBody>
                    <a:bodyPr/>
                    <a:lstStyle/>
                    <a:p>
                      <a:pPr>
                        <a:lnSpc>
                          <a:spcPct val="115000"/>
                        </a:lnSpc>
                        <a:spcAft>
                          <a:spcPts val="1000"/>
                        </a:spcAft>
                      </a:pPr>
                      <a:r>
                        <a:rPr lang="en-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Automotive Components Manufacturing -: </a:t>
                      </a:r>
                      <a:r>
                        <a:rPr lang="en-ZA"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“Unpacking Automotive Components Manufacturing SIC Codes and activities of companies within the mer-sector for sectoral profiling to assess and understand industry readiness for the 4th industrial revolution”.</a:t>
                      </a:r>
                      <a:r>
                        <a:rPr lang="en-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n-ZA"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25387" marR="25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l">
                        <a:lnSpc>
                          <a:spcPct val="115000"/>
                        </a:lnSpc>
                        <a:spcAft>
                          <a:spcPts val="1000"/>
                        </a:spcAft>
                      </a:pPr>
                      <a:r>
                        <a:rPr lang="en-US" sz="12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Prof. Hoosen Rasool </a:t>
                      </a:r>
                      <a:r>
                        <a:rPr lang="en-US" sz="12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FR </a:t>
                      </a:r>
                      <a:r>
                        <a:rPr lang="en-US" sz="12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Research </a:t>
                      </a:r>
                      <a:endParaRPr lang="en-ZA" sz="1200" dirty="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15000"/>
                        </a:lnSpc>
                        <a:spcAft>
                          <a:spcPts val="1000"/>
                        </a:spcAft>
                      </a:pPr>
                      <a:endParaRPr lang="en-ZA" sz="1200" dirty="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15000"/>
                        </a:lnSpc>
                        <a:spcAft>
                          <a:spcPts val="1000"/>
                        </a:spcAft>
                      </a:pPr>
                      <a:r>
                        <a:rPr lang="en-ZA" sz="1200" dirty="0">
                          <a:effectLst/>
                          <a:latin typeface="Calibri" panose="020F0502020204030204" pitchFamily="34" charset="0"/>
                          <a:ea typeface="Calibri" panose="020F0502020204030204" pitchFamily="34" charset="0"/>
                          <a:cs typeface="Times New Roman" panose="02020603050405020304" pitchFamily="18" charset="0"/>
                        </a:rPr>
                        <a:t> </a:t>
                      </a:r>
                    </a:p>
                  </a:txBody>
                  <a:tcPr marL="25387" marR="253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1914827775"/>
                  </a:ext>
                </a:extLst>
              </a:tr>
              <a:tr h="0">
                <a:tc>
                  <a:txBody>
                    <a:bodyPr/>
                    <a:lstStyle/>
                    <a:p>
                      <a:pPr>
                        <a:lnSpc>
                          <a:spcPct val="115000"/>
                        </a:lnSpc>
                        <a:spcAft>
                          <a:spcPts val="1000"/>
                        </a:spcAft>
                      </a:pPr>
                      <a:r>
                        <a:rPr lang="en-ZA"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13h30 – 14h00 </a:t>
                      </a:r>
                      <a:endParaRPr lang="en-ZA" sz="1200">
                        <a:effectLst/>
                        <a:latin typeface="Calibri" panose="020F0502020204030204" pitchFamily="34" charset="0"/>
                        <a:ea typeface="Calibri" panose="020F0502020204030204" pitchFamily="34" charset="0"/>
                        <a:cs typeface="Times New Roman" panose="02020603050405020304" pitchFamily="18" charset="0"/>
                      </a:endParaRPr>
                    </a:p>
                  </a:txBody>
                  <a:tcPr marL="25387" marR="25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nSpc>
                          <a:spcPct val="115000"/>
                        </a:lnSpc>
                        <a:spcAft>
                          <a:spcPts val="1000"/>
                        </a:spcAft>
                      </a:pPr>
                      <a:r>
                        <a:rPr lang="en-ZA" sz="1200" b="1">
                          <a:solidFill>
                            <a:srgbClr val="000000"/>
                          </a:solidFill>
                          <a:effectLst/>
                          <a:latin typeface="Calibri" panose="020F0502020204030204" pitchFamily="34" charset="0"/>
                          <a:ea typeface="Calibri" panose="020F0502020204030204" pitchFamily="34" charset="0"/>
                          <a:cs typeface="Calibri" panose="020F0502020204030204" pitchFamily="34" charset="0"/>
                        </a:rPr>
                        <a:t>Lunch </a:t>
                      </a:r>
                      <a:endParaRPr lang="en-ZA" sz="1200">
                        <a:effectLst/>
                        <a:latin typeface="Calibri" panose="020F0502020204030204" pitchFamily="34" charset="0"/>
                        <a:ea typeface="Calibri" panose="020F0502020204030204" pitchFamily="34" charset="0"/>
                        <a:cs typeface="Times New Roman" panose="02020603050405020304" pitchFamily="18" charset="0"/>
                      </a:endParaRPr>
                    </a:p>
                  </a:txBody>
                  <a:tcPr marL="25387" marR="25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l">
                        <a:lnSpc>
                          <a:spcPct val="115000"/>
                        </a:lnSpc>
                        <a:spcAft>
                          <a:spcPts val="1000"/>
                        </a:spcAft>
                      </a:pPr>
                      <a:r>
                        <a:rPr lang="en-US" sz="12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All </a:t>
                      </a:r>
                      <a:endParaRPr lang="en-ZA" sz="1200">
                        <a:effectLst/>
                        <a:latin typeface="Calibri" panose="020F0502020204030204" pitchFamily="34" charset="0"/>
                        <a:ea typeface="Calibri" panose="020F0502020204030204" pitchFamily="34" charset="0"/>
                        <a:cs typeface="Times New Roman" panose="02020603050405020304" pitchFamily="18" charset="0"/>
                      </a:endParaRPr>
                    </a:p>
                  </a:txBody>
                  <a:tcPr marL="25387" marR="253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214202030"/>
                  </a:ext>
                </a:extLst>
              </a:tr>
              <a:tr h="0">
                <a:tc>
                  <a:txBody>
                    <a:bodyPr/>
                    <a:lstStyle/>
                    <a:p>
                      <a:pPr>
                        <a:lnSpc>
                          <a:spcPct val="115000"/>
                        </a:lnSpc>
                        <a:spcAft>
                          <a:spcPts val="1000"/>
                        </a:spcAft>
                      </a:pPr>
                      <a:r>
                        <a:rPr lang="en-ZA"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14h00 – 14h10</a:t>
                      </a:r>
                      <a:endParaRPr lang="en-ZA" sz="1200">
                        <a:effectLst/>
                        <a:latin typeface="Calibri" panose="020F0502020204030204" pitchFamily="34" charset="0"/>
                        <a:ea typeface="Calibri" panose="020F0502020204030204" pitchFamily="34" charset="0"/>
                        <a:cs typeface="Times New Roman" panose="02020603050405020304" pitchFamily="18" charset="0"/>
                      </a:endParaRPr>
                    </a:p>
                  </a:txBody>
                  <a:tcPr marL="25387" marR="25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nSpc>
                          <a:spcPct val="115000"/>
                        </a:lnSpc>
                        <a:spcAft>
                          <a:spcPts val="1000"/>
                        </a:spcAft>
                      </a:pPr>
                      <a:r>
                        <a:rPr lang="en-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Confirmation of logistical arrangements for breakaway sessions </a:t>
                      </a:r>
                      <a:endParaRPr lang="en-ZA"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25387" marR="25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l">
                        <a:lnSpc>
                          <a:spcPct val="115000"/>
                        </a:lnSpc>
                        <a:spcAft>
                          <a:spcPts val="1000"/>
                        </a:spcAft>
                      </a:pPr>
                      <a:r>
                        <a:rPr lang="en-ZA" sz="12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Program Director</a:t>
                      </a:r>
                      <a:endParaRPr lang="en-ZA"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25387" marR="253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1219674962"/>
                  </a:ext>
                </a:extLst>
              </a:tr>
              <a:tr h="0">
                <a:tc>
                  <a:txBody>
                    <a:bodyPr/>
                    <a:lstStyle/>
                    <a:p>
                      <a:pPr>
                        <a:lnSpc>
                          <a:spcPct val="115000"/>
                        </a:lnSpc>
                        <a:spcAft>
                          <a:spcPts val="1000"/>
                        </a:spcAft>
                      </a:pPr>
                      <a:r>
                        <a:rPr lang="en-ZA"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14h10 – 16h00 </a:t>
                      </a:r>
                      <a:endParaRPr lang="en-ZA" sz="120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ZA" sz="1200">
                          <a:effectLst/>
                          <a:latin typeface="Calibri" panose="020F0502020204030204" pitchFamily="34" charset="0"/>
                          <a:ea typeface="Calibri" panose="020F0502020204030204" pitchFamily="34" charset="0"/>
                          <a:cs typeface="Times New Roman" panose="02020603050405020304" pitchFamily="18" charset="0"/>
                        </a:rPr>
                        <a:t> </a:t>
                      </a:r>
                    </a:p>
                  </a:txBody>
                  <a:tcPr marL="25387" marR="25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nSpc>
                          <a:spcPct val="115000"/>
                        </a:lnSpc>
                        <a:spcAft>
                          <a:spcPts val="1000"/>
                        </a:spcAft>
                      </a:pPr>
                      <a:r>
                        <a:rPr lang="en-ZA" sz="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Chamber breakaway session to allow Chamber Committees:</a:t>
                      </a:r>
                      <a:endParaRPr lang="en-ZA"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buClr>
                          <a:srgbClr val="000000"/>
                        </a:buClr>
                        <a:buFont typeface="Calibri" panose="020F0502020204030204" pitchFamily="34" charset="0"/>
                        <a:buAutoNum type="arabicPeriod"/>
                      </a:pPr>
                      <a:r>
                        <a:rPr lang="en-ZA" sz="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To reflect and propose way forward on the New Occupational Qualifications Transitional Arrangements for the subsector  </a:t>
                      </a:r>
                      <a:endParaRPr lang="en-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15000"/>
                        </a:lnSpc>
                        <a:buClr>
                          <a:srgbClr val="000000"/>
                        </a:buClr>
                        <a:buFont typeface="Calibri" panose="020F0502020204030204" pitchFamily="34" charset="0"/>
                        <a:buAutoNum type="arabicPeriod"/>
                      </a:pPr>
                      <a:r>
                        <a:rPr lang="en-ZA"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Chamber identification of trade qualifications to be prioritised for conversion into new Occupational Qualifications </a:t>
                      </a:r>
                      <a:endParaRPr lang="en-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15000"/>
                        </a:lnSpc>
                        <a:spcAft>
                          <a:spcPts val="1000"/>
                        </a:spcAft>
                        <a:buClr>
                          <a:srgbClr val="000000"/>
                        </a:buClr>
                        <a:buFont typeface="Calibri" panose="020F0502020204030204" pitchFamily="34" charset="0"/>
                        <a:buAutoNum type="arabicPeriod"/>
                      </a:pPr>
                      <a:r>
                        <a:rPr lang="en-ZA"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Chamber identification of courseware development with regard to QCTO’s new Occupational Qualifications transitional arrangements </a:t>
                      </a:r>
                      <a:endParaRPr lang="en-ZA" sz="1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25387" marR="25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l">
                        <a:lnSpc>
                          <a:spcPct val="115000"/>
                        </a:lnSpc>
                        <a:spcAft>
                          <a:spcPts val="1000"/>
                        </a:spcAft>
                      </a:pPr>
                      <a:r>
                        <a:rPr lang="en-US" sz="12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Chamber Committees’ Representatives </a:t>
                      </a:r>
                      <a:endParaRPr lang="en-ZA"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25387" marR="253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1740887624"/>
                  </a:ext>
                </a:extLst>
              </a:tr>
            </a:tbl>
          </a:graphicData>
        </a:graphic>
      </p:graphicFrame>
    </p:spTree>
    <p:extLst>
      <p:ext uri="{BB962C8B-B14F-4D97-AF65-F5344CB8AC3E}">
        <p14:creationId xmlns:p14="http://schemas.microsoft.com/office/powerpoint/2010/main" val="31051629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itle 1"/>
          <p:cNvSpPr txBox="1">
            <a:spLocks/>
          </p:cNvSpPr>
          <p:nvPr/>
        </p:nvSpPr>
        <p:spPr>
          <a:xfrm>
            <a:off x="1790700" y="86454"/>
            <a:ext cx="8610600" cy="743394"/>
          </a:xfrm>
          <a:prstGeom prst="rect">
            <a:avLst/>
          </a:prstGeom>
          <a:solidFill>
            <a:srgbClr val="D3A858"/>
          </a:solidFill>
        </p:spPr>
        <p:txBody>
          <a:bodyPr>
            <a:normAutofit fontScale="70000" lnSpcReduction="20000"/>
          </a:bodyPr>
          <a:lstStyle>
            <a:lvl1pPr algn="ctr" defTabSz="914400" rtl="0" eaLnBrk="1" latinLnBrk="0" hangingPunct="1">
              <a:spcBef>
                <a:spcPct val="0"/>
              </a:spcBef>
              <a:buNone/>
              <a:defRPr sz="2400" kern="1200">
                <a:solidFill>
                  <a:schemeClr val="tx1"/>
                </a:solidFill>
                <a:latin typeface="ZapfHumnst BT" pitchFamily="34" charset="0"/>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3600" b="1" i="0" u="none" strike="noStrike" kern="1200" cap="none" spc="0" normalizeH="0" baseline="0" noProof="0" dirty="0">
                <a:ln>
                  <a:noFill/>
                </a:ln>
                <a:solidFill>
                  <a:prstClr val="white"/>
                </a:solidFill>
                <a:effectLst/>
                <a:uLnTx/>
                <a:uFillTx/>
                <a:latin typeface="Garamond" panose="02020404030301010803" pitchFamily="18" charset="0"/>
                <a:ea typeface="MS PGothic" panose="020B0600070205080204" pitchFamily="34" charset="-128"/>
                <a:cs typeface="Arial" panose="020B0604020202020204" pitchFamily="34" charset="0"/>
              </a:rPr>
              <a:t>Confirmation of logistical arrangements for breakaway sessions </a:t>
            </a:r>
          </a:p>
        </p:txBody>
      </p:sp>
      <p:sp>
        <p:nvSpPr>
          <p:cNvPr id="7" name="TextBox 6">
            <a:extLst>
              <a:ext uri="{FF2B5EF4-FFF2-40B4-BE49-F238E27FC236}">
                <a16:creationId xmlns:a16="http://schemas.microsoft.com/office/drawing/2014/main" id="{373279AA-2881-B1A6-4671-A27F47396CDB}"/>
              </a:ext>
            </a:extLst>
          </p:cNvPr>
          <p:cNvSpPr txBox="1"/>
          <p:nvPr/>
        </p:nvSpPr>
        <p:spPr>
          <a:xfrm>
            <a:off x="625278" y="1312143"/>
            <a:ext cx="10748107" cy="5755422"/>
          </a:xfrm>
          <a:prstGeom prst="rect">
            <a:avLst/>
          </a:prstGeom>
          <a:solidFill>
            <a:schemeClr val="accent4">
              <a:lumMod val="40000"/>
              <a:lumOff val="60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sng"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Notices of Chamber Committees’ Breakaway sessions were communicated yesterday,  06/02/’23 by  following merSETA H/O based staff members: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i="0" u="sng"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endParaRPr>
          </a:p>
          <a:p>
            <a:pPr marL="342900" indent="-342900" algn="just">
              <a:buAutoNum type="arabicPeriod"/>
            </a:pPr>
            <a:r>
              <a:rPr lang="en-US" sz="1400" dirty="0">
                <a:solidFill>
                  <a:prstClr val="black"/>
                </a:solidFill>
                <a:latin typeface="Calibri" panose="020F0502020204030204" pitchFamily="34" charset="0"/>
                <a:ea typeface="Times New Roman" panose="02020603050405020304" pitchFamily="18" charset="0"/>
              </a:rPr>
              <a:t>Ms.  </a:t>
            </a:r>
            <a:r>
              <a:rPr lang="en-ZA" sz="1400" dirty="0">
                <a:latin typeface="Calibri" panose="020F0502020204030204" pitchFamily="34" charset="0"/>
                <a:ea typeface="Calibri" panose="020F0502020204030204" pitchFamily="34" charset="0"/>
              </a:rPr>
              <a:t>Peggy Moeng - </a:t>
            </a: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Plastics Chamber  </a:t>
            </a:r>
          </a:p>
          <a:p>
            <a:pPr marL="342900" indent="-342900" algn="just">
              <a:buAutoNum type="arabicPeriod"/>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Mr. Kenneth </a:t>
            </a:r>
            <a:r>
              <a:rPr kumimoji="0" lang="en-US" sz="1400" b="0" i="0" u="none" strike="noStrike" kern="1200" cap="none" spc="0" normalizeH="0" baseline="0" noProof="0" dirty="0" err="1">
                <a:ln>
                  <a:noFill/>
                </a:ln>
                <a:solidFill>
                  <a:prstClr val="black"/>
                </a:solidFill>
                <a:effectLst/>
                <a:uLnTx/>
                <a:uFillTx/>
                <a:latin typeface="Calibri" panose="020F0502020204030204" pitchFamily="34" charset="0"/>
                <a:ea typeface="Times New Roman" panose="02020603050405020304" pitchFamily="18" charset="0"/>
                <a:cs typeface="+mn-cs"/>
              </a:rPr>
              <a:t>Tsoael</a:t>
            </a:r>
            <a:r>
              <a:rPr lang="en-US" sz="1400" dirty="0" err="1">
                <a:solidFill>
                  <a:prstClr val="black"/>
                </a:solidFill>
                <a:latin typeface="Calibri" panose="020F0502020204030204" pitchFamily="34" charset="0"/>
                <a:ea typeface="Times New Roman" panose="02020603050405020304" pitchFamily="18" charset="0"/>
              </a:rPr>
              <a:t>i</a:t>
            </a:r>
            <a:r>
              <a:rPr lang="en-US" sz="1400" dirty="0">
                <a:solidFill>
                  <a:prstClr val="black"/>
                </a:solidFill>
                <a:latin typeface="Calibri" panose="020F0502020204030204" pitchFamily="34" charset="0"/>
                <a:ea typeface="Times New Roman" panose="02020603050405020304" pitchFamily="18" charset="0"/>
              </a:rPr>
              <a:t> -  ACM Chamber </a:t>
            </a:r>
          </a:p>
          <a:p>
            <a:pPr marL="342900" indent="-342900" algn="just">
              <a:buAutoNum type="arabicPeriod"/>
            </a:pPr>
            <a:r>
              <a:rPr lang="en-US" sz="1400" dirty="0">
                <a:solidFill>
                  <a:prstClr val="black"/>
                </a:solidFill>
                <a:latin typeface="Calibri" panose="020F0502020204030204" pitchFamily="34" charset="0"/>
                <a:ea typeface="Times New Roman" panose="02020603050405020304" pitchFamily="18" charset="0"/>
              </a:rPr>
              <a:t>Mr. Pride Chuene – Motor Chamber </a:t>
            </a:r>
          </a:p>
          <a:p>
            <a:pPr marL="342900" indent="-342900" algn="just">
              <a:buAutoNum type="arabicPeriod"/>
            </a:pPr>
            <a:r>
              <a:rPr lang="en-US" sz="1400" dirty="0">
                <a:solidFill>
                  <a:prstClr val="black"/>
                </a:solidFill>
                <a:latin typeface="Calibri" panose="020F0502020204030204" pitchFamily="34" charset="0"/>
                <a:ea typeface="Times New Roman" panose="02020603050405020304" pitchFamily="18" charset="0"/>
              </a:rPr>
              <a:t>Mr. Mpumelelo Nyathi-  NTC Chamber </a:t>
            </a:r>
          </a:p>
          <a:p>
            <a:pPr marL="342900" indent="-342900" algn="just">
              <a:buAutoNum type="arabicPeriod"/>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Mr. </a:t>
            </a:r>
            <a:r>
              <a:rPr lang="en-US" sz="1400" dirty="0">
                <a:solidFill>
                  <a:prstClr val="black"/>
                </a:solidFill>
                <a:latin typeface="Calibri" panose="020F0502020204030204" pitchFamily="34" charset="0"/>
                <a:ea typeface="Times New Roman" panose="02020603050405020304" pitchFamily="18" charset="0"/>
              </a:rPr>
              <a:t>S</a:t>
            </a:r>
            <a:r>
              <a:rPr kumimoji="0" lang="en-US" sz="1400" b="0" i="0" u="none" strike="noStrike" kern="1200" cap="none" spc="0" normalizeH="0" baseline="0" noProof="0" dirty="0" err="1">
                <a:ln>
                  <a:noFill/>
                </a:ln>
                <a:solidFill>
                  <a:prstClr val="black"/>
                </a:solidFill>
                <a:effectLst/>
                <a:uLnTx/>
                <a:uFillTx/>
                <a:latin typeface="Calibri" panose="020F0502020204030204" pitchFamily="34" charset="0"/>
                <a:ea typeface="Times New Roman" panose="02020603050405020304" pitchFamily="18" charset="0"/>
                <a:cs typeface="+mn-cs"/>
              </a:rPr>
              <a:t>andile</a:t>
            </a: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Gumede – Metal Chamber </a:t>
            </a:r>
          </a:p>
          <a:p>
            <a:pPr marL="342900" indent="-342900" algn="just">
              <a:buAutoNum type="arabicPeriod"/>
            </a:pPr>
            <a:r>
              <a:rPr kumimoji="0" lang="en-US" sz="1400" b="0" i="0" u="none" strike="noStrike" kern="1200" cap="none" spc="0" normalizeH="0" baseline="0" noProof="0" dirty="0" err="1">
                <a:ln>
                  <a:noFill/>
                </a:ln>
                <a:solidFill>
                  <a:prstClr val="black"/>
                </a:solidFill>
                <a:effectLst/>
                <a:uLnTx/>
                <a:uFillTx/>
                <a:latin typeface="Calibri" panose="020F0502020204030204" pitchFamily="34" charset="0"/>
                <a:ea typeface="Times New Roman" panose="02020603050405020304" pitchFamily="18" charset="0"/>
                <a:cs typeface="+mn-cs"/>
              </a:rPr>
              <a:t>Mr</a:t>
            </a:r>
            <a:r>
              <a:rPr lang="en-US" sz="1400" dirty="0">
                <a:solidFill>
                  <a:prstClr val="black"/>
                </a:solidFill>
                <a:latin typeface="Calibri" panose="020F0502020204030204" pitchFamily="34" charset="0"/>
                <a:ea typeface="Times New Roman" panose="02020603050405020304" pitchFamily="18" charset="0"/>
              </a:rPr>
              <a:t>. </a:t>
            </a:r>
            <a:r>
              <a:rPr lang="en-US" sz="1400" dirty="0" err="1">
                <a:solidFill>
                  <a:prstClr val="black"/>
                </a:solidFill>
                <a:latin typeface="Calibri" panose="020F0502020204030204" pitchFamily="34" charset="0"/>
                <a:ea typeface="Times New Roman" panose="02020603050405020304" pitchFamily="18" charset="0"/>
              </a:rPr>
              <a:t>Bongkosi</a:t>
            </a:r>
            <a:r>
              <a:rPr lang="en-US" sz="1400" dirty="0">
                <a:solidFill>
                  <a:prstClr val="black"/>
                </a:solidFill>
                <a:latin typeface="Calibri" panose="020F0502020204030204" pitchFamily="34" charset="0"/>
                <a:ea typeface="Times New Roman" panose="02020603050405020304" pitchFamily="18" charset="0"/>
              </a:rPr>
              <a:t> Ngcupe – Auto Chamber </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endParaRPr>
          </a:p>
          <a:p>
            <a:pPr marR="0" lvl="0" algn="ctr" defTabSz="914400" rtl="0" eaLnBrk="1" fontAlgn="auto" latinLnBrk="0" hangingPunct="1">
              <a:lnSpc>
                <a:spcPct val="100000"/>
              </a:lnSpc>
              <a:spcBef>
                <a:spcPts val="0"/>
              </a:spcBef>
              <a:spcAft>
                <a:spcPts val="0"/>
              </a:spcAft>
              <a:buClrTx/>
              <a:buSzTx/>
              <a:tabLst/>
              <a:defRPr/>
            </a:pPr>
            <a:r>
              <a:rPr kumimoji="0" lang="en-US" sz="1400" b="1" i="0" u="sng"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Breakaway Session Programme:  </a:t>
            </a:r>
          </a:p>
          <a:p>
            <a:pPr marR="0" lvl="0" algn="just" defTabSz="914400" rtl="0" eaLnBrk="1" fontAlgn="auto" latinLnBrk="0" hangingPunct="1">
              <a:lnSpc>
                <a:spcPct val="100000"/>
              </a:lnSpc>
              <a:spcBef>
                <a:spcPts val="0"/>
              </a:spcBef>
              <a:spcAft>
                <a:spcPts val="0"/>
              </a:spcAft>
              <a:buClrTx/>
              <a:buSzTx/>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1.	Nomination of Chairperson </a:t>
            </a:r>
          </a:p>
          <a:p>
            <a:pPr marR="0" lvl="0" algn="just" defTabSz="914400" rtl="0" eaLnBrk="1" fontAlgn="auto" latinLnBrk="0" hangingPunct="1">
              <a:lnSpc>
                <a:spcPct val="100000"/>
              </a:lnSpc>
              <a:spcBef>
                <a:spcPts val="0"/>
              </a:spcBef>
              <a:spcAft>
                <a:spcPts val="0"/>
              </a:spcAft>
              <a:buClrTx/>
              <a:buSzTx/>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2.	Nomination of scriber / rapporteur during plenary session on day two of the conference </a:t>
            </a:r>
          </a:p>
          <a:p>
            <a:pPr marR="0" lvl="0" algn="just" defTabSz="914400" rtl="0" eaLnBrk="1" fontAlgn="auto" latinLnBrk="0" hangingPunct="1">
              <a:lnSpc>
                <a:spcPct val="100000"/>
              </a:lnSpc>
              <a:spcBef>
                <a:spcPts val="0"/>
              </a:spcBef>
              <a:spcAft>
                <a:spcPts val="0"/>
              </a:spcAft>
              <a:buClrTx/>
              <a:buSzTx/>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3.	Discussion points  </a:t>
            </a:r>
          </a:p>
          <a:p>
            <a:pPr marR="0" lvl="0" algn="just" defTabSz="914400" rtl="0" eaLnBrk="1" fontAlgn="auto" latinLnBrk="0" hangingPunct="1">
              <a:lnSpc>
                <a:spcPct val="100000"/>
              </a:lnSpc>
              <a:spcBef>
                <a:spcPts val="0"/>
              </a:spcBef>
              <a:spcAft>
                <a:spcPts val="0"/>
              </a:spcAft>
              <a:buClrTx/>
              <a:buSzTx/>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3.1 	To reflect and propose way forward on the New Occupational Qualifications Transitional Arrangements for the subsector.  </a:t>
            </a:r>
          </a:p>
          <a:p>
            <a:pPr marR="0" lvl="0" algn="just" defTabSz="914400" rtl="0" eaLnBrk="1" fontAlgn="auto" latinLnBrk="0" hangingPunct="1">
              <a:lnSpc>
                <a:spcPct val="100000"/>
              </a:lnSpc>
              <a:spcBef>
                <a:spcPts val="0"/>
              </a:spcBef>
              <a:spcAft>
                <a:spcPts val="0"/>
              </a:spcAft>
              <a:buClrTx/>
              <a:buSzTx/>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3.2.	Chamber identification of trade qualifications to be prioritised for conversion into new Occupational Qualifications  </a:t>
            </a:r>
          </a:p>
          <a:p>
            <a:pPr marR="0" lvl="0" algn="just" defTabSz="914400" rtl="0" eaLnBrk="1" fontAlgn="auto" latinLnBrk="0" hangingPunct="1">
              <a:lnSpc>
                <a:spcPct val="100000"/>
              </a:lnSpc>
              <a:spcBef>
                <a:spcPts val="0"/>
              </a:spcBef>
              <a:spcAft>
                <a:spcPts val="0"/>
              </a:spcAft>
              <a:buClrTx/>
              <a:buSzTx/>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3.3 	Chamber identification of courseware development with regard to QCTO’s new Occupational Qualifications transitional arrangements</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400" b="1" i="0" u="sng"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Calibri" panose="020F050202020403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sng"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Calibri" panose="020F0502020204030204" pitchFamily="34" charset="0"/>
              </a:rPr>
              <a:t>The  following Quality Assurors (QA) are allocated as a resource during breakaway sessions:</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400" b="0" i="0" u="sng"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Calibri" panose="020F050202020403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Calibri" panose="020F0502020204030204" pitchFamily="34" charset="0"/>
              </a:rPr>
              <a:t>1. 	Mr. Archie Mdakane –  Metal and Engineering</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Calibri" panose="020F0502020204030204" pitchFamily="34" charset="0"/>
              </a:rPr>
              <a:t>2. 	Mr. Ghaleed Amlay – Plastics Manufacturing</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Calibri" panose="020F0502020204030204" pitchFamily="34" charset="0"/>
              </a:rPr>
              <a:t>3. 	Mr. </a:t>
            </a:r>
            <a:r>
              <a:rPr kumimoji="0" lang="en-US" sz="1400" b="0" i="0" u="none" strike="noStrike" kern="1200" cap="none" spc="0" normalizeH="0" baseline="0" noProof="0" dirty="0" err="1">
                <a:ln>
                  <a:noFill/>
                </a:ln>
                <a:solidFill>
                  <a:prstClr val="black"/>
                </a:solidFill>
                <a:effectLst/>
                <a:uLnTx/>
                <a:uFillTx/>
                <a:latin typeface="Calibri" panose="020F0502020204030204" pitchFamily="34" charset="0"/>
                <a:ea typeface="Times New Roman" panose="02020603050405020304" pitchFamily="18" charset="0"/>
                <a:cs typeface="Calibri" panose="020F0502020204030204" pitchFamily="34" charset="0"/>
              </a:rPr>
              <a:t>Saliem</a:t>
            </a: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Calibri" panose="020F0502020204030204" pitchFamily="34" charset="0"/>
              </a:rPr>
              <a:t> </a:t>
            </a:r>
            <a:r>
              <a:rPr kumimoji="0" lang="en-US" sz="1400" b="0" i="0" u="none" strike="noStrike" kern="1200" cap="none" spc="0" normalizeH="0" baseline="0" noProof="0" dirty="0" err="1">
                <a:ln>
                  <a:noFill/>
                </a:ln>
                <a:solidFill>
                  <a:prstClr val="black"/>
                </a:solidFill>
                <a:effectLst/>
                <a:uLnTx/>
                <a:uFillTx/>
                <a:latin typeface="Calibri" panose="020F0502020204030204" pitchFamily="34" charset="0"/>
                <a:ea typeface="Times New Roman" panose="02020603050405020304" pitchFamily="18" charset="0"/>
                <a:cs typeface="Calibri" panose="020F0502020204030204" pitchFamily="34" charset="0"/>
              </a:rPr>
              <a:t>Dolley</a:t>
            </a: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Calibri" panose="020F0502020204030204" pitchFamily="34" charset="0"/>
              </a:rPr>
              <a:t> – Auto Manufacturing and Assembling</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Calibri" panose="020F0502020204030204" pitchFamily="34" charset="0"/>
              </a:rPr>
              <a:t>4. 	Mr. Wilfred Rantsane – Motor Retail and Aftermarket</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Calibri" panose="020F0502020204030204" pitchFamily="34" charset="0"/>
              </a:rPr>
              <a:t>5. 	Mr. Temba Nleya – New Tyre Manufacturing and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Calibri" panose="020F0502020204030204" pitchFamily="34" charset="0"/>
              </a:rPr>
              <a:t>6. 	Ms. Flora Mokgomo – Automotive Competent Manufacturing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p:txBody>
      </p:sp>
    </p:spTree>
    <p:extLst>
      <p:ext uri="{BB962C8B-B14F-4D97-AF65-F5344CB8AC3E}">
        <p14:creationId xmlns:p14="http://schemas.microsoft.com/office/powerpoint/2010/main" val="25921904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5" name="Hexagon 24">
            <a:extLst>
              <a:ext uri="{FF2B5EF4-FFF2-40B4-BE49-F238E27FC236}">
                <a16:creationId xmlns:a16="http://schemas.microsoft.com/office/drawing/2014/main" id="{224289CA-D5C2-4CCA-9A6A-3FB9776D659C}"/>
              </a:ext>
            </a:extLst>
          </p:cNvPr>
          <p:cNvSpPr/>
          <p:nvPr/>
        </p:nvSpPr>
        <p:spPr>
          <a:xfrm rot="19907561">
            <a:off x="8175612" y="3263786"/>
            <a:ext cx="3819091" cy="3255906"/>
          </a:xfrm>
          <a:prstGeom prst="hexagon">
            <a:avLst/>
          </a:prstGeom>
          <a:solidFill>
            <a:schemeClr val="accent4">
              <a:lumMod val="40000"/>
              <a:lumOff val="6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8CCA1C24-11EA-5A3D-5C04-6F88D30A0DD7}"/>
              </a:ext>
            </a:extLst>
          </p:cNvPr>
          <p:cNvSpPr txBox="1"/>
          <p:nvPr/>
        </p:nvSpPr>
        <p:spPr>
          <a:xfrm>
            <a:off x="633782" y="98318"/>
            <a:ext cx="11470234" cy="584775"/>
          </a:xfrm>
          <a:prstGeom prst="rect">
            <a:avLst/>
          </a:prstGeom>
          <a:solidFill>
            <a:schemeClr val="accent4">
              <a:lumMod val="50000"/>
            </a:schemeClr>
          </a:solidFill>
        </p:spPr>
        <p:txBody>
          <a:bodyPr wrap="square" rtlCol="0">
            <a:spAutoFit/>
            <a:scene3d>
              <a:camera prst="orthographicFront"/>
              <a:lightRig rig="threePt" dir="t"/>
            </a:scene3d>
            <a:sp3d extrusionH="57150">
              <a:bevelT w="38100" h="38100"/>
            </a:sp3d>
          </a:bodyPr>
          <a:lstStyle/>
          <a:p>
            <a:pPr algn="ctr"/>
            <a:r>
              <a:rPr lang="en-US" sz="3200" dirty="0" err="1">
                <a:solidFill>
                  <a:schemeClr val="accent4">
                    <a:lumMod val="60000"/>
                    <a:lumOff val="40000"/>
                  </a:schemeClr>
                </a:solidFill>
                <a:latin typeface="Arial Black" panose="020B0A04020102020204" pitchFamily="34" charset="0"/>
                <a:cs typeface="Arial" panose="020B0604020202020204" pitchFamily="34" charset="0"/>
              </a:rPr>
              <a:t>InterChamber</a:t>
            </a:r>
            <a:r>
              <a:rPr lang="en-US" sz="3200" dirty="0">
                <a:solidFill>
                  <a:schemeClr val="accent4">
                    <a:lumMod val="60000"/>
                    <a:lumOff val="40000"/>
                  </a:schemeClr>
                </a:solidFill>
                <a:latin typeface="Arial Black" panose="020B0A04020102020204" pitchFamily="34" charset="0"/>
                <a:cs typeface="Arial" panose="020B0604020202020204" pitchFamily="34" charset="0"/>
              </a:rPr>
              <a:t> Programme: Day 2</a:t>
            </a:r>
            <a:endParaRPr lang="en-ZA" sz="3200" dirty="0">
              <a:solidFill>
                <a:schemeClr val="accent4">
                  <a:lumMod val="60000"/>
                  <a:lumOff val="40000"/>
                </a:schemeClr>
              </a:solidFill>
              <a:latin typeface="Arial Black" panose="020B0A04020102020204" pitchFamily="34" charset="0"/>
              <a:cs typeface="Arial" panose="020B0604020202020204" pitchFamily="34" charset="0"/>
            </a:endParaRPr>
          </a:p>
        </p:txBody>
      </p:sp>
      <p:graphicFrame>
        <p:nvGraphicFramePr>
          <p:cNvPr id="4" name="Table 3">
            <a:extLst>
              <a:ext uri="{FF2B5EF4-FFF2-40B4-BE49-F238E27FC236}">
                <a16:creationId xmlns:a16="http://schemas.microsoft.com/office/drawing/2014/main" id="{59B497E3-5AC9-03EC-3390-BBFAD9EB7BF7}"/>
              </a:ext>
            </a:extLst>
          </p:cNvPr>
          <p:cNvGraphicFramePr>
            <a:graphicFrameLocks noGrp="1"/>
          </p:cNvGraphicFramePr>
          <p:nvPr>
            <p:extLst>
              <p:ext uri="{D42A27DB-BD31-4B8C-83A1-F6EECF244321}">
                <p14:modId xmlns:p14="http://schemas.microsoft.com/office/powerpoint/2010/main" val="4259313524"/>
              </p:ext>
            </p:extLst>
          </p:nvPr>
        </p:nvGraphicFramePr>
        <p:xfrm>
          <a:off x="633782" y="736362"/>
          <a:ext cx="11470235" cy="5180085"/>
        </p:xfrm>
        <a:graphic>
          <a:graphicData uri="http://schemas.openxmlformats.org/drawingml/2006/table">
            <a:tbl>
              <a:tblPr firstRow="1" firstCol="1" bandRow="1"/>
              <a:tblGrid>
                <a:gridCol w="2071156">
                  <a:extLst>
                    <a:ext uri="{9D8B030D-6E8A-4147-A177-3AD203B41FA5}">
                      <a16:colId xmlns:a16="http://schemas.microsoft.com/office/drawing/2014/main" val="920116719"/>
                    </a:ext>
                  </a:extLst>
                </a:gridCol>
                <a:gridCol w="6509893">
                  <a:extLst>
                    <a:ext uri="{9D8B030D-6E8A-4147-A177-3AD203B41FA5}">
                      <a16:colId xmlns:a16="http://schemas.microsoft.com/office/drawing/2014/main" val="2907500836"/>
                    </a:ext>
                  </a:extLst>
                </a:gridCol>
                <a:gridCol w="2889186">
                  <a:extLst>
                    <a:ext uri="{9D8B030D-6E8A-4147-A177-3AD203B41FA5}">
                      <a16:colId xmlns:a16="http://schemas.microsoft.com/office/drawing/2014/main" val="1210070480"/>
                    </a:ext>
                  </a:extLst>
                </a:gridCol>
              </a:tblGrid>
              <a:tr h="252459">
                <a:tc>
                  <a:txBody>
                    <a:bodyPr/>
                    <a:lstStyle/>
                    <a:p>
                      <a:pPr>
                        <a:lnSpc>
                          <a:spcPct val="115000"/>
                        </a:lnSpc>
                        <a:spcAft>
                          <a:spcPts val="1000"/>
                        </a:spcAft>
                      </a:pPr>
                      <a:r>
                        <a:rPr lang="en-ZA" sz="12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TIME</a:t>
                      </a:r>
                      <a:endParaRPr lang="en-ZA"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nSpc>
                          <a:spcPct val="115000"/>
                        </a:lnSpc>
                        <a:spcAft>
                          <a:spcPts val="1000"/>
                        </a:spcAft>
                      </a:pPr>
                      <a:r>
                        <a:rPr lang="en-ZA" sz="12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ITEM</a:t>
                      </a:r>
                      <a:endParaRPr lang="en-ZA"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nSpc>
                          <a:spcPct val="115000"/>
                        </a:lnSpc>
                        <a:spcAft>
                          <a:spcPts val="1000"/>
                        </a:spcAft>
                      </a:pPr>
                      <a:r>
                        <a:rPr lang="en-ZA" sz="12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PRESENTER</a:t>
                      </a:r>
                      <a:endParaRPr lang="en-ZA"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1390303298"/>
                  </a:ext>
                </a:extLst>
              </a:tr>
              <a:tr h="368353">
                <a:tc>
                  <a:txBody>
                    <a:bodyPr/>
                    <a:lstStyle/>
                    <a:p>
                      <a:pPr>
                        <a:lnSpc>
                          <a:spcPct val="115000"/>
                        </a:lnSpc>
                        <a:spcAft>
                          <a:spcPts val="1000"/>
                        </a:spcAft>
                      </a:pPr>
                      <a:r>
                        <a:rPr lang="en-ZA" sz="12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09h00 – 09h10</a:t>
                      </a:r>
                      <a:endParaRPr lang="en-ZA"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nSpc>
                          <a:spcPct val="115000"/>
                        </a:lnSpc>
                        <a:spcAft>
                          <a:spcPts val="1000"/>
                        </a:spcAft>
                      </a:pPr>
                      <a:r>
                        <a:rPr lang="en-ZA" sz="12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Feedback from Chamber breakaway sessions</a:t>
                      </a:r>
                      <a:endParaRPr lang="en-ZA"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nSpc>
                          <a:spcPct val="115000"/>
                        </a:lnSpc>
                        <a:spcAft>
                          <a:spcPts val="1000"/>
                        </a:spcAft>
                      </a:pPr>
                      <a:r>
                        <a:rPr lang="en-ZA" sz="12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Program Director</a:t>
                      </a:r>
                      <a:endParaRPr lang="en-ZA"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2674872497"/>
                  </a:ext>
                </a:extLst>
              </a:tr>
              <a:tr h="1587009">
                <a:tc>
                  <a:txBody>
                    <a:bodyPr/>
                    <a:lstStyle/>
                    <a:p>
                      <a:pPr>
                        <a:lnSpc>
                          <a:spcPct val="115000"/>
                        </a:lnSpc>
                        <a:spcAft>
                          <a:spcPts val="1000"/>
                        </a:spcAft>
                      </a:pPr>
                      <a:r>
                        <a:rPr lang="en-ZA"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09h10 – 10h00 </a:t>
                      </a:r>
                      <a:endParaRPr lang="en-ZA"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nSpc>
                          <a:spcPct val="115000"/>
                        </a:lnSpc>
                        <a:spcAft>
                          <a:spcPts val="1000"/>
                        </a:spcAft>
                      </a:pPr>
                      <a:r>
                        <a:rPr lang="en-ZA"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Feedback from Metal Chamber Presenter (15 min)</a:t>
                      </a:r>
                      <a:endParaRPr lang="en-ZA"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ZA"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Feedback from Motor Chamber Presenter (15 min)</a:t>
                      </a:r>
                      <a:endParaRPr lang="en-ZA"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ZA"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Feedback from Plastics Chamber Presenter (15 min)</a:t>
                      </a:r>
                      <a:endParaRPr lang="en-ZA"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ZA" sz="12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nSpc>
                          <a:spcPct val="115000"/>
                        </a:lnSpc>
                        <a:spcAft>
                          <a:spcPts val="1000"/>
                        </a:spcAft>
                      </a:pPr>
                      <a:r>
                        <a:rPr lang="en-US" sz="12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Chamber Committees’ Representatives </a:t>
                      </a:r>
                      <a:endParaRPr lang="en-ZA"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2224793518"/>
                  </a:ext>
                </a:extLst>
              </a:tr>
              <a:tr h="252459">
                <a:tc>
                  <a:txBody>
                    <a:bodyPr/>
                    <a:lstStyle/>
                    <a:p>
                      <a:pPr>
                        <a:lnSpc>
                          <a:spcPct val="115000"/>
                        </a:lnSpc>
                        <a:spcAft>
                          <a:spcPts val="1000"/>
                        </a:spcAft>
                      </a:pPr>
                      <a:r>
                        <a:rPr lang="en-ZA"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10h00 – 10H15 </a:t>
                      </a:r>
                      <a:endParaRPr lang="en-ZA"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nSpc>
                          <a:spcPct val="115000"/>
                        </a:lnSpc>
                        <a:spcAft>
                          <a:spcPts val="1000"/>
                        </a:spcAft>
                      </a:pPr>
                      <a:r>
                        <a:rPr lang="en-ZA"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Break </a:t>
                      </a:r>
                      <a:endParaRPr lang="en-ZA"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nSpc>
                          <a:spcPct val="115000"/>
                        </a:lnSpc>
                        <a:spcAft>
                          <a:spcPts val="1000"/>
                        </a:spcAft>
                      </a:pPr>
                      <a:r>
                        <a:rPr lang="en-US" sz="12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ALL</a:t>
                      </a:r>
                      <a:endParaRPr lang="en-ZA"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3311182151"/>
                  </a:ext>
                </a:extLst>
              </a:tr>
              <a:tr h="1410341">
                <a:tc>
                  <a:txBody>
                    <a:bodyPr/>
                    <a:lstStyle/>
                    <a:p>
                      <a:pPr>
                        <a:lnSpc>
                          <a:spcPct val="115000"/>
                        </a:lnSpc>
                        <a:spcAft>
                          <a:spcPts val="1000"/>
                        </a:spcAft>
                      </a:pPr>
                      <a:r>
                        <a:rPr lang="en-ZA"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10h15 – 11h00</a:t>
                      </a:r>
                      <a:endParaRPr lang="en-ZA"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nSpc>
                          <a:spcPct val="115000"/>
                        </a:lnSpc>
                        <a:spcAft>
                          <a:spcPts val="1000"/>
                        </a:spcAft>
                      </a:pPr>
                      <a:r>
                        <a:rPr lang="en-ZA"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Feedback from Auto Chamber Presenter (15 min)</a:t>
                      </a:r>
                      <a:endParaRPr lang="en-ZA"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ZA"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Feedback from New Tyre Chamber Presenter (15 min)</a:t>
                      </a:r>
                      <a:endParaRPr lang="en-ZA"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ZA"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Feedback from Automotive Components Chamber  (15 min)</a:t>
                      </a:r>
                      <a:endParaRPr lang="en-ZA"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nSpc>
                          <a:spcPct val="115000"/>
                        </a:lnSpc>
                        <a:spcAft>
                          <a:spcPts val="1000"/>
                        </a:spcAft>
                      </a:pPr>
                      <a:r>
                        <a:rPr lang="en-US" sz="12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Chamber Committees’ Representatives</a:t>
                      </a:r>
                      <a:endParaRPr lang="en-ZA"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2317931639"/>
                  </a:ext>
                </a:extLst>
              </a:tr>
              <a:tr h="1057005">
                <a:tc>
                  <a:txBody>
                    <a:bodyPr/>
                    <a:lstStyle/>
                    <a:p>
                      <a:pPr>
                        <a:lnSpc>
                          <a:spcPct val="115000"/>
                        </a:lnSpc>
                        <a:spcAft>
                          <a:spcPts val="1000"/>
                        </a:spcAft>
                      </a:pPr>
                      <a:r>
                        <a:rPr lang="en-ZA"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11h00 – 11h15</a:t>
                      </a:r>
                      <a:endParaRPr lang="en-ZA"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nSpc>
                          <a:spcPct val="115000"/>
                        </a:lnSpc>
                        <a:spcAft>
                          <a:spcPts val="1000"/>
                        </a:spcAft>
                      </a:pPr>
                      <a:r>
                        <a:rPr lang="en-ZA"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Closing Remarks and Vote of Thanks </a:t>
                      </a:r>
                      <a:endParaRPr lang="en-ZA"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nSpc>
                          <a:spcPct val="115000"/>
                        </a:lnSpc>
                        <a:spcAft>
                          <a:spcPts val="1000"/>
                        </a:spcAft>
                      </a:pPr>
                      <a:r>
                        <a:rPr lang="en-ZA" sz="12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merSETA Corporate Services Executive: Mr.  Rajesh Jock</a:t>
                      </a:r>
                      <a:br>
                        <a:rPr lang="en-ZA" sz="12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br>
                      <a:endParaRPr lang="en-ZA"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869872739"/>
                  </a:ext>
                </a:extLst>
              </a:tr>
              <a:tr h="252459">
                <a:tc>
                  <a:txBody>
                    <a:bodyPr/>
                    <a:lstStyle/>
                    <a:p>
                      <a:pPr>
                        <a:lnSpc>
                          <a:spcPct val="115000"/>
                        </a:lnSpc>
                        <a:spcAft>
                          <a:spcPts val="1000"/>
                        </a:spcAft>
                      </a:pPr>
                      <a:r>
                        <a:rPr lang="en-ZA" sz="12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lnSpc>
                          <a:spcPct val="115000"/>
                        </a:lnSpc>
                        <a:spcAft>
                          <a:spcPts val="1000"/>
                        </a:spcAft>
                      </a:pPr>
                      <a:r>
                        <a:rPr lang="en-ZA" sz="12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Conference Closure</a:t>
                      </a:r>
                      <a:endParaRPr lang="en-ZA"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nSpc>
                          <a:spcPct val="115000"/>
                        </a:lnSpc>
                        <a:spcAft>
                          <a:spcPts val="100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 </a:t>
                      </a:r>
                      <a:endParaRPr lang="en-ZA"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3644722689"/>
                  </a:ext>
                </a:extLst>
              </a:tr>
            </a:tbl>
          </a:graphicData>
        </a:graphic>
      </p:graphicFrame>
    </p:spTree>
    <p:extLst>
      <p:ext uri="{BB962C8B-B14F-4D97-AF65-F5344CB8AC3E}">
        <p14:creationId xmlns:p14="http://schemas.microsoft.com/office/powerpoint/2010/main" val="71921486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54467</TotalTime>
  <Words>1333</Words>
  <Application>Microsoft Office PowerPoint</Application>
  <PresentationFormat>Widescreen</PresentationFormat>
  <Paragraphs>250</Paragraphs>
  <Slides>10</Slides>
  <Notes>0</Notes>
  <HiddenSlides>0</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10</vt:i4>
      </vt:variant>
    </vt:vector>
  </HeadingPairs>
  <TitlesOfParts>
    <vt:vector size="25" baseType="lpstr">
      <vt:lpstr>Agency FB</vt:lpstr>
      <vt:lpstr>Amasis MT Pro Black</vt:lpstr>
      <vt:lpstr>Amasis MT Pro Light</vt:lpstr>
      <vt:lpstr>Amasis MT Pro Medium</vt:lpstr>
      <vt:lpstr>Arial</vt:lpstr>
      <vt:lpstr>Arial Black</vt:lpstr>
      <vt:lpstr>Britannic Bold</vt:lpstr>
      <vt:lpstr>Calibri</vt:lpstr>
      <vt:lpstr>Calibri Light</vt:lpstr>
      <vt:lpstr>Dubai</vt:lpstr>
      <vt:lpstr>Edwardian Script ITC</vt:lpstr>
      <vt:lpstr>Garamond</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Ditiro Thupaemang</dc:creator>
  <cp:lastModifiedBy>Hosea Morapedi</cp:lastModifiedBy>
  <cp:revision>128</cp:revision>
  <dcterms:created xsi:type="dcterms:W3CDTF">2019-08-21T10:15:13Z</dcterms:created>
  <dcterms:modified xsi:type="dcterms:W3CDTF">2023-02-22T11:34:52Z</dcterms:modified>
</cp:coreProperties>
</file>