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34"/>
  </p:notesMasterIdLst>
  <p:sldIdLst>
    <p:sldId id="256" r:id="rId2"/>
    <p:sldId id="320" r:id="rId3"/>
    <p:sldId id="323" r:id="rId4"/>
    <p:sldId id="321" r:id="rId5"/>
    <p:sldId id="322" r:id="rId6"/>
    <p:sldId id="324" r:id="rId7"/>
    <p:sldId id="325" r:id="rId8"/>
    <p:sldId id="347" r:id="rId9"/>
    <p:sldId id="326" r:id="rId10"/>
    <p:sldId id="328" r:id="rId11"/>
    <p:sldId id="327" r:id="rId12"/>
    <p:sldId id="329" r:id="rId13"/>
    <p:sldId id="330" r:id="rId14"/>
    <p:sldId id="331" r:id="rId15"/>
    <p:sldId id="332" r:id="rId16"/>
    <p:sldId id="333" r:id="rId17"/>
    <p:sldId id="334" r:id="rId18"/>
    <p:sldId id="336" r:id="rId19"/>
    <p:sldId id="338" r:id="rId20"/>
    <p:sldId id="335" r:id="rId21"/>
    <p:sldId id="339" r:id="rId22"/>
    <p:sldId id="340" r:id="rId23"/>
    <p:sldId id="345" r:id="rId24"/>
    <p:sldId id="348" r:id="rId25"/>
    <p:sldId id="349" r:id="rId26"/>
    <p:sldId id="350" r:id="rId27"/>
    <p:sldId id="341" r:id="rId28"/>
    <p:sldId id="342" r:id="rId29"/>
    <p:sldId id="343" r:id="rId30"/>
    <p:sldId id="344" r:id="rId31"/>
    <p:sldId id="337" r:id="rId32"/>
    <p:sldId id="31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20F97AC-F352-494B-9AD1-57FF1A10DCBE}">
          <p14:sldIdLst>
            <p14:sldId id="256"/>
            <p14:sldId id="320"/>
            <p14:sldId id="323"/>
            <p14:sldId id="321"/>
            <p14:sldId id="322"/>
            <p14:sldId id="324"/>
            <p14:sldId id="325"/>
            <p14:sldId id="347"/>
            <p14:sldId id="326"/>
            <p14:sldId id="328"/>
            <p14:sldId id="327"/>
            <p14:sldId id="329"/>
            <p14:sldId id="330"/>
            <p14:sldId id="331"/>
            <p14:sldId id="332"/>
            <p14:sldId id="333"/>
            <p14:sldId id="334"/>
            <p14:sldId id="336"/>
            <p14:sldId id="338"/>
            <p14:sldId id="335"/>
            <p14:sldId id="339"/>
            <p14:sldId id="340"/>
            <p14:sldId id="345"/>
            <p14:sldId id="348"/>
            <p14:sldId id="349"/>
            <p14:sldId id="350"/>
            <p14:sldId id="341"/>
            <p14:sldId id="342"/>
            <p14:sldId id="343"/>
            <p14:sldId id="344"/>
            <p14:sldId id="33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FF00"/>
    <a:srgbClr val="FFCCFF"/>
    <a:srgbClr val="FFFFCC"/>
    <a:srgbClr val="FF99FF"/>
    <a:srgbClr val="CCECFF"/>
    <a:srgbClr val="FFFF99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333" autoAdjust="0"/>
  </p:normalViewPr>
  <p:slideViewPr>
    <p:cSldViewPr snapToGrid="0">
      <p:cViewPr varScale="1">
        <p:scale>
          <a:sx n="56" d="100"/>
          <a:sy n="56" d="100"/>
        </p:scale>
        <p:origin x="1000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mailto:hoosen@frresearch.co.za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mailto:hoosen@frresearch.co.za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EC3C7B-C861-4D24-8215-9AC7BB874B30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ZA"/>
        </a:p>
      </dgm:t>
    </dgm:pt>
    <dgm:pt modelId="{EAD94450-94EB-4C94-B89E-C95D11B43DE3}">
      <dgm:prSet phldrT="[Text]" custT="1"/>
      <dgm:spPr/>
      <dgm:t>
        <a:bodyPr/>
        <a:lstStyle/>
        <a:p>
          <a:r>
            <a: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Identify ACM technological changes </a:t>
          </a:r>
          <a:endParaRPr lang="en-ZA" sz="2000" dirty="0"/>
        </a:p>
      </dgm:t>
    </dgm:pt>
    <dgm:pt modelId="{5478D8A0-648B-4433-8523-79FCE6395954}" type="parTrans" cxnId="{3FD5452F-02F4-4D89-8D91-014CA7EA67F7}">
      <dgm:prSet/>
      <dgm:spPr/>
      <dgm:t>
        <a:bodyPr/>
        <a:lstStyle/>
        <a:p>
          <a:endParaRPr lang="en-ZA" sz="2000"/>
        </a:p>
      </dgm:t>
    </dgm:pt>
    <dgm:pt modelId="{E7F2DD7A-BF07-4BEB-B70D-AE1D0F734877}" type="sibTrans" cxnId="{3FD5452F-02F4-4D89-8D91-014CA7EA67F7}">
      <dgm:prSet/>
      <dgm:spPr/>
      <dgm:t>
        <a:bodyPr/>
        <a:lstStyle/>
        <a:p>
          <a:endParaRPr lang="en-ZA" sz="2000"/>
        </a:p>
      </dgm:t>
    </dgm:pt>
    <dgm:pt modelId="{7591B3A9-EE61-4E63-90D3-A8F6B6B2C4D4}">
      <dgm:prSet phldrT="[Text]" custT="1"/>
      <dgm:spPr/>
      <dgm:t>
        <a:bodyPr/>
        <a:lstStyle/>
        <a:p>
          <a:r>
            <a: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Identify the skills needs of ACM firms and employees</a:t>
          </a:r>
          <a:endParaRPr lang="en-ZA" sz="2000" dirty="0"/>
        </a:p>
      </dgm:t>
    </dgm:pt>
    <dgm:pt modelId="{4AF54286-0136-4EBF-8A57-F74C43FE9F5F}" type="parTrans" cxnId="{BA11C647-92EF-43F3-87CB-1605CA7BD636}">
      <dgm:prSet/>
      <dgm:spPr/>
      <dgm:t>
        <a:bodyPr/>
        <a:lstStyle/>
        <a:p>
          <a:endParaRPr lang="en-ZA" sz="2000"/>
        </a:p>
      </dgm:t>
    </dgm:pt>
    <dgm:pt modelId="{FF4B2D55-E7A0-4D35-9949-BF24DA8B5A3B}" type="sibTrans" cxnId="{BA11C647-92EF-43F3-87CB-1605CA7BD636}">
      <dgm:prSet/>
      <dgm:spPr/>
      <dgm:t>
        <a:bodyPr/>
        <a:lstStyle/>
        <a:p>
          <a:endParaRPr lang="en-ZA" sz="2000"/>
        </a:p>
      </dgm:t>
    </dgm:pt>
    <dgm:pt modelId="{24AF670C-33C0-458E-8D96-3590650D7DDB}">
      <dgm:prSet phldrT="[Text]" custT="1"/>
      <dgm:spPr/>
      <dgm:t>
        <a:bodyPr/>
        <a:lstStyle/>
        <a:p>
          <a:r>
            <a: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Recommend priority skills development interventions </a:t>
          </a:r>
          <a:endParaRPr lang="en-ZA" sz="2000" dirty="0"/>
        </a:p>
      </dgm:t>
    </dgm:pt>
    <dgm:pt modelId="{C62E5258-EA12-4BEE-9EA0-DD6EF2893CA7}" type="parTrans" cxnId="{CB934ED0-D0D9-4A57-AC7D-E0CF3BA72D7C}">
      <dgm:prSet/>
      <dgm:spPr/>
      <dgm:t>
        <a:bodyPr/>
        <a:lstStyle/>
        <a:p>
          <a:endParaRPr lang="en-ZA" sz="2000"/>
        </a:p>
      </dgm:t>
    </dgm:pt>
    <dgm:pt modelId="{86B021B5-6F36-4D3B-9D1D-D272638A8F65}" type="sibTrans" cxnId="{CB934ED0-D0D9-4A57-AC7D-E0CF3BA72D7C}">
      <dgm:prSet/>
      <dgm:spPr/>
      <dgm:t>
        <a:bodyPr/>
        <a:lstStyle/>
        <a:p>
          <a:endParaRPr lang="en-ZA" sz="2000"/>
        </a:p>
      </dgm:t>
    </dgm:pt>
    <dgm:pt modelId="{32326A30-E89F-4425-9235-57E5F6CB5B6A}">
      <dgm:prSet custT="1"/>
      <dgm:spPr/>
      <dgm:t>
        <a:bodyPr/>
        <a:lstStyle/>
        <a:p>
          <a:r>
            <a: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Assess </a:t>
          </a:r>
          <a:r>
            <a:rPr lang="en-ZA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ACM </a:t>
          </a:r>
          <a:r>
            <a: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skills readiness for 4IR</a:t>
          </a:r>
          <a:endParaRPr lang="en-ZA" sz="2000" dirty="0"/>
        </a:p>
      </dgm:t>
    </dgm:pt>
    <dgm:pt modelId="{BECF90D5-5B07-4444-894B-4AD361C9F237}" type="parTrans" cxnId="{68B5DF97-CD61-4179-85A2-B868795EB846}">
      <dgm:prSet/>
      <dgm:spPr/>
      <dgm:t>
        <a:bodyPr/>
        <a:lstStyle/>
        <a:p>
          <a:endParaRPr lang="en-ZA" sz="2000"/>
        </a:p>
      </dgm:t>
    </dgm:pt>
    <dgm:pt modelId="{F0AE9775-75D7-453C-ACD7-A57DB74D7CA3}" type="sibTrans" cxnId="{68B5DF97-CD61-4179-85A2-B868795EB846}">
      <dgm:prSet/>
      <dgm:spPr/>
      <dgm:t>
        <a:bodyPr/>
        <a:lstStyle/>
        <a:p>
          <a:endParaRPr lang="en-ZA" sz="2000"/>
        </a:p>
      </dgm:t>
    </dgm:pt>
    <dgm:pt modelId="{8D5A496F-2893-4494-9D9D-3860B7494240}">
      <dgm:prSet custT="1"/>
      <dgm:spPr/>
      <dgm:t>
        <a:bodyPr/>
        <a:lstStyle/>
        <a:p>
          <a:r>
            <a: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Define automotive components manufacturing</a:t>
          </a:r>
          <a:endParaRPr lang="en-ZA" sz="2000" dirty="0"/>
        </a:p>
      </dgm:t>
    </dgm:pt>
    <dgm:pt modelId="{FAA1E561-3C26-4193-A7B2-256CD376F463}" type="parTrans" cxnId="{03DC83E2-1949-4121-86B2-79974EF2D96E}">
      <dgm:prSet/>
      <dgm:spPr/>
      <dgm:t>
        <a:bodyPr/>
        <a:lstStyle/>
        <a:p>
          <a:endParaRPr lang="en-ZA" sz="2000"/>
        </a:p>
      </dgm:t>
    </dgm:pt>
    <dgm:pt modelId="{2532B8AD-9DCE-4FA2-BF4F-45F272B9A230}" type="sibTrans" cxnId="{03DC83E2-1949-4121-86B2-79974EF2D96E}">
      <dgm:prSet/>
      <dgm:spPr/>
      <dgm:t>
        <a:bodyPr/>
        <a:lstStyle/>
        <a:p>
          <a:endParaRPr lang="en-ZA" sz="2000"/>
        </a:p>
      </dgm:t>
    </dgm:pt>
    <dgm:pt modelId="{9F2261EE-BB5C-4437-B7F0-05C5A92A2E68}">
      <dgm:prSet custT="1"/>
      <dgm:spPr/>
      <dgm:t>
        <a:bodyPr/>
        <a:lstStyle/>
        <a:p>
          <a:r>
            <a: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Review SIC code allocations in 6 chambers</a:t>
          </a:r>
          <a:endParaRPr lang="en-ZA" sz="2000" dirty="0"/>
        </a:p>
      </dgm:t>
    </dgm:pt>
    <dgm:pt modelId="{0B036166-755D-41A0-95C6-13D3BDD2667E}" type="parTrans" cxnId="{7A811EA5-5388-49AA-817E-9BFE1F58869F}">
      <dgm:prSet/>
      <dgm:spPr/>
      <dgm:t>
        <a:bodyPr/>
        <a:lstStyle/>
        <a:p>
          <a:endParaRPr lang="en-ZA" sz="2000"/>
        </a:p>
      </dgm:t>
    </dgm:pt>
    <dgm:pt modelId="{30FDB815-0784-4700-8D1B-8202F8F9F83E}" type="sibTrans" cxnId="{7A811EA5-5388-49AA-817E-9BFE1F58869F}">
      <dgm:prSet/>
      <dgm:spPr/>
      <dgm:t>
        <a:bodyPr/>
        <a:lstStyle/>
        <a:p>
          <a:endParaRPr lang="en-ZA" sz="2000"/>
        </a:p>
      </dgm:t>
    </dgm:pt>
    <dgm:pt modelId="{527D42E3-7D0F-4D05-8566-06751FE4EB40}" type="pres">
      <dgm:prSet presAssocID="{0DEC3C7B-C861-4D24-8215-9AC7BB874B30}" presName="linear" presStyleCnt="0">
        <dgm:presLayoutVars>
          <dgm:dir/>
          <dgm:animLvl val="lvl"/>
          <dgm:resizeHandles val="exact"/>
        </dgm:presLayoutVars>
      </dgm:prSet>
      <dgm:spPr/>
    </dgm:pt>
    <dgm:pt modelId="{65C82C93-CE2C-4747-B6D5-428AAC840F75}" type="pres">
      <dgm:prSet presAssocID="{8D5A496F-2893-4494-9D9D-3860B7494240}" presName="parentLin" presStyleCnt="0"/>
      <dgm:spPr/>
    </dgm:pt>
    <dgm:pt modelId="{FEED27B8-4E02-43D1-9E2A-D5D2A0FAA836}" type="pres">
      <dgm:prSet presAssocID="{8D5A496F-2893-4494-9D9D-3860B7494240}" presName="parentLeftMargin" presStyleLbl="node1" presStyleIdx="0" presStyleCnt="6"/>
      <dgm:spPr/>
    </dgm:pt>
    <dgm:pt modelId="{9573A793-2D77-40FE-95C1-4CDB66B09027}" type="pres">
      <dgm:prSet presAssocID="{8D5A496F-2893-4494-9D9D-3860B7494240}" presName="parentText" presStyleLbl="node1" presStyleIdx="0" presStyleCnt="6" custScaleX="133161">
        <dgm:presLayoutVars>
          <dgm:chMax val="0"/>
          <dgm:bulletEnabled val="1"/>
        </dgm:presLayoutVars>
      </dgm:prSet>
      <dgm:spPr/>
    </dgm:pt>
    <dgm:pt modelId="{3D661CE6-CAB5-4D78-B20D-B4A7D1D898CF}" type="pres">
      <dgm:prSet presAssocID="{8D5A496F-2893-4494-9D9D-3860B7494240}" presName="negativeSpace" presStyleCnt="0"/>
      <dgm:spPr/>
    </dgm:pt>
    <dgm:pt modelId="{E501EBA7-8ED9-4664-8B04-FE1AD8C50E63}" type="pres">
      <dgm:prSet presAssocID="{8D5A496F-2893-4494-9D9D-3860B7494240}" presName="childText" presStyleLbl="conFgAcc1" presStyleIdx="0" presStyleCnt="6">
        <dgm:presLayoutVars>
          <dgm:bulletEnabled val="1"/>
        </dgm:presLayoutVars>
      </dgm:prSet>
      <dgm:spPr/>
    </dgm:pt>
    <dgm:pt modelId="{56EFEF58-609E-48BC-8B18-FFD3BAE2AAD8}" type="pres">
      <dgm:prSet presAssocID="{2532B8AD-9DCE-4FA2-BF4F-45F272B9A230}" presName="spaceBetweenRectangles" presStyleCnt="0"/>
      <dgm:spPr/>
    </dgm:pt>
    <dgm:pt modelId="{37425568-E035-4CB5-9A22-1DB23698A750}" type="pres">
      <dgm:prSet presAssocID="{9F2261EE-BB5C-4437-B7F0-05C5A92A2E68}" presName="parentLin" presStyleCnt="0"/>
      <dgm:spPr/>
    </dgm:pt>
    <dgm:pt modelId="{D4A8EBDD-71DB-4EC2-B17B-7BE855269EE0}" type="pres">
      <dgm:prSet presAssocID="{9F2261EE-BB5C-4437-B7F0-05C5A92A2E68}" presName="parentLeftMargin" presStyleLbl="node1" presStyleIdx="0" presStyleCnt="6"/>
      <dgm:spPr/>
    </dgm:pt>
    <dgm:pt modelId="{4777C431-D79D-4F50-9947-8310C80EE97C}" type="pres">
      <dgm:prSet presAssocID="{9F2261EE-BB5C-4437-B7F0-05C5A92A2E68}" presName="parentText" presStyleLbl="node1" presStyleIdx="1" presStyleCnt="6" custScaleX="133161">
        <dgm:presLayoutVars>
          <dgm:chMax val="0"/>
          <dgm:bulletEnabled val="1"/>
        </dgm:presLayoutVars>
      </dgm:prSet>
      <dgm:spPr/>
    </dgm:pt>
    <dgm:pt modelId="{8744B54D-550B-4972-8E77-0308CD9317B5}" type="pres">
      <dgm:prSet presAssocID="{9F2261EE-BB5C-4437-B7F0-05C5A92A2E68}" presName="negativeSpace" presStyleCnt="0"/>
      <dgm:spPr/>
    </dgm:pt>
    <dgm:pt modelId="{A495A9F9-60C2-4BCA-98E9-6E5675D47D87}" type="pres">
      <dgm:prSet presAssocID="{9F2261EE-BB5C-4437-B7F0-05C5A92A2E68}" presName="childText" presStyleLbl="conFgAcc1" presStyleIdx="1" presStyleCnt="6">
        <dgm:presLayoutVars>
          <dgm:bulletEnabled val="1"/>
        </dgm:presLayoutVars>
      </dgm:prSet>
      <dgm:spPr/>
    </dgm:pt>
    <dgm:pt modelId="{7BAA9A38-3A1D-4A9D-A58B-40EB2955A56B}" type="pres">
      <dgm:prSet presAssocID="{30FDB815-0784-4700-8D1B-8202F8F9F83E}" presName="spaceBetweenRectangles" presStyleCnt="0"/>
      <dgm:spPr/>
    </dgm:pt>
    <dgm:pt modelId="{7C159254-A176-4776-BFE5-554CA9F7FB9A}" type="pres">
      <dgm:prSet presAssocID="{EAD94450-94EB-4C94-B89E-C95D11B43DE3}" presName="parentLin" presStyleCnt="0"/>
      <dgm:spPr/>
    </dgm:pt>
    <dgm:pt modelId="{DCD99102-E0A9-4A1D-B089-603C9FEA0DB2}" type="pres">
      <dgm:prSet presAssocID="{EAD94450-94EB-4C94-B89E-C95D11B43DE3}" presName="parentLeftMargin" presStyleLbl="node1" presStyleIdx="1" presStyleCnt="6"/>
      <dgm:spPr/>
    </dgm:pt>
    <dgm:pt modelId="{BDFE0415-50DA-42AF-89F9-53DC90B0B404}" type="pres">
      <dgm:prSet presAssocID="{EAD94450-94EB-4C94-B89E-C95D11B43DE3}" presName="parentText" presStyleLbl="node1" presStyleIdx="2" presStyleCnt="6" custScaleX="133161">
        <dgm:presLayoutVars>
          <dgm:chMax val="0"/>
          <dgm:bulletEnabled val="1"/>
        </dgm:presLayoutVars>
      </dgm:prSet>
      <dgm:spPr/>
    </dgm:pt>
    <dgm:pt modelId="{173E3F2F-4784-4578-ACDC-0529506A4160}" type="pres">
      <dgm:prSet presAssocID="{EAD94450-94EB-4C94-B89E-C95D11B43DE3}" presName="negativeSpace" presStyleCnt="0"/>
      <dgm:spPr/>
    </dgm:pt>
    <dgm:pt modelId="{E64ED8ED-5B79-4510-B6CE-749840391D47}" type="pres">
      <dgm:prSet presAssocID="{EAD94450-94EB-4C94-B89E-C95D11B43DE3}" presName="childText" presStyleLbl="conFgAcc1" presStyleIdx="2" presStyleCnt="6">
        <dgm:presLayoutVars>
          <dgm:bulletEnabled val="1"/>
        </dgm:presLayoutVars>
      </dgm:prSet>
      <dgm:spPr/>
    </dgm:pt>
    <dgm:pt modelId="{04E52BCA-3325-4A17-B0AF-ED908BE66461}" type="pres">
      <dgm:prSet presAssocID="{E7F2DD7A-BF07-4BEB-B70D-AE1D0F734877}" presName="spaceBetweenRectangles" presStyleCnt="0"/>
      <dgm:spPr/>
    </dgm:pt>
    <dgm:pt modelId="{18B21720-B720-4964-8C5B-26C678604F35}" type="pres">
      <dgm:prSet presAssocID="{32326A30-E89F-4425-9235-57E5F6CB5B6A}" presName="parentLin" presStyleCnt="0"/>
      <dgm:spPr/>
    </dgm:pt>
    <dgm:pt modelId="{E6BF5942-C6BB-49EC-BF55-D516DE7A5B57}" type="pres">
      <dgm:prSet presAssocID="{32326A30-E89F-4425-9235-57E5F6CB5B6A}" presName="parentLeftMargin" presStyleLbl="node1" presStyleIdx="2" presStyleCnt="6"/>
      <dgm:spPr/>
    </dgm:pt>
    <dgm:pt modelId="{9652E7B0-FCCC-4032-B763-F30A6B61C4A3}" type="pres">
      <dgm:prSet presAssocID="{32326A30-E89F-4425-9235-57E5F6CB5B6A}" presName="parentText" presStyleLbl="node1" presStyleIdx="3" presStyleCnt="6" custScaleX="133161">
        <dgm:presLayoutVars>
          <dgm:chMax val="0"/>
          <dgm:bulletEnabled val="1"/>
        </dgm:presLayoutVars>
      </dgm:prSet>
      <dgm:spPr/>
    </dgm:pt>
    <dgm:pt modelId="{D5D95D96-EDF7-4088-9E1F-B78AABA8D51A}" type="pres">
      <dgm:prSet presAssocID="{32326A30-E89F-4425-9235-57E5F6CB5B6A}" presName="negativeSpace" presStyleCnt="0"/>
      <dgm:spPr/>
    </dgm:pt>
    <dgm:pt modelId="{B68E75FC-ED62-4AB3-B8B7-79F2BECE780E}" type="pres">
      <dgm:prSet presAssocID="{32326A30-E89F-4425-9235-57E5F6CB5B6A}" presName="childText" presStyleLbl="conFgAcc1" presStyleIdx="3" presStyleCnt="6">
        <dgm:presLayoutVars>
          <dgm:bulletEnabled val="1"/>
        </dgm:presLayoutVars>
      </dgm:prSet>
      <dgm:spPr/>
    </dgm:pt>
    <dgm:pt modelId="{B5AE8B1C-3312-4927-9EC0-CFD0657A46C9}" type="pres">
      <dgm:prSet presAssocID="{F0AE9775-75D7-453C-ACD7-A57DB74D7CA3}" presName="spaceBetweenRectangles" presStyleCnt="0"/>
      <dgm:spPr/>
    </dgm:pt>
    <dgm:pt modelId="{0288D6EC-0A08-490B-82CA-16ECDC2BDD95}" type="pres">
      <dgm:prSet presAssocID="{7591B3A9-EE61-4E63-90D3-A8F6B6B2C4D4}" presName="parentLin" presStyleCnt="0"/>
      <dgm:spPr/>
    </dgm:pt>
    <dgm:pt modelId="{3591F660-A7D4-4457-BCEC-C6A9E13685D9}" type="pres">
      <dgm:prSet presAssocID="{7591B3A9-EE61-4E63-90D3-A8F6B6B2C4D4}" presName="parentLeftMargin" presStyleLbl="node1" presStyleIdx="3" presStyleCnt="6"/>
      <dgm:spPr/>
    </dgm:pt>
    <dgm:pt modelId="{2458A59D-17FA-44FA-9AEE-94A54A40FAFF}" type="pres">
      <dgm:prSet presAssocID="{7591B3A9-EE61-4E63-90D3-A8F6B6B2C4D4}" presName="parentText" presStyleLbl="node1" presStyleIdx="4" presStyleCnt="6" custScaleX="133161">
        <dgm:presLayoutVars>
          <dgm:chMax val="0"/>
          <dgm:bulletEnabled val="1"/>
        </dgm:presLayoutVars>
      </dgm:prSet>
      <dgm:spPr/>
    </dgm:pt>
    <dgm:pt modelId="{7D12E495-D856-4FDA-BB52-BA6203673AE0}" type="pres">
      <dgm:prSet presAssocID="{7591B3A9-EE61-4E63-90D3-A8F6B6B2C4D4}" presName="negativeSpace" presStyleCnt="0"/>
      <dgm:spPr/>
    </dgm:pt>
    <dgm:pt modelId="{2F6190A4-ECD3-45E7-9EC4-C457B01AEB79}" type="pres">
      <dgm:prSet presAssocID="{7591B3A9-EE61-4E63-90D3-A8F6B6B2C4D4}" presName="childText" presStyleLbl="conFgAcc1" presStyleIdx="4" presStyleCnt="6">
        <dgm:presLayoutVars>
          <dgm:bulletEnabled val="1"/>
        </dgm:presLayoutVars>
      </dgm:prSet>
      <dgm:spPr/>
    </dgm:pt>
    <dgm:pt modelId="{12BF091B-039C-4850-A1EA-E5554406702C}" type="pres">
      <dgm:prSet presAssocID="{FF4B2D55-E7A0-4D35-9949-BF24DA8B5A3B}" presName="spaceBetweenRectangles" presStyleCnt="0"/>
      <dgm:spPr/>
    </dgm:pt>
    <dgm:pt modelId="{3AA0D0EA-8CB0-4849-811D-EE79042473CA}" type="pres">
      <dgm:prSet presAssocID="{24AF670C-33C0-458E-8D96-3590650D7DDB}" presName="parentLin" presStyleCnt="0"/>
      <dgm:spPr/>
    </dgm:pt>
    <dgm:pt modelId="{89E4B07C-FAF3-4EB3-AA80-0C8186AE403E}" type="pres">
      <dgm:prSet presAssocID="{24AF670C-33C0-458E-8D96-3590650D7DDB}" presName="parentLeftMargin" presStyleLbl="node1" presStyleIdx="4" presStyleCnt="6"/>
      <dgm:spPr/>
    </dgm:pt>
    <dgm:pt modelId="{8C0E5A81-81FB-4255-B403-0C6917986B1D}" type="pres">
      <dgm:prSet presAssocID="{24AF670C-33C0-458E-8D96-3590650D7DDB}" presName="parentText" presStyleLbl="node1" presStyleIdx="5" presStyleCnt="6" custScaleX="133161">
        <dgm:presLayoutVars>
          <dgm:chMax val="0"/>
          <dgm:bulletEnabled val="1"/>
        </dgm:presLayoutVars>
      </dgm:prSet>
      <dgm:spPr/>
    </dgm:pt>
    <dgm:pt modelId="{C85F6603-5889-4F4D-8F68-711B23BBBC6E}" type="pres">
      <dgm:prSet presAssocID="{24AF670C-33C0-458E-8D96-3590650D7DDB}" presName="negativeSpace" presStyleCnt="0"/>
      <dgm:spPr/>
    </dgm:pt>
    <dgm:pt modelId="{1C4B09DF-4C7B-4CE0-86C1-91D8D3DD333C}" type="pres">
      <dgm:prSet presAssocID="{24AF670C-33C0-458E-8D96-3590650D7DDB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CBDDC18-19D0-4C59-B186-827A7BD90DCD}" type="presOf" srcId="{7591B3A9-EE61-4E63-90D3-A8F6B6B2C4D4}" destId="{2458A59D-17FA-44FA-9AEE-94A54A40FAFF}" srcOrd="1" destOrd="0" presId="urn:microsoft.com/office/officeart/2005/8/layout/list1"/>
    <dgm:cxn modelId="{B30C9F29-3658-4600-8192-FFF191B717CD}" type="presOf" srcId="{24AF670C-33C0-458E-8D96-3590650D7DDB}" destId="{89E4B07C-FAF3-4EB3-AA80-0C8186AE403E}" srcOrd="0" destOrd="0" presId="urn:microsoft.com/office/officeart/2005/8/layout/list1"/>
    <dgm:cxn modelId="{E4459A2A-8380-4ECD-9A76-A60F7698BB60}" type="presOf" srcId="{32326A30-E89F-4425-9235-57E5F6CB5B6A}" destId="{9652E7B0-FCCC-4032-B763-F30A6B61C4A3}" srcOrd="1" destOrd="0" presId="urn:microsoft.com/office/officeart/2005/8/layout/list1"/>
    <dgm:cxn modelId="{3FD5452F-02F4-4D89-8D91-014CA7EA67F7}" srcId="{0DEC3C7B-C861-4D24-8215-9AC7BB874B30}" destId="{EAD94450-94EB-4C94-B89E-C95D11B43DE3}" srcOrd="2" destOrd="0" parTransId="{5478D8A0-648B-4433-8523-79FCE6395954}" sibTransId="{E7F2DD7A-BF07-4BEB-B70D-AE1D0F734877}"/>
    <dgm:cxn modelId="{BA11C647-92EF-43F3-87CB-1605CA7BD636}" srcId="{0DEC3C7B-C861-4D24-8215-9AC7BB874B30}" destId="{7591B3A9-EE61-4E63-90D3-A8F6B6B2C4D4}" srcOrd="4" destOrd="0" parTransId="{4AF54286-0136-4EBF-8A57-F74C43FE9F5F}" sibTransId="{FF4B2D55-E7A0-4D35-9949-BF24DA8B5A3B}"/>
    <dgm:cxn modelId="{2AC19849-417D-42D9-A184-B8C5871BC11C}" type="presOf" srcId="{24AF670C-33C0-458E-8D96-3590650D7DDB}" destId="{8C0E5A81-81FB-4255-B403-0C6917986B1D}" srcOrd="1" destOrd="0" presId="urn:microsoft.com/office/officeart/2005/8/layout/list1"/>
    <dgm:cxn modelId="{F9D48384-550F-4A28-8852-54434737DDA3}" type="presOf" srcId="{9F2261EE-BB5C-4437-B7F0-05C5A92A2E68}" destId="{4777C431-D79D-4F50-9947-8310C80EE97C}" srcOrd="1" destOrd="0" presId="urn:microsoft.com/office/officeart/2005/8/layout/list1"/>
    <dgm:cxn modelId="{68B5DF97-CD61-4179-85A2-B868795EB846}" srcId="{0DEC3C7B-C861-4D24-8215-9AC7BB874B30}" destId="{32326A30-E89F-4425-9235-57E5F6CB5B6A}" srcOrd="3" destOrd="0" parTransId="{BECF90D5-5B07-4444-894B-4AD361C9F237}" sibTransId="{F0AE9775-75D7-453C-ACD7-A57DB74D7CA3}"/>
    <dgm:cxn modelId="{C0A53B9A-74B6-48ED-A124-914F9C68CDBF}" type="presOf" srcId="{EAD94450-94EB-4C94-B89E-C95D11B43DE3}" destId="{BDFE0415-50DA-42AF-89F9-53DC90B0B404}" srcOrd="1" destOrd="0" presId="urn:microsoft.com/office/officeart/2005/8/layout/list1"/>
    <dgm:cxn modelId="{7A811EA5-5388-49AA-817E-9BFE1F58869F}" srcId="{0DEC3C7B-C861-4D24-8215-9AC7BB874B30}" destId="{9F2261EE-BB5C-4437-B7F0-05C5A92A2E68}" srcOrd="1" destOrd="0" parTransId="{0B036166-755D-41A0-95C6-13D3BDD2667E}" sibTransId="{30FDB815-0784-4700-8D1B-8202F8F9F83E}"/>
    <dgm:cxn modelId="{347499BD-3303-41E7-9F4B-5D5B14D97A03}" type="presOf" srcId="{9F2261EE-BB5C-4437-B7F0-05C5A92A2E68}" destId="{D4A8EBDD-71DB-4EC2-B17B-7BE855269EE0}" srcOrd="0" destOrd="0" presId="urn:microsoft.com/office/officeart/2005/8/layout/list1"/>
    <dgm:cxn modelId="{02F04FCE-0E84-40F5-8D99-2AA78B6677F7}" type="presOf" srcId="{EAD94450-94EB-4C94-B89E-C95D11B43DE3}" destId="{DCD99102-E0A9-4A1D-B089-603C9FEA0DB2}" srcOrd="0" destOrd="0" presId="urn:microsoft.com/office/officeart/2005/8/layout/list1"/>
    <dgm:cxn modelId="{CB934ED0-D0D9-4A57-AC7D-E0CF3BA72D7C}" srcId="{0DEC3C7B-C861-4D24-8215-9AC7BB874B30}" destId="{24AF670C-33C0-458E-8D96-3590650D7DDB}" srcOrd="5" destOrd="0" parTransId="{C62E5258-EA12-4BEE-9EA0-DD6EF2893CA7}" sibTransId="{86B021B5-6F36-4D3B-9D1D-D272638A8F65}"/>
    <dgm:cxn modelId="{B14C85DF-5D7B-4576-8494-0253EE5F8EE9}" type="presOf" srcId="{32326A30-E89F-4425-9235-57E5F6CB5B6A}" destId="{E6BF5942-C6BB-49EC-BF55-D516DE7A5B57}" srcOrd="0" destOrd="0" presId="urn:microsoft.com/office/officeart/2005/8/layout/list1"/>
    <dgm:cxn modelId="{292610E0-0515-4081-8713-FBA97E1C681D}" type="presOf" srcId="{8D5A496F-2893-4494-9D9D-3860B7494240}" destId="{FEED27B8-4E02-43D1-9E2A-D5D2A0FAA836}" srcOrd="0" destOrd="0" presId="urn:microsoft.com/office/officeart/2005/8/layout/list1"/>
    <dgm:cxn modelId="{762468E2-0A87-4B2A-BB0A-A7972EC005AD}" type="presOf" srcId="{8D5A496F-2893-4494-9D9D-3860B7494240}" destId="{9573A793-2D77-40FE-95C1-4CDB66B09027}" srcOrd="1" destOrd="0" presId="urn:microsoft.com/office/officeart/2005/8/layout/list1"/>
    <dgm:cxn modelId="{03DC83E2-1949-4121-86B2-79974EF2D96E}" srcId="{0DEC3C7B-C861-4D24-8215-9AC7BB874B30}" destId="{8D5A496F-2893-4494-9D9D-3860B7494240}" srcOrd="0" destOrd="0" parTransId="{FAA1E561-3C26-4193-A7B2-256CD376F463}" sibTransId="{2532B8AD-9DCE-4FA2-BF4F-45F272B9A230}"/>
    <dgm:cxn modelId="{AF2D43F4-2EE9-4C94-94F4-FCE736335AC5}" type="presOf" srcId="{7591B3A9-EE61-4E63-90D3-A8F6B6B2C4D4}" destId="{3591F660-A7D4-4457-BCEC-C6A9E13685D9}" srcOrd="0" destOrd="0" presId="urn:microsoft.com/office/officeart/2005/8/layout/list1"/>
    <dgm:cxn modelId="{DA0447FB-2D57-40A4-88BD-620F4CA7E1EC}" type="presOf" srcId="{0DEC3C7B-C861-4D24-8215-9AC7BB874B30}" destId="{527D42E3-7D0F-4D05-8566-06751FE4EB40}" srcOrd="0" destOrd="0" presId="urn:microsoft.com/office/officeart/2005/8/layout/list1"/>
    <dgm:cxn modelId="{AA24638C-E065-4392-B26A-49046FFF6203}" type="presParOf" srcId="{527D42E3-7D0F-4D05-8566-06751FE4EB40}" destId="{65C82C93-CE2C-4747-B6D5-428AAC840F75}" srcOrd="0" destOrd="0" presId="urn:microsoft.com/office/officeart/2005/8/layout/list1"/>
    <dgm:cxn modelId="{234EDCD0-7E1D-482C-99A4-C631E0C2AB6C}" type="presParOf" srcId="{65C82C93-CE2C-4747-B6D5-428AAC840F75}" destId="{FEED27B8-4E02-43D1-9E2A-D5D2A0FAA836}" srcOrd="0" destOrd="0" presId="urn:microsoft.com/office/officeart/2005/8/layout/list1"/>
    <dgm:cxn modelId="{744F359E-64F6-4E2F-A0CB-D5F1024CC201}" type="presParOf" srcId="{65C82C93-CE2C-4747-B6D5-428AAC840F75}" destId="{9573A793-2D77-40FE-95C1-4CDB66B09027}" srcOrd="1" destOrd="0" presId="urn:microsoft.com/office/officeart/2005/8/layout/list1"/>
    <dgm:cxn modelId="{1B870FDB-CE96-41D2-874A-26804A14908E}" type="presParOf" srcId="{527D42E3-7D0F-4D05-8566-06751FE4EB40}" destId="{3D661CE6-CAB5-4D78-B20D-B4A7D1D898CF}" srcOrd="1" destOrd="0" presId="urn:microsoft.com/office/officeart/2005/8/layout/list1"/>
    <dgm:cxn modelId="{88796B8C-049B-452C-9168-FA2DAAA42B47}" type="presParOf" srcId="{527D42E3-7D0F-4D05-8566-06751FE4EB40}" destId="{E501EBA7-8ED9-4664-8B04-FE1AD8C50E63}" srcOrd="2" destOrd="0" presId="urn:microsoft.com/office/officeart/2005/8/layout/list1"/>
    <dgm:cxn modelId="{583F9C82-9D18-44C0-9841-3CE357489747}" type="presParOf" srcId="{527D42E3-7D0F-4D05-8566-06751FE4EB40}" destId="{56EFEF58-609E-48BC-8B18-FFD3BAE2AAD8}" srcOrd="3" destOrd="0" presId="urn:microsoft.com/office/officeart/2005/8/layout/list1"/>
    <dgm:cxn modelId="{31B9F7C4-705A-44D2-B1A2-2506F9A88E89}" type="presParOf" srcId="{527D42E3-7D0F-4D05-8566-06751FE4EB40}" destId="{37425568-E035-4CB5-9A22-1DB23698A750}" srcOrd="4" destOrd="0" presId="urn:microsoft.com/office/officeart/2005/8/layout/list1"/>
    <dgm:cxn modelId="{B37984BA-FB51-4981-9208-DCF75767691D}" type="presParOf" srcId="{37425568-E035-4CB5-9A22-1DB23698A750}" destId="{D4A8EBDD-71DB-4EC2-B17B-7BE855269EE0}" srcOrd="0" destOrd="0" presId="urn:microsoft.com/office/officeart/2005/8/layout/list1"/>
    <dgm:cxn modelId="{842676F6-9020-4D5B-A54F-D8266C9117D2}" type="presParOf" srcId="{37425568-E035-4CB5-9A22-1DB23698A750}" destId="{4777C431-D79D-4F50-9947-8310C80EE97C}" srcOrd="1" destOrd="0" presId="urn:microsoft.com/office/officeart/2005/8/layout/list1"/>
    <dgm:cxn modelId="{430D4E77-AEA7-48FF-90AB-6F8211589457}" type="presParOf" srcId="{527D42E3-7D0F-4D05-8566-06751FE4EB40}" destId="{8744B54D-550B-4972-8E77-0308CD9317B5}" srcOrd="5" destOrd="0" presId="urn:microsoft.com/office/officeart/2005/8/layout/list1"/>
    <dgm:cxn modelId="{7C2D0DF9-E7E0-4316-9D89-9D94B88F25BE}" type="presParOf" srcId="{527D42E3-7D0F-4D05-8566-06751FE4EB40}" destId="{A495A9F9-60C2-4BCA-98E9-6E5675D47D87}" srcOrd="6" destOrd="0" presId="urn:microsoft.com/office/officeart/2005/8/layout/list1"/>
    <dgm:cxn modelId="{8550B0A0-E328-45E8-BA0F-42345E4440F7}" type="presParOf" srcId="{527D42E3-7D0F-4D05-8566-06751FE4EB40}" destId="{7BAA9A38-3A1D-4A9D-A58B-40EB2955A56B}" srcOrd="7" destOrd="0" presId="urn:microsoft.com/office/officeart/2005/8/layout/list1"/>
    <dgm:cxn modelId="{79C97ACB-117D-4A22-8DB1-876F58E4227C}" type="presParOf" srcId="{527D42E3-7D0F-4D05-8566-06751FE4EB40}" destId="{7C159254-A176-4776-BFE5-554CA9F7FB9A}" srcOrd="8" destOrd="0" presId="urn:microsoft.com/office/officeart/2005/8/layout/list1"/>
    <dgm:cxn modelId="{A0C77F74-DFBB-4A31-8E93-42229C9E4F09}" type="presParOf" srcId="{7C159254-A176-4776-BFE5-554CA9F7FB9A}" destId="{DCD99102-E0A9-4A1D-B089-603C9FEA0DB2}" srcOrd="0" destOrd="0" presId="urn:microsoft.com/office/officeart/2005/8/layout/list1"/>
    <dgm:cxn modelId="{2DFB4C0F-F641-4114-B622-26E6DD7A27FA}" type="presParOf" srcId="{7C159254-A176-4776-BFE5-554CA9F7FB9A}" destId="{BDFE0415-50DA-42AF-89F9-53DC90B0B404}" srcOrd="1" destOrd="0" presId="urn:microsoft.com/office/officeart/2005/8/layout/list1"/>
    <dgm:cxn modelId="{D986C5F1-E380-4670-9D12-40B4EA3CFD7F}" type="presParOf" srcId="{527D42E3-7D0F-4D05-8566-06751FE4EB40}" destId="{173E3F2F-4784-4578-ACDC-0529506A4160}" srcOrd="9" destOrd="0" presId="urn:microsoft.com/office/officeart/2005/8/layout/list1"/>
    <dgm:cxn modelId="{9C8B3FEC-DC06-468C-BF2E-045078656DD7}" type="presParOf" srcId="{527D42E3-7D0F-4D05-8566-06751FE4EB40}" destId="{E64ED8ED-5B79-4510-B6CE-749840391D47}" srcOrd="10" destOrd="0" presId="urn:microsoft.com/office/officeart/2005/8/layout/list1"/>
    <dgm:cxn modelId="{2876B9B4-6EE6-44E6-B8E4-2CA5A924E418}" type="presParOf" srcId="{527D42E3-7D0F-4D05-8566-06751FE4EB40}" destId="{04E52BCA-3325-4A17-B0AF-ED908BE66461}" srcOrd="11" destOrd="0" presId="urn:microsoft.com/office/officeart/2005/8/layout/list1"/>
    <dgm:cxn modelId="{8EC128C0-453B-4350-9624-88D4EF6AFAB8}" type="presParOf" srcId="{527D42E3-7D0F-4D05-8566-06751FE4EB40}" destId="{18B21720-B720-4964-8C5B-26C678604F35}" srcOrd="12" destOrd="0" presId="urn:microsoft.com/office/officeart/2005/8/layout/list1"/>
    <dgm:cxn modelId="{38BA909F-AE3E-41E2-ADB5-4A308C4FA19C}" type="presParOf" srcId="{18B21720-B720-4964-8C5B-26C678604F35}" destId="{E6BF5942-C6BB-49EC-BF55-D516DE7A5B57}" srcOrd="0" destOrd="0" presId="urn:microsoft.com/office/officeart/2005/8/layout/list1"/>
    <dgm:cxn modelId="{D97EE986-8809-4C08-BA18-AF8A7AD67A4B}" type="presParOf" srcId="{18B21720-B720-4964-8C5B-26C678604F35}" destId="{9652E7B0-FCCC-4032-B763-F30A6B61C4A3}" srcOrd="1" destOrd="0" presId="urn:microsoft.com/office/officeart/2005/8/layout/list1"/>
    <dgm:cxn modelId="{089E853A-17A2-41C5-A365-85592FDA463E}" type="presParOf" srcId="{527D42E3-7D0F-4D05-8566-06751FE4EB40}" destId="{D5D95D96-EDF7-4088-9E1F-B78AABA8D51A}" srcOrd="13" destOrd="0" presId="urn:microsoft.com/office/officeart/2005/8/layout/list1"/>
    <dgm:cxn modelId="{A8FB30F0-2067-4C46-B3B2-07A1130791D4}" type="presParOf" srcId="{527D42E3-7D0F-4D05-8566-06751FE4EB40}" destId="{B68E75FC-ED62-4AB3-B8B7-79F2BECE780E}" srcOrd="14" destOrd="0" presId="urn:microsoft.com/office/officeart/2005/8/layout/list1"/>
    <dgm:cxn modelId="{8BF49E25-E333-41D5-A027-A9C18A7A82AE}" type="presParOf" srcId="{527D42E3-7D0F-4D05-8566-06751FE4EB40}" destId="{B5AE8B1C-3312-4927-9EC0-CFD0657A46C9}" srcOrd="15" destOrd="0" presId="urn:microsoft.com/office/officeart/2005/8/layout/list1"/>
    <dgm:cxn modelId="{57686B59-A167-4989-BB09-8FE06C66BD66}" type="presParOf" srcId="{527D42E3-7D0F-4D05-8566-06751FE4EB40}" destId="{0288D6EC-0A08-490B-82CA-16ECDC2BDD95}" srcOrd="16" destOrd="0" presId="urn:microsoft.com/office/officeart/2005/8/layout/list1"/>
    <dgm:cxn modelId="{84297E2B-DF0F-4212-998A-32F4A5A422B7}" type="presParOf" srcId="{0288D6EC-0A08-490B-82CA-16ECDC2BDD95}" destId="{3591F660-A7D4-4457-BCEC-C6A9E13685D9}" srcOrd="0" destOrd="0" presId="urn:microsoft.com/office/officeart/2005/8/layout/list1"/>
    <dgm:cxn modelId="{FEC54DD4-149F-442C-8BCA-F2E3E6BF31E2}" type="presParOf" srcId="{0288D6EC-0A08-490B-82CA-16ECDC2BDD95}" destId="{2458A59D-17FA-44FA-9AEE-94A54A40FAFF}" srcOrd="1" destOrd="0" presId="urn:microsoft.com/office/officeart/2005/8/layout/list1"/>
    <dgm:cxn modelId="{AA7FA8B8-16E4-4B76-A004-A6F00DD40260}" type="presParOf" srcId="{527D42E3-7D0F-4D05-8566-06751FE4EB40}" destId="{7D12E495-D856-4FDA-BB52-BA6203673AE0}" srcOrd="17" destOrd="0" presId="urn:microsoft.com/office/officeart/2005/8/layout/list1"/>
    <dgm:cxn modelId="{5E87995F-3F77-4716-AD87-361B637AD590}" type="presParOf" srcId="{527D42E3-7D0F-4D05-8566-06751FE4EB40}" destId="{2F6190A4-ECD3-45E7-9EC4-C457B01AEB79}" srcOrd="18" destOrd="0" presId="urn:microsoft.com/office/officeart/2005/8/layout/list1"/>
    <dgm:cxn modelId="{613CC175-D403-4285-A41A-03D1591A2484}" type="presParOf" srcId="{527D42E3-7D0F-4D05-8566-06751FE4EB40}" destId="{12BF091B-039C-4850-A1EA-E5554406702C}" srcOrd="19" destOrd="0" presId="urn:microsoft.com/office/officeart/2005/8/layout/list1"/>
    <dgm:cxn modelId="{2717ED4C-562E-490B-ADA0-AEAA7A6DD13F}" type="presParOf" srcId="{527D42E3-7D0F-4D05-8566-06751FE4EB40}" destId="{3AA0D0EA-8CB0-4849-811D-EE79042473CA}" srcOrd="20" destOrd="0" presId="urn:microsoft.com/office/officeart/2005/8/layout/list1"/>
    <dgm:cxn modelId="{842C0742-BA77-4189-9465-BED96A75A80A}" type="presParOf" srcId="{3AA0D0EA-8CB0-4849-811D-EE79042473CA}" destId="{89E4B07C-FAF3-4EB3-AA80-0C8186AE403E}" srcOrd="0" destOrd="0" presId="urn:microsoft.com/office/officeart/2005/8/layout/list1"/>
    <dgm:cxn modelId="{BC667B95-57A1-4B29-9B2F-AE5125FA6423}" type="presParOf" srcId="{3AA0D0EA-8CB0-4849-811D-EE79042473CA}" destId="{8C0E5A81-81FB-4255-B403-0C6917986B1D}" srcOrd="1" destOrd="0" presId="urn:microsoft.com/office/officeart/2005/8/layout/list1"/>
    <dgm:cxn modelId="{A41DE306-974B-420F-B8DC-E64C062A2EBC}" type="presParOf" srcId="{527D42E3-7D0F-4D05-8566-06751FE4EB40}" destId="{C85F6603-5889-4F4D-8F68-711B23BBBC6E}" srcOrd="21" destOrd="0" presId="urn:microsoft.com/office/officeart/2005/8/layout/list1"/>
    <dgm:cxn modelId="{46DC4958-6132-415F-A41A-BB98ED9D9C47}" type="presParOf" srcId="{527D42E3-7D0F-4D05-8566-06751FE4EB40}" destId="{1C4B09DF-4C7B-4CE0-86C1-91D8D3DD333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9C8228-7773-48EE-B8F1-62624243CF0B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C9D83C6-63B1-4816-B33D-CA087570A48A}">
      <dgm:prSet phldrT="[Text]" custT="1"/>
      <dgm:spPr>
        <a:solidFill>
          <a:schemeClr val="bg1">
            <a:lumMod val="95000"/>
            <a:alpha val="50000"/>
          </a:schemeClr>
        </a:solidFill>
      </dgm:spPr>
      <dgm:t>
        <a:bodyPr/>
        <a:lstStyle/>
        <a:p>
          <a:pPr algn="l"/>
          <a:r>
            <a:rPr lang="en-US" sz="6600" b="0" dirty="0">
              <a:latin typeface="STXingkai" panose="02010800040101010101" pitchFamily="2" charset="-122"/>
              <a:ea typeface="STXingkai" panose="02010800040101010101" pitchFamily="2" charset="-122"/>
            </a:rPr>
            <a:t>Thank you</a:t>
          </a:r>
        </a:p>
      </dgm:t>
    </dgm:pt>
    <dgm:pt modelId="{4A2DA3D1-E2E1-40FD-8656-FA2E8928AAAC}" type="parTrans" cxnId="{DF4F47DA-2232-4403-B9F7-DFD9C3F31148}">
      <dgm:prSet/>
      <dgm:spPr/>
      <dgm:t>
        <a:bodyPr/>
        <a:lstStyle/>
        <a:p>
          <a:pPr algn="ctr"/>
          <a:endParaRPr lang="en-US" sz="1600"/>
        </a:p>
      </dgm:t>
    </dgm:pt>
    <dgm:pt modelId="{40D97C70-7EF3-436A-A665-81DA0A5EA685}" type="sibTrans" cxnId="{DF4F47DA-2232-4403-B9F7-DFD9C3F31148}">
      <dgm:prSet/>
      <dgm:spPr/>
      <dgm:t>
        <a:bodyPr/>
        <a:lstStyle/>
        <a:p>
          <a:pPr algn="ctr"/>
          <a:endParaRPr lang="en-US" sz="1600"/>
        </a:p>
      </dgm:t>
    </dgm:pt>
    <dgm:pt modelId="{8F4B872F-8C86-4002-9F52-B420A56EA75B}">
      <dgm:prSet custT="1"/>
      <dgm:spPr>
        <a:solidFill>
          <a:schemeClr val="tx2">
            <a:lumMod val="20000"/>
            <a:lumOff val="80000"/>
            <a:alpha val="50000"/>
          </a:schemeClr>
        </a:solid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pPr algn="ctr"/>
          <a:r>
            <a:rPr lang="en-US" sz="2400" b="1" dirty="0">
              <a:solidFill>
                <a:schemeClr val="tx1"/>
              </a:solidFill>
            </a:rPr>
            <a:t>Prof Hoosen Rasool</a:t>
          </a:r>
        </a:p>
        <a:p>
          <a:pPr algn="ctr"/>
          <a:r>
            <a:rPr lang="en-US" sz="2000" b="1" dirty="0">
              <a:solidFill>
                <a:schemeClr val="tx1"/>
              </a:solidFill>
            </a:rPr>
            <a:t>+27 83 786 9329</a:t>
          </a:r>
        </a:p>
        <a:p>
          <a:pPr algn="ctr"/>
          <a:r>
            <a:rPr lang="en-US" sz="2000" b="1" dirty="0">
              <a:solidFill>
                <a:schemeClr val="tx1"/>
              </a:solidFill>
            </a:rPr>
            <a:t> +27 11 064 1600</a:t>
          </a:r>
        </a:p>
        <a:p>
          <a:pPr algn="ctr"/>
          <a:r>
            <a:rPr lang="en-US" sz="2400" b="1" u="none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hoosen@frresearch.co.za</a:t>
          </a:r>
          <a:endParaRPr lang="en-US" sz="2400" b="1" u="none" dirty="0">
            <a:solidFill>
              <a:schemeClr val="tx1"/>
            </a:solidFill>
          </a:endParaRPr>
        </a:p>
        <a:p>
          <a:pPr algn="ctr"/>
          <a:r>
            <a:rPr lang="en-US" sz="2800" b="1" dirty="0">
              <a:solidFill>
                <a:schemeClr val="tx1"/>
              </a:solidFill>
            </a:rPr>
            <a:t>www.frresearch.co.za</a:t>
          </a:r>
        </a:p>
      </dgm:t>
    </dgm:pt>
    <dgm:pt modelId="{A7532772-C7D7-4E3B-BB46-4201AC1A0395}" type="parTrans" cxnId="{0182559C-FFF2-4B19-8ACB-4B517CFDD07E}">
      <dgm:prSet/>
      <dgm:spPr/>
      <dgm:t>
        <a:bodyPr/>
        <a:lstStyle/>
        <a:p>
          <a:pPr algn="ctr"/>
          <a:endParaRPr lang="en-US" sz="1600"/>
        </a:p>
      </dgm:t>
    </dgm:pt>
    <dgm:pt modelId="{93EE6A25-44B0-4851-80CA-D01A67041782}" type="sibTrans" cxnId="{0182559C-FFF2-4B19-8ACB-4B517CFDD07E}">
      <dgm:prSet/>
      <dgm:spPr/>
      <dgm:t>
        <a:bodyPr/>
        <a:lstStyle/>
        <a:p>
          <a:pPr algn="ctr"/>
          <a:endParaRPr lang="en-US" sz="1600"/>
        </a:p>
      </dgm:t>
    </dgm:pt>
    <dgm:pt modelId="{9D194DD8-51C0-4DE9-BDE1-899EC2C05EB2}" type="pres">
      <dgm:prSet presAssocID="{A29C8228-7773-48EE-B8F1-62624243CF0B}" presName="composite" presStyleCnt="0">
        <dgm:presLayoutVars>
          <dgm:chMax val="1"/>
          <dgm:dir/>
          <dgm:resizeHandles val="exact"/>
        </dgm:presLayoutVars>
      </dgm:prSet>
      <dgm:spPr/>
    </dgm:pt>
    <dgm:pt modelId="{90FE9245-D390-4AD0-A5DC-3FC50314637E}" type="pres">
      <dgm:prSet presAssocID="{A29C8228-7773-48EE-B8F1-62624243CF0B}" presName="radial" presStyleCnt="0">
        <dgm:presLayoutVars>
          <dgm:animLvl val="ctr"/>
        </dgm:presLayoutVars>
      </dgm:prSet>
      <dgm:spPr/>
    </dgm:pt>
    <dgm:pt modelId="{C6179187-B18B-45A3-B971-4969C1276091}" type="pres">
      <dgm:prSet presAssocID="{DC9D83C6-63B1-4816-B33D-CA087570A48A}" presName="centerShape" presStyleLbl="vennNode1" presStyleIdx="0" presStyleCnt="2" custScaleX="126436" custScaleY="119281"/>
      <dgm:spPr/>
    </dgm:pt>
    <dgm:pt modelId="{2B6F472F-AC31-4EE1-802B-785E577EB5F5}" type="pres">
      <dgm:prSet presAssocID="{8F4B872F-8C86-4002-9F52-B420A56EA75B}" presName="node" presStyleLbl="vennNode1" presStyleIdx="1" presStyleCnt="2" custScaleX="243605" custScaleY="232385" custRadScaleRad="117375" custRadScaleInc="463">
        <dgm:presLayoutVars>
          <dgm:bulletEnabled val="1"/>
        </dgm:presLayoutVars>
      </dgm:prSet>
      <dgm:spPr/>
    </dgm:pt>
  </dgm:ptLst>
  <dgm:cxnLst>
    <dgm:cxn modelId="{2EA30265-EB6A-4DE6-8187-BEFE9ECB2F31}" type="presOf" srcId="{8F4B872F-8C86-4002-9F52-B420A56EA75B}" destId="{2B6F472F-AC31-4EE1-802B-785E577EB5F5}" srcOrd="0" destOrd="0" presId="urn:microsoft.com/office/officeart/2005/8/layout/radial3"/>
    <dgm:cxn modelId="{066D3683-E2FB-47AD-B0FB-17201C28E395}" type="presOf" srcId="{DC9D83C6-63B1-4816-B33D-CA087570A48A}" destId="{C6179187-B18B-45A3-B971-4969C1276091}" srcOrd="0" destOrd="0" presId="urn:microsoft.com/office/officeart/2005/8/layout/radial3"/>
    <dgm:cxn modelId="{0182559C-FFF2-4B19-8ACB-4B517CFDD07E}" srcId="{DC9D83C6-63B1-4816-B33D-CA087570A48A}" destId="{8F4B872F-8C86-4002-9F52-B420A56EA75B}" srcOrd="0" destOrd="0" parTransId="{A7532772-C7D7-4E3B-BB46-4201AC1A0395}" sibTransId="{93EE6A25-44B0-4851-80CA-D01A67041782}"/>
    <dgm:cxn modelId="{BA7062CC-A970-45F9-B28C-968D3438F1E9}" type="presOf" srcId="{A29C8228-7773-48EE-B8F1-62624243CF0B}" destId="{9D194DD8-51C0-4DE9-BDE1-899EC2C05EB2}" srcOrd="0" destOrd="0" presId="urn:microsoft.com/office/officeart/2005/8/layout/radial3"/>
    <dgm:cxn modelId="{DF4F47DA-2232-4403-B9F7-DFD9C3F31148}" srcId="{A29C8228-7773-48EE-B8F1-62624243CF0B}" destId="{DC9D83C6-63B1-4816-B33D-CA087570A48A}" srcOrd="0" destOrd="0" parTransId="{4A2DA3D1-E2E1-40FD-8656-FA2E8928AAAC}" sibTransId="{40D97C70-7EF3-436A-A665-81DA0A5EA685}"/>
    <dgm:cxn modelId="{68EF4FE2-717B-4AB2-8627-07BFB09BB8CF}" type="presParOf" srcId="{9D194DD8-51C0-4DE9-BDE1-899EC2C05EB2}" destId="{90FE9245-D390-4AD0-A5DC-3FC50314637E}" srcOrd="0" destOrd="0" presId="urn:microsoft.com/office/officeart/2005/8/layout/radial3"/>
    <dgm:cxn modelId="{63A80468-92F1-402F-9DDE-1E5A7D3BF714}" type="presParOf" srcId="{90FE9245-D390-4AD0-A5DC-3FC50314637E}" destId="{C6179187-B18B-45A3-B971-4969C1276091}" srcOrd="0" destOrd="0" presId="urn:microsoft.com/office/officeart/2005/8/layout/radial3"/>
    <dgm:cxn modelId="{04D59EC7-5E3B-4972-B8C9-8BC8B914D8F8}" type="presParOf" srcId="{90FE9245-D390-4AD0-A5DC-3FC50314637E}" destId="{2B6F472F-AC31-4EE1-802B-785E577EB5F5}" srcOrd="1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1EBA7-8ED9-4664-8B04-FE1AD8C50E63}">
      <dsp:nvSpPr>
        <dsp:cNvPr id="0" name=""/>
        <dsp:cNvSpPr/>
      </dsp:nvSpPr>
      <dsp:spPr>
        <a:xfrm>
          <a:off x="0" y="413342"/>
          <a:ext cx="7303386" cy="52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3A793-2D77-40FE-95C1-4CDB66B09027}">
      <dsp:nvSpPr>
        <dsp:cNvPr id="0" name=""/>
        <dsp:cNvSpPr/>
      </dsp:nvSpPr>
      <dsp:spPr>
        <a:xfrm>
          <a:off x="365169" y="103382"/>
          <a:ext cx="6807683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235" tIns="0" rIns="19323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Define automotive components manufacturing</a:t>
          </a:r>
          <a:endParaRPr lang="en-ZA" sz="2000" kern="1200" dirty="0"/>
        </a:p>
      </dsp:txBody>
      <dsp:txXfrm>
        <a:off x="395431" y="133644"/>
        <a:ext cx="6747159" cy="559396"/>
      </dsp:txXfrm>
    </dsp:sp>
    <dsp:sp modelId="{A495A9F9-60C2-4BCA-98E9-6E5675D47D87}">
      <dsp:nvSpPr>
        <dsp:cNvPr id="0" name=""/>
        <dsp:cNvSpPr/>
      </dsp:nvSpPr>
      <dsp:spPr>
        <a:xfrm>
          <a:off x="0" y="1365902"/>
          <a:ext cx="7303386" cy="52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77C431-D79D-4F50-9947-8310C80EE97C}">
      <dsp:nvSpPr>
        <dsp:cNvPr id="0" name=""/>
        <dsp:cNvSpPr/>
      </dsp:nvSpPr>
      <dsp:spPr>
        <a:xfrm>
          <a:off x="365169" y="1055942"/>
          <a:ext cx="6807683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235" tIns="0" rIns="19323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Review SIC code allocations in 6 chambers</a:t>
          </a:r>
          <a:endParaRPr lang="en-ZA" sz="2000" kern="1200" dirty="0"/>
        </a:p>
      </dsp:txBody>
      <dsp:txXfrm>
        <a:off x="395431" y="1086204"/>
        <a:ext cx="6747159" cy="559396"/>
      </dsp:txXfrm>
    </dsp:sp>
    <dsp:sp modelId="{E64ED8ED-5B79-4510-B6CE-749840391D47}">
      <dsp:nvSpPr>
        <dsp:cNvPr id="0" name=""/>
        <dsp:cNvSpPr/>
      </dsp:nvSpPr>
      <dsp:spPr>
        <a:xfrm>
          <a:off x="0" y="2318462"/>
          <a:ext cx="7303386" cy="52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FE0415-50DA-42AF-89F9-53DC90B0B404}">
      <dsp:nvSpPr>
        <dsp:cNvPr id="0" name=""/>
        <dsp:cNvSpPr/>
      </dsp:nvSpPr>
      <dsp:spPr>
        <a:xfrm>
          <a:off x="365169" y="2008502"/>
          <a:ext cx="6807683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235" tIns="0" rIns="19323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Identify ACM technological changes </a:t>
          </a:r>
          <a:endParaRPr lang="en-ZA" sz="2000" kern="1200" dirty="0"/>
        </a:p>
      </dsp:txBody>
      <dsp:txXfrm>
        <a:off x="395431" y="2038764"/>
        <a:ext cx="6747159" cy="559396"/>
      </dsp:txXfrm>
    </dsp:sp>
    <dsp:sp modelId="{B68E75FC-ED62-4AB3-B8B7-79F2BECE780E}">
      <dsp:nvSpPr>
        <dsp:cNvPr id="0" name=""/>
        <dsp:cNvSpPr/>
      </dsp:nvSpPr>
      <dsp:spPr>
        <a:xfrm>
          <a:off x="0" y="3271022"/>
          <a:ext cx="7303386" cy="52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2E7B0-FCCC-4032-B763-F30A6B61C4A3}">
      <dsp:nvSpPr>
        <dsp:cNvPr id="0" name=""/>
        <dsp:cNvSpPr/>
      </dsp:nvSpPr>
      <dsp:spPr>
        <a:xfrm>
          <a:off x="365169" y="2961062"/>
          <a:ext cx="6807683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235" tIns="0" rIns="19323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Assess </a:t>
          </a:r>
          <a:r>
            <a:rPr lang="en-ZA" sz="20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ACM </a:t>
          </a:r>
          <a:r>
            <a:rPr lang="en-ZA" sz="20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skills readiness for 4IR</a:t>
          </a:r>
          <a:endParaRPr lang="en-ZA" sz="2000" kern="1200" dirty="0"/>
        </a:p>
      </dsp:txBody>
      <dsp:txXfrm>
        <a:off x="395431" y="2991324"/>
        <a:ext cx="6747159" cy="559396"/>
      </dsp:txXfrm>
    </dsp:sp>
    <dsp:sp modelId="{2F6190A4-ECD3-45E7-9EC4-C457B01AEB79}">
      <dsp:nvSpPr>
        <dsp:cNvPr id="0" name=""/>
        <dsp:cNvSpPr/>
      </dsp:nvSpPr>
      <dsp:spPr>
        <a:xfrm>
          <a:off x="0" y="4223582"/>
          <a:ext cx="7303386" cy="52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58A59D-17FA-44FA-9AEE-94A54A40FAFF}">
      <dsp:nvSpPr>
        <dsp:cNvPr id="0" name=""/>
        <dsp:cNvSpPr/>
      </dsp:nvSpPr>
      <dsp:spPr>
        <a:xfrm>
          <a:off x="365169" y="3913622"/>
          <a:ext cx="6807683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235" tIns="0" rIns="19323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Identify the skills needs of ACM firms and employees</a:t>
          </a:r>
          <a:endParaRPr lang="en-ZA" sz="2000" kern="1200" dirty="0"/>
        </a:p>
      </dsp:txBody>
      <dsp:txXfrm>
        <a:off x="395431" y="3943884"/>
        <a:ext cx="6747159" cy="559396"/>
      </dsp:txXfrm>
    </dsp:sp>
    <dsp:sp modelId="{1C4B09DF-4C7B-4CE0-86C1-91D8D3DD333C}">
      <dsp:nvSpPr>
        <dsp:cNvPr id="0" name=""/>
        <dsp:cNvSpPr/>
      </dsp:nvSpPr>
      <dsp:spPr>
        <a:xfrm>
          <a:off x="0" y="5176142"/>
          <a:ext cx="7303386" cy="52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0E5A81-81FB-4255-B403-0C6917986B1D}">
      <dsp:nvSpPr>
        <dsp:cNvPr id="0" name=""/>
        <dsp:cNvSpPr/>
      </dsp:nvSpPr>
      <dsp:spPr>
        <a:xfrm>
          <a:off x="365169" y="4866182"/>
          <a:ext cx="6807683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235" tIns="0" rIns="19323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Recommend priority skills development interventions </a:t>
          </a:r>
          <a:endParaRPr lang="en-ZA" sz="2000" kern="1200" dirty="0"/>
        </a:p>
      </dsp:txBody>
      <dsp:txXfrm>
        <a:off x="395431" y="4896444"/>
        <a:ext cx="6747159" cy="559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79187-B18B-45A3-B971-4969C1276091}">
      <dsp:nvSpPr>
        <dsp:cNvPr id="0" name=""/>
        <dsp:cNvSpPr/>
      </dsp:nvSpPr>
      <dsp:spPr>
        <a:xfrm>
          <a:off x="461056" y="425582"/>
          <a:ext cx="5173672" cy="4880894"/>
        </a:xfrm>
        <a:prstGeom prst="ellipse">
          <a:avLst/>
        </a:prstGeom>
        <a:solidFill>
          <a:schemeClr val="bg1">
            <a:lumMod val="9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0" kern="1200" dirty="0">
              <a:latin typeface="STXingkai" panose="02010800040101010101" pitchFamily="2" charset="-122"/>
              <a:ea typeface="STXingkai" panose="02010800040101010101" pitchFamily="2" charset="-122"/>
            </a:rPr>
            <a:t>Thank you</a:t>
          </a:r>
        </a:p>
      </dsp:txBody>
      <dsp:txXfrm>
        <a:off x="1218723" y="1140372"/>
        <a:ext cx="3658338" cy="3451314"/>
      </dsp:txXfrm>
    </dsp:sp>
    <dsp:sp modelId="{2B6F472F-AC31-4EE1-802B-785E577EB5F5}">
      <dsp:nvSpPr>
        <dsp:cNvPr id="0" name=""/>
        <dsp:cNvSpPr/>
      </dsp:nvSpPr>
      <dsp:spPr>
        <a:xfrm>
          <a:off x="3677923" y="579622"/>
          <a:ext cx="4984072" cy="4754515"/>
        </a:xfrm>
        <a:prstGeom prst="ellipse">
          <a:avLst/>
        </a:prstGeom>
        <a:solidFill>
          <a:schemeClr val="tx2">
            <a:lumMod val="20000"/>
            <a:lumOff val="80000"/>
            <a:alpha val="50000"/>
          </a:schemeClr>
        </a:solidFill>
        <a:ln w="12700" cap="flat" cmpd="sng" algn="ctr">
          <a:solidFill>
            <a:schemeClr val="tx2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Prof Hoosen Rasool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+27 83 786 9329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 +27 11 064 1600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none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hoosen@frresearch.co.za</a:t>
          </a:r>
          <a:endParaRPr lang="en-US" sz="2400" b="1" u="none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www.frresearch.co.za</a:t>
          </a:r>
        </a:p>
      </dsp:txBody>
      <dsp:txXfrm>
        <a:off x="4407823" y="1275905"/>
        <a:ext cx="3524272" cy="3361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CDA7D-3135-4EF7-809F-6E3D7E280E8D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87A36-929D-459D-AD08-66E416EED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7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3291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7359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7850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8788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2948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86200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7380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2227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3658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9181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4363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EA57-A0AE-4928-AC58-D509915AD750}" type="datetimeFigureOut">
              <a:rPr lang="en-ZA" smtClean="0"/>
              <a:t>2023/02/07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C6208-2042-4D82-931F-A9C79B5153E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0862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C764A1-3B63-01FB-D3F7-55D2782C59F6}"/>
              </a:ext>
            </a:extLst>
          </p:cNvPr>
          <p:cNvSpPr/>
          <p:nvPr/>
        </p:nvSpPr>
        <p:spPr>
          <a:xfrm>
            <a:off x="8255806" y="4740664"/>
            <a:ext cx="1700530" cy="883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numCol="1" spcCol="0" rtlCol="0" fromWordArt="0" anchor="ctr" anchorCtr="0" forceAA="0" compatLnSpc="1">
            <a:prstTxWarp prst="textNoShape">
              <a:avLst/>
            </a:prstTxWarp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ZA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8435DF-C76E-57C6-9062-C1FF3EFE00F4}"/>
              </a:ext>
            </a:extLst>
          </p:cNvPr>
          <p:cNvSpPr/>
          <p:nvPr/>
        </p:nvSpPr>
        <p:spPr>
          <a:xfrm>
            <a:off x="6374301" y="4705563"/>
            <a:ext cx="1615440" cy="866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numCol="1" spcCol="0" rtlCol="0" fromWordArt="0" anchor="ctr" anchorCtr="0" forceAA="0" compatLnSpc="1">
            <a:prstTxWarp prst="textNoShape">
              <a:avLst/>
            </a:prstTxWarp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ZA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4C3EDF-D129-483E-8D1F-E049C1926CA1}"/>
              </a:ext>
            </a:extLst>
          </p:cNvPr>
          <p:cNvSpPr/>
          <p:nvPr/>
        </p:nvSpPr>
        <p:spPr>
          <a:xfrm>
            <a:off x="5773783" y="-1"/>
            <a:ext cx="6418217" cy="3400857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600" dirty="0">
              <a:solidFill>
                <a:schemeClr val="bg1"/>
              </a:solidFill>
            </a:endParaRPr>
          </a:p>
          <a:p>
            <a:pPr algn="ctr"/>
            <a:endParaRPr lang="en-ZA" sz="1600" dirty="0">
              <a:solidFill>
                <a:schemeClr val="bg1"/>
              </a:solidFill>
            </a:endParaRPr>
          </a:p>
          <a:p>
            <a:pPr algn="ctr"/>
            <a:endParaRPr lang="en-ZA" sz="2000" b="1" dirty="0">
              <a:solidFill>
                <a:schemeClr val="bg1"/>
              </a:solidFill>
            </a:endParaRPr>
          </a:p>
          <a:p>
            <a:pPr algn="ctr"/>
            <a:endParaRPr lang="en-ZA" sz="2000" b="1" dirty="0">
              <a:solidFill>
                <a:schemeClr val="bg1"/>
              </a:solidFill>
            </a:endParaRPr>
          </a:p>
          <a:p>
            <a:pPr algn="ctr"/>
            <a:endParaRPr lang="en-ZA" sz="20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ZA" sz="2400" i="1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en-ZA" sz="24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Unpacking Automotive Components Manufacturing SIC codes and activities of mer sector companies for sectoral profiling to assess and understand industry readiness for the 4th industrial revolution</a:t>
            </a:r>
            <a:endParaRPr lang="en-Z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br>
              <a:rPr lang="en-GB" sz="2400" i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Cordia New" panose="020B0502040204020203" pitchFamily="34" charset="-34"/>
              </a:rPr>
            </a:br>
            <a:endParaRPr lang="en-GB" sz="2400" i="1" dirty="0">
              <a:solidFill>
                <a:srgbClr val="002060"/>
              </a:solidFill>
              <a:effectLst/>
              <a:ea typeface="Calibri" panose="020F0502020204030204" pitchFamily="34" charset="0"/>
              <a:cs typeface="Cordia New" panose="020B0502040204020203" pitchFamily="34" charset="-34"/>
            </a:endParaRPr>
          </a:p>
          <a:p>
            <a:pPr algn="ctr"/>
            <a:endParaRPr lang="en-GB" sz="2400" i="1" dirty="0">
              <a:solidFill>
                <a:srgbClr val="002060"/>
              </a:solidFill>
              <a:ea typeface="Calibri" panose="020F0502020204030204" pitchFamily="34" charset="0"/>
              <a:cs typeface="Cordia New" panose="020B0502040204020203" pitchFamily="34" charset="-34"/>
            </a:endParaRPr>
          </a:p>
          <a:p>
            <a:pPr algn="ctr"/>
            <a:endParaRPr lang="en-ZA" sz="2400" b="1" dirty="0">
              <a:solidFill>
                <a:srgbClr val="002060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400" b="1" dirty="0">
              <a:solidFill>
                <a:schemeClr val="bg1"/>
              </a:solidFill>
            </a:endParaRPr>
          </a:p>
          <a:p>
            <a:pPr algn="ctr"/>
            <a:endParaRPr lang="en-ZA" sz="2000" b="1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ZA" sz="24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ZA" sz="24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BADB9F-65B6-4995-9D67-98A1301BED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t="18788" r="14827" b="26263"/>
          <a:stretch/>
        </p:blipFill>
        <p:spPr>
          <a:xfrm>
            <a:off x="-1" y="3475012"/>
            <a:ext cx="5779353" cy="34754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B2F87CE-DE83-407B-8098-89E825B29D9D}"/>
              </a:ext>
            </a:extLst>
          </p:cNvPr>
          <p:cNvSpPr/>
          <p:nvPr/>
        </p:nvSpPr>
        <p:spPr>
          <a:xfrm>
            <a:off x="832207" y="757573"/>
            <a:ext cx="42637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 Hoosen Rasool</a:t>
            </a:r>
          </a:p>
          <a:p>
            <a:pPr algn="ctr"/>
            <a:endParaRPr lang="en-ZA" sz="28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ZA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04 May 2022</a:t>
            </a:r>
          </a:p>
        </p:txBody>
      </p:sp>
      <p:pic>
        <p:nvPicPr>
          <p:cNvPr id="10" name="Picture 9" descr="Welcome to NAACAM">
            <a:extLst>
              <a:ext uri="{FF2B5EF4-FFF2-40B4-BE49-F238E27FC236}">
                <a16:creationId xmlns:a16="http://schemas.microsoft.com/office/drawing/2014/main" id="{F4E7040C-114A-B3F4-6378-4B54AB74F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69" y="3574135"/>
            <a:ext cx="2887666" cy="1434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Image result for merseta">
            <a:extLst>
              <a:ext uri="{FF2B5EF4-FFF2-40B4-BE49-F238E27FC236}">
                <a16:creationId xmlns:a16="http://schemas.microsoft.com/office/drawing/2014/main" id="{48A9E861-AA8A-B64D-F66B-79A78F10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52074" r="6050" b="8676"/>
          <a:stretch>
            <a:fillRect/>
          </a:stretch>
        </p:blipFill>
        <p:spPr bwMode="auto">
          <a:xfrm>
            <a:off x="7355669" y="5212739"/>
            <a:ext cx="3132063" cy="12179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509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Background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48B2899-2D50-F67F-7598-24EAEB0A2C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1479111"/>
              </p:ext>
            </p:extLst>
          </p:nvPr>
        </p:nvGraphicFramePr>
        <p:xfrm>
          <a:off x="2319079" y="751563"/>
          <a:ext cx="7303386" cy="580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8071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Structure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2594F8E-430F-F3E3-3407-FBC66FE2B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30220"/>
              </p:ext>
            </p:extLst>
          </p:nvPr>
        </p:nvGraphicFramePr>
        <p:xfrm>
          <a:off x="1658678" y="822313"/>
          <a:ext cx="9048307" cy="5710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8635">
                  <a:extLst>
                    <a:ext uri="{9D8B030D-6E8A-4147-A177-3AD203B41FA5}">
                      <a16:colId xmlns:a16="http://schemas.microsoft.com/office/drawing/2014/main" val="4001178494"/>
                    </a:ext>
                  </a:extLst>
                </a:gridCol>
                <a:gridCol w="6349672">
                  <a:extLst>
                    <a:ext uri="{9D8B030D-6E8A-4147-A177-3AD203B41FA5}">
                      <a16:colId xmlns:a16="http://schemas.microsoft.com/office/drawing/2014/main" val="6175132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28638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Section One </a:t>
                      </a: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1239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About the Sector: Introduction </a:t>
                      </a:r>
                    </a:p>
                    <a:p>
                      <a:pPr indent="11239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ZA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515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8638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Section Two</a:t>
                      </a: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1239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Sector Profile: Profile of the Sector</a:t>
                      </a:r>
                    </a:p>
                    <a:p>
                      <a:pPr indent="11239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226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8638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Section Three</a:t>
                      </a:r>
                    </a:p>
                    <a:p>
                      <a:pPr indent="28638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12395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Literature Review: Advancing Technologies</a:t>
                      </a: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06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     Section Four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  Skills Development: Sector Skills Challenges</a:t>
                      </a: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468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     Section Five</a:t>
                      </a: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  Findings and Recommendations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84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29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Definition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F6FE98-66C4-3D0D-CA62-4D45247CB723}"/>
              </a:ext>
            </a:extLst>
          </p:cNvPr>
          <p:cNvGrpSpPr/>
          <p:nvPr/>
        </p:nvGrpSpPr>
        <p:grpSpPr>
          <a:xfrm>
            <a:off x="1149701" y="1028298"/>
            <a:ext cx="9440326" cy="2037920"/>
            <a:chOff x="990213" y="1847005"/>
            <a:chExt cx="8384793" cy="20379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6FD619-7971-58D6-2ECC-F482CA530760}"/>
                </a:ext>
              </a:extLst>
            </p:cNvPr>
            <p:cNvSpPr txBox="1"/>
            <p:nvPr/>
          </p:nvSpPr>
          <p:spPr>
            <a:xfrm>
              <a:off x="3133311" y="2139272"/>
              <a:ext cx="5731487" cy="1561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en-ZA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ACM is the </a:t>
              </a:r>
              <a:r>
                <a:rPr lang="en-ZA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production of parts used to assemble a vehicle (before market) and the vehicle's service (aftermarket)</a:t>
              </a:r>
              <a:r>
                <a:rPr lang="en-ZA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en-ZA" sz="18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ACM firms manufacture and fabricate according to specific motor vehicle industry specifications for OEMs, first or second-tier manufacturers in the value chain.</a:t>
              </a:r>
              <a:endPara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058FEC-76B5-969D-8432-157C596FCA02}"/>
                </a:ext>
              </a:extLst>
            </p:cNvPr>
            <p:cNvSpPr txBox="1"/>
            <p:nvPr/>
          </p:nvSpPr>
          <p:spPr>
            <a:xfrm>
              <a:off x="1320636" y="2396555"/>
              <a:ext cx="1470235" cy="52322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2800" b="1" spc="-145" dirty="0">
                  <a:solidFill>
                    <a:srgbClr val="0070C0"/>
                  </a:solidFill>
                  <a:cs typeface="Poppins" pitchFamily="2" charset="77"/>
                </a:rPr>
                <a:t>Definition</a:t>
              </a:r>
            </a:p>
          </p:txBody>
        </p:sp>
        <p:sp>
          <p:nvSpPr>
            <p:cNvPr id="9" name="Freeform 213">
              <a:extLst>
                <a:ext uri="{FF2B5EF4-FFF2-40B4-BE49-F238E27FC236}">
                  <a16:creationId xmlns:a16="http://schemas.microsoft.com/office/drawing/2014/main" id="{755CCF97-9F06-C5AC-D0C7-5BB1239DF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213" y="1847005"/>
              <a:ext cx="8384793" cy="2037920"/>
            </a:xfrm>
            <a:prstGeom prst="roundRect">
              <a:avLst>
                <a:gd name="adj" fmla="val 10231"/>
              </a:avLst>
            </a:prstGeom>
            <a:noFill/>
            <a:ln w="1270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Line 265">
              <a:extLst>
                <a:ext uri="{FF2B5EF4-FFF2-40B4-BE49-F238E27FC236}">
                  <a16:creationId xmlns:a16="http://schemas.microsoft.com/office/drawing/2014/main" id="{2361D5F8-350A-BE64-B7A8-35C8915307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8261" y="2246877"/>
              <a:ext cx="2746" cy="1345796"/>
            </a:xfrm>
            <a:prstGeom prst="line">
              <a:avLst/>
            </a:prstGeom>
            <a:noFill/>
            <a:ln w="3600" cap="flat">
              <a:solidFill>
                <a:srgbClr val="11134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55B393-6DC0-9E43-94E2-BB96791875C7}"/>
              </a:ext>
            </a:extLst>
          </p:cNvPr>
          <p:cNvGrpSpPr/>
          <p:nvPr/>
        </p:nvGrpSpPr>
        <p:grpSpPr>
          <a:xfrm>
            <a:off x="1149701" y="3615768"/>
            <a:ext cx="9440326" cy="2037920"/>
            <a:chOff x="990213" y="1847005"/>
            <a:chExt cx="8384793" cy="20379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5E55EE-B601-4FDC-A51C-F44A2B42E09F}"/>
                </a:ext>
              </a:extLst>
            </p:cNvPr>
            <p:cNvSpPr txBox="1"/>
            <p:nvPr/>
          </p:nvSpPr>
          <p:spPr>
            <a:xfrm>
              <a:off x="3121294" y="2002483"/>
              <a:ext cx="6129918" cy="1766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18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38200</a:t>
              </a:r>
              <a:r>
                <a:rPr lang="en-ZA" b="1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ZA" sz="18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Manufacture and repairs of bodies (coachwork) for motor vehicles; manufacture of trailers and semi-trailers</a:t>
              </a:r>
              <a:endPara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en-ZA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38300</a:t>
              </a:r>
              <a:r>
                <a:rPr lang="en-ZA" b="1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ZA" sz="18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Manufacture and repair of parts and accessories for motor vehicles and their engines</a:t>
              </a:r>
              <a:endPara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en-ZA" sz="18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38710</a:t>
              </a:r>
              <a:r>
                <a:rPr lang="en-ZA" b="1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ZA" sz="18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Manufacture and repair of motorcycles</a:t>
              </a:r>
              <a:endPara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43901A-D76C-7347-B213-B82A6703F5C3}"/>
                </a:ext>
              </a:extLst>
            </p:cNvPr>
            <p:cNvSpPr txBox="1"/>
            <p:nvPr/>
          </p:nvSpPr>
          <p:spPr>
            <a:xfrm>
              <a:off x="1320636" y="2396555"/>
              <a:ext cx="1470235" cy="52322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2800" b="1" spc="-145" dirty="0">
                  <a:solidFill>
                    <a:srgbClr val="0070C0"/>
                  </a:solidFill>
                  <a:cs typeface="Poppins" pitchFamily="2" charset="77"/>
                </a:rPr>
                <a:t>SIC Codes</a:t>
              </a:r>
            </a:p>
          </p:txBody>
        </p:sp>
        <p:sp>
          <p:nvSpPr>
            <p:cNvPr id="14" name="Freeform 213">
              <a:extLst>
                <a:ext uri="{FF2B5EF4-FFF2-40B4-BE49-F238E27FC236}">
                  <a16:creationId xmlns:a16="http://schemas.microsoft.com/office/drawing/2014/main" id="{0C11A7CA-1078-BA4E-1C9B-5495E30C6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213" y="1847005"/>
              <a:ext cx="8384793" cy="2037920"/>
            </a:xfrm>
            <a:prstGeom prst="roundRect">
              <a:avLst>
                <a:gd name="adj" fmla="val 10231"/>
              </a:avLst>
            </a:prstGeom>
            <a:noFill/>
            <a:ln w="1270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5" name="Line 265">
              <a:extLst>
                <a:ext uri="{FF2B5EF4-FFF2-40B4-BE49-F238E27FC236}">
                  <a16:creationId xmlns:a16="http://schemas.microsoft.com/office/drawing/2014/main" id="{34D7B6D6-CBCF-F23C-783A-82826AA885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0871" y="2193067"/>
              <a:ext cx="2746" cy="1345796"/>
            </a:xfrm>
            <a:prstGeom prst="line">
              <a:avLst/>
            </a:prstGeom>
            <a:noFill/>
            <a:ln w="3600" cap="flat">
              <a:solidFill>
                <a:srgbClr val="11134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6397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SIC Code Findings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96E62D-F397-DCFB-65C7-0B22439B4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992145"/>
              </p:ext>
            </p:extLst>
          </p:nvPr>
        </p:nvGraphicFramePr>
        <p:xfrm>
          <a:off x="575281" y="992670"/>
          <a:ext cx="4709100" cy="2992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4217">
                  <a:extLst>
                    <a:ext uri="{9D8B030D-6E8A-4147-A177-3AD203B41FA5}">
                      <a16:colId xmlns:a16="http://schemas.microsoft.com/office/drawing/2014/main" val="3823290423"/>
                    </a:ext>
                  </a:extLst>
                </a:gridCol>
                <a:gridCol w="1594883">
                  <a:extLst>
                    <a:ext uri="{9D8B030D-6E8A-4147-A177-3AD203B41FA5}">
                      <a16:colId xmlns:a16="http://schemas.microsoft.com/office/drawing/2014/main" val="1589378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Chambers</a:t>
                      </a: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Firms</a:t>
                      </a: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301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Tyre</a:t>
                      </a:r>
                      <a:endParaRPr lang="en-ZA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97</a:t>
                      </a: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3082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Plastics </a:t>
                      </a:r>
                      <a:endParaRPr lang="en-ZA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110</a:t>
                      </a: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22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Metals</a:t>
                      </a:r>
                      <a:endParaRPr lang="en-ZA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1 322</a:t>
                      </a: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737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Auto Manufacturing</a:t>
                      </a:r>
                      <a:endParaRPr lang="en-ZA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>
                          <a:effectLst/>
                        </a:rPr>
                        <a:t>59</a:t>
                      </a:r>
                      <a:endParaRPr lang="en-Z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183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1" dirty="0">
                          <a:solidFill>
                            <a:schemeClr val="tx1"/>
                          </a:solidFill>
                          <a:effectLst/>
                        </a:rPr>
                        <a:t>ACM</a:t>
                      </a:r>
                      <a:endParaRPr lang="en-ZA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1" dirty="0">
                          <a:effectLst/>
                        </a:rPr>
                        <a:t>298</a:t>
                      </a:r>
                      <a:endParaRPr lang="en-ZA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541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Motor Retail</a:t>
                      </a:r>
                      <a:endParaRPr lang="en-ZA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2 552</a:t>
                      </a: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00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No Allocation</a:t>
                      </a:r>
                      <a:endParaRPr lang="en-ZA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effectLst/>
                        </a:rPr>
                        <a:t>7 777</a:t>
                      </a:r>
                      <a:endParaRPr lang="en-Z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88373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FB913ED-D08A-762B-3125-611F37A74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48340"/>
              </p:ext>
            </p:extLst>
          </p:nvPr>
        </p:nvGraphicFramePr>
        <p:xfrm>
          <a:off x="5916370" y="953787"/>
          <a:ext cx="5364774" cy="1773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3295">
                  <a:extLst>
                    <a:ext uri="{9D8B030D-6E8A-4147-A177-3AD203B41FA5}">
                      <a16:colId xmlns:a16="http://schemas.microsoft.com/office/drawing/2014/main" val="3823290423"/>
                    </a:ext>
                  </a:extLst>
                </a:gridCol>
                <a:gridCol w="1201479">
                  <a:extLst>
                    <a:ext uri="{9D8B030D-6E8A-4147-A177-3AD203B41FA5}">
                      <a16:colId xmlns:a16="http://schemas.microsoft.com/office/drawing/2014/main" val="158937850"/>
                    </a:ext>
                  </a:extLst>
                </a:gridCol>
              </a:tblGrid>
              <a:tr h="3965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ACM Chamber</a:t>
                      </a: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dirty="0">
                          <a:solidFill>
                            <a:srgbClr val="0070C0"/>
                          </a:solidFill>
                          <a:effectLst/>
                        </a:rPr>
                        <a:t>Firms</a:t>
                      </a:r>
                      <a:endParaRPr lang="en-ZA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301523"/>
                  </a:ext>
                </a:extLst>
              </a:tr>
              <a:tr h="458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Firms that should be in </a:t>
                      </a:r>
                      <a:r>
                        <a:rPr lang="en-ZA" sz="20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ACM</a:t>
                      </a: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ZA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308231"/>
                  </a:ext>
                </a:extLst>
              </a:tr>
              <a:tr h="458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383300     (parts manufacturing)</a:t>
                      </a:r>
                      <a:endParaRPr lang="en-ZA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22742"/>
                  </a:ext>
                </a:extLst>
              </a:tr>
              <a:tr h="45895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383200 (body repairs/panel beating)</a:t>
                      </a:r>
                      <a:endParaRPr lang="en-ZA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73738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2AC3167-4ED3-D523-538B-DD41F2E5FF13}"/>
              </a:ext>
            </a:extLst>
          </p:cNvPr>
          <p:cNvSpPr txBox="1"/>
          <p:nvPr/>
        </p:nvSpPr>
        <p:spPr>
          <a:xfrm>
            <a:off x="575280" y="4184541"/>
            <a:ext cx="10631435" cy="2032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ACM Chamber SIC code status quo remain (SIC codes 38200, 38300 and 38710).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rimary goals are to upskill the workforce and improve firm-level competitiveness.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Chamber should not be distracted by technical definitions of the scope of industrial coverage or SIC codes.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114 firms submitted WSPs.</a:t>
            </a: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1FF3A3-1C22-0F3C-5C50-684BB2A50D83}"/>
              </a:ext>
            </a:extLst>
          </p:cNvPr>
          <p:cNvSpPr/>
          <p:nvPr/>
        </p:nvSpPr>
        <p:spPr>
          <a:xfrm>
            <a:off x="5916370" y="3123344"/>
            <a:ext cx="5364774" cy="8614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b="1" dirty="0">
                <a:solidFill>
                  <a:schemeClr val="tx1"/>
                </a:solidFill>
              </a:rPr>
              <a:t>+126 companies</a:t>
            </a:r>
          </a:p>
        </p:txBody>
      </p:sp>
    </p:spTree>
    <p:extLst>
      <p:ext uri="{BB962C8B-B14F-4D97-AF65-F5344CB8AC3E}">
        <p14:creationId xmlns:p14="http://schemas.microsoft.com/office/powerpoint/2010/main" val="89936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Economic Profile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422D0AA-D7F1-7176-D459-7F1FDEEE90F5}"/>
              </a:ext>
            </a:extLst>
          </p:cNvPr>
          <p:cNvGrpSpPr/>
          <p:nvPr/>
        </p:nvGrpSpPr>
        <p:grpSpPr>
          <a:xfrm>
            <a:off x="1967024" y="530426"/>
            <a:ext cx="8091377" cy="6327574"/>
            <a:chOff x="1967024" y="861238"/>
            <a:chExt cx="8091377" cy="560335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E122B0D-D810-51B7-5297-654225CBD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lum contrast="40000"/>
            </a:blip>
            <a:stretch>
              <a:fillRect/>
            </a:stretch>
          </p:blipFill>
          <p:spPr>
            <a:xfrm>
              <a:off x="1967024" y="861238"/>
              <a:ext cx="8091377" cy="201581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EDBC845-247C-B4A8-2816-0BDC8D62A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599" y="2813254"/>
              <a:ext cx="7733415" cy="186507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0C4BCE3-F421-088C-8CD9-23795C3D4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lum bright="-20000" contrast="40000"/>
            </a:blip>
            <a:stretch>
              <a:fillRect/>
            </a:stretch>
          </p:blipFill>
          <p:spPr>
            <a:xfrm>
              <a:off x="2133598" y="4678325"/>
              <a:ext cx="7733415" cy="17862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962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BACKGROUND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E0F834-1F80-B5E2-3E36-6D00E0E415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40000"/>
            <a:alphaModFix/>
          </a:blip>
          <a:stretch>
            <a:fillRect/>
          </a:stretch>
        </p:blipFill>
        <p:spPr>
          <a:xfrm>
            <a:off x="1403498" y="829340"/>
            <a:ext cx="9292855" cy="543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9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Labour market Profile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A490AFB-3AA4-E040-BD6F-1C7E44D91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59" y="616449"/>
            <a:ext cx="5491241" cy="28125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CB332B-9BDA-6B73-FEDA-25918A2F4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69" y="3515023"/>
            <a:ext cx="11220796" cy="32363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680DF3E-37B3-54FA-F9D8-42EBD9FA77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20230"/>
            <a:ext cx="5606265" cy="266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65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Labour market Profile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511F0A-D204-F43A-A9C0-6AE266B91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286" y="841797"/>
            <a:ext cx="9505226" cy="550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59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4IR Misconceptions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The Industrial Revolution: From Industry 1.0 to Industry 4.0">
            <a:extLst>
              <a:ext uri="{FF2B5EF4-FFF2-40B4-BE49-F238E27FC236}">
                <a16:creationId xmlns:a16="http://schemas.microsoft.com/office/drawing/2014/main" id="{F0AB92A1-CDD6-6940-2A49-A3E44CB6EC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" t="1390" r="2393" b="-1"/>
          <a:stretch/>
        </p:blipFill>
        <p:spPr bwMode="auto">
          <a:xfrm>
            <a:off x="229855" y="1053579"/>
            <a:ext cx="5416550" cy="49857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289BB8-7E55-4817-C7EE-2D75C61E3DCE}"/>
              </a:ext>
            </a:extLst>
          </p:cNvPr>
          <p:cNvSpPr txBox="1"/>
          <p:nvPr/>
        </p:nvSpPr>
        <p:spPr>
          <a:xfrm>
            <a:off x="5859057" y="1053579"/>
            <a:ext cx="6103088" cy="497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Technological advancements does not occur in discrete stages</a:t>
            </a:r>
            <a:endParaRPr lang="en-Z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Robots and automation have been used in manufacturing since Industry 1.0.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nternet of things, simulation, automation, machine learning continuation from Industry 3.0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igital technologies that gave rise to "Industry 4.0" are advancements from Industry 1.0, 2.0 and 3.0.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 term "advancing technologies"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ndustry expert remarked, </a:t>
            </a:r>
            <a:r>
              <a:rPr lang="en-ZA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"I have looked at my work plant. There is nothing significantly new from 20 years ago."</a:t>
            </a: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05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4IR Elements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AF5BBC4-B067-95D8-A7CD-3360373D5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213834"/>
              </p:ext>
            </p:extLst>
          </p:nvPr>
        </p:nvGraphicFramePr>
        <p:xfrm>
          <a:off x="669852" y="1247455"/>
          <a:ext cx="4380613" cy="4759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0613">
                  <a:extLst>
                    <a:ext uri="{9D8B030D-6E8A-4147-A177-3AD203B41FA5}">
                      <a16:colId xmlns:a16="http://schemas.microsoft.com/office/drawing/2014/main" val="3515626033"/>
                    </a:ext>
                  </a:extLst>
                </a:gridCol>
              </a:tblGrid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Technology Advancements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65183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Artificial Intelligence 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321614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>
                          <a:solidFill>
                            <a:srgbClr val="0070C0"/>
                          </a:solidFill>
                          <a:effectLst/>
                        </a:rPr>
                        <a:t>Electronics </a:t>
                      </a:r>
                      <a:endParaRPr lang="en-ZA" sz="24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154784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Connectivity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856376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>
                          <a:solidFill>
                            <a:srgbClr val="0070C0"/>
                          </a:solidFill>
                          <a:effectLst/>
                        </a:rPr>
                        <a:t>Automation &amp; Robotics </a:t>
                      </a:r>
                      <a:endParaRPr lang="en-ZA" sz="24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14709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Manufacturing Processes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183972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Advanced Materials 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560482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Green Vehicles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11363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Alternative Fuels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419108"/>
                  </a:ext>
                </a:extLst>
              </a:tr>
              <a:tr h="475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Circularity</a:t>
                      </a:r>
                      <a:endParaRPr lang="en-ZA" sz="24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88694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CEAE0D7-2176-0061-8F2A-FBD4B7658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797" y="1247455"/>
            <a:ext cx="5873968" cy="475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86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AI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How AI in Automotive Is Paving the Way for Autonomous Cars">
            <a:extLst>
              <a:ext uri="{FF2B5EF4-FFF2-40B4-BE49-F238E27FC236}">
                <a16:creationId xmlns:a16="http://schemas.microsoft.com/office/drawing/2014/main" id="{AB98A3B2-668B-2B32-A620-4C5529057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619" y="882501"/>
            <a:ext cx="8133907" cy="5794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8896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Electronics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B2FDD02-B5C9-27CB-4BBB-C94DBC7F5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214" y="1063256"/>
            <a:ext cx="9154632" cy="54226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17920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Connectivity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automotive-connectivity">
            <a:extLst>
              <a:ext uri="{FF2B5EF4-FFF2-40B4-BE49-F238E27FC236}">
                <a16:creationId xmlns:a16="http://schemas.microsoft.com/office/drawing/2014/main" id="{01C4E662-71FD-268A-192A-8CC695CA48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4" y="925032"/>
            <a:ext cx="10648093" cy="5645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198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Robotics / Automation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A person working in a factory&#10;&#10;Description automatically generated with medium confidence">
            <a:extLst>
              <a:ext uri="{FF2B5EF4-FFF2-40B4-BE49-F238E27FC236}">
                <a16:creationId xmlns:a16="http://schemas.microsoft.com/office/drawing/2014/main" id="{B0B40F39-8CDD-64E7-EFC0-85E6B7FC3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27" y="1151786"/>
            <a:ext cx="5705460" cy="467485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46CC54-F067-C1B2-F05D-734AD0A749FD}"/>
              </a:ext>
            </a:extLst>
          </p:cNvPr>
          <p:cNvSpPr txBox="1"/>
          <p:nvPr/>
        </p:nvSpPr>
        <p:spPr>
          <a:xfrm>
            <a:off x="6359768" y="779646"/>
            <a:ext cx="5307013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algn="just">
              <a:lnSpc>
                <a:spcPct val="107000"/>
              </a:lnSpc>
            </a:pPr>
            <a:r>
              <a:rPr lang="en-ZA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3D Printing </a:t>
            </a:r>
            <a:r>
              <a:rPr lang="en-Z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Advanced welding techniques are used to weld components. 3D Printing reduces this need. Solid components can be formed over a short period.</a:t>
            </a:r>
          </a:p>
          <a:p>
            <a:pPr marL="685800" algn="just">
              <a:lnSpc>
                <a:spcPct val="107000"/>
              </a:lnSpc>
            </a:pPr>
            <a:r>
              <a:rPr lang="en-ZA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Robotics</a:t>
            </a:r>
            <a:r>
              <a:rPr lang="en-Z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Robots are used to perform tedious, risky tasks. With advanced technologies, robots work with humans as 'cobots'. </a:t>
            </a:r>
          </a:p>
          <a:p>
            <a:pPr marL="685800" algn="just">
              <a:lnSpc>
                <a:spcPct val="107000"/>
              </a:lnSpc>
              <a:spcAft>
                <a:spcPts val="800"/>
              </a:spcAft>
            </a:pPr>
            <a:r>
              <a:rPr lang="en-ZA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IoT </a:t>
            </a:r>
            <a:r>
              <a:rPr lang="en-Z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IoT is instrumental in digital transformation and data-driven process automation and optimisation. IoT-enabled digital transformation connects machines. </a:t>
            </a:r>
          </a:p>
        </p:txBody>
      </p:sp>
    </p:spTree>
    <p:extLst>
      <p:ext uri="{BB962C8B-B14F-4D97-AF65-F5344CB8AC3E}">
        <p14:creationId xmlns:p14="http://schemas.microsoft.com/office/powerpoint/2010/main" val="344053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Advanced Manufacturing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FD91D7-5421-AD6D-9BBD-EB9986EC0677}"/>
              </a:ext>
            </a:extLst>
          </p:cNvPr>
          <p:cNvSpPr txBox="1"/>
          <p:nvPr/>
        </p:nvSpPr>
        <p:spPr>
          <a:xfrm>
            <a:off x="5337545" y="881593"/>
            <a:ext cx="6103088" cy="5437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 factories (SFs) leverage digital technologies to enhance productivity, feasibility, quality and service.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bjective is for SF is self-optimisation in operations.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SF constantly adapts to supply/demand variations and process deviations.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factories depend on three critical technologies for their operation.</a:t>
            </a:r>
          </a:p>
          <a:p>
            <a:pPr marL="914400" algn="just">
              <a:lnSpc>
                <a:spcPct val="115000"/>
              </a:lnSpc>
            </a:pPr>
            <a:r>
              <a:rPr lang="en-ZA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Connectivity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Z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IIoT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used for data collection from sensors</a:t>
            </a:r>
          </a:p>
          <a:p>
            <a:pPr marL="914400" algn="just">
              <a:lnSpc>
                <a:spcPct val="115000"/>
              </a:lnSpc>
            </a:pPr>
            <a:r>
              <a:rPr lang="en-ZA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Intelligent automation</a:t>
            </a:r>
            <a:r>
              <a:rPr lang="en-ZA" sz="2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the use of advanced robotics</a:t>
            </a:r>
          </a:p>
          <a:p>
            <a:pPr marL="914400" algn="just">
              <a:lnSpc>
                <a:spcPct val="115000"/>
              </a:lnSpc>
              <a:spcAft>
                <a:spcPts val="800"/>
              </a:spcAft>
            </a:pPr>
            <a:r>
              <a:rPr lang="en-ZA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analytics</a:t>
            </a:r>
            <a:r>
              <a:rPr lang="en-ZA" sz="2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the use of cloud-scale data management to implement predictive analytics.</a:t>
            </a:r>
            <a:r>
              <a:rPr lang="en-ZA" sz="2000" b="1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ZA" sz="2000" dirty="0"/>
          </a:p>
        </p:txBody>
      </p:sp>
      <p:pic>
        <p:nvPicPr>
          <p:cNvPr id="5" name="Picture 4" descr="Digital Twin Data Gathering Versus Advanced Machine Learning">
            <a:extLst>
              <a:ext uri="{FF2B5EF4-FFF2-40B4-BE49-F238E27FC236}">
                <a16:creationId xmlns:a16="http://schemas.microsoft.com/office/drawing/2014/main" id="{DCCA8C3F-4327-9BC1-C8CF-46A8E0664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88" y="1020621"/>
            <a:ext cx="4370705" cy="250938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Picture 5" descr="A close-up of a factory&#10;&#10;Description automatically generated with low confidence">
            <a:extLst>
              <a:ext uri="{FF2B5EF4-FFF2-40B4-BE49-F238E27FC236}">
                <a16:creationId xmlns:a16="http://schemas.microsoft.com/office/drawing/2014/main" id="{010A8D5C-012C-20CB-0388-093716771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88" y="3881175"/>
            <a:ext cx="4370705" cy="243754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9537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Green Vehicles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35A6220-8FFD-3466-F3F5-4E18575D2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85" y="1828570"/>
            <a:ext cx="5858001" cy="346644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Picture 3" descr="A couple of cars parked next to each other&#10;&#10;Description automatically generated with medium confidence">
            <a:extLst>
              <a:ext uri="{FF2B5EF4-FFF2-40B4-BE49-F238E27FC236}">
                <a16:creationId xmlns:a16="http://schemas.microsoft.com/office/drawing/2014/main" id="{4B5A910C-3C9E-3249-CEA1-C4F74EBCD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530" y="1828570"/>
            <a:ext cx="4890977" cy="346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02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Circularity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4C02D24-7760-6CDC-CE79-623DF2B7EC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0" t="3189" r="1949" b="3189"/>
          <a:stretch/>
        </p:blipFill>
        <p:spPr bwMode="auto">
          <a:xfrm>
            <a:off x="1812691" y="1031357"/>
            <a:ext cx="9155453" cy="51248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315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Circularity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Table, timeline&#10;&#10;Description automatically generated">
            <a:extLst>
              <a:ext uri="{FF2B5EF4-FFF2-40B4-BE49-F238E27FC236}">
                <a16:creationId xmlns:a16="http://schemas.microsoft.com/office/drawing/2014/main" id="{0C524FE7-2B7D-E15C-7D13-DF6669A04E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18788" r="3904" b="2889"/>
          <a:stretch/>
        </p:blipFill>
        <p:spPr bwMode="auto">
          <a:xfrm>
            <a:off x="530520" y="1444196"/>
            <a:ext cx="10814419" cy="41504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2842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5559F5-3A91-9F0A-A54E-4F0479435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748254"/>
              </p:ext>
            </p:extLst>
          </p:nvPr>
        </p:nvGraphicFramePr>
        <p:xfrm>
          <a:off x="733646" y="987351"/>
          <a:ext cx="10536866" cy="4999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36866">
                  <a:extLst>
                    <a:ext uri="{9D8B030D-6E8A-4147-A177-3AD203B41FA5}">
                      <a16:colId xmlns:a16="http://schemas.microsoft.com/office/drawing/2014/main" val="22307623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r>
                        <a:rPr lang="en-ZA" sz="18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TRANSFORM MASTERPLAN INTO AN ACTION PLAN </a:t>
                      </a:r>
                      <a:r>
                        <a:rPr lang="en-ZA" sz="2000" b="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endParaRPr lang="en-ZA" sz="2000" b="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Transform the Masterplan skills development statements into actionable programmes adopting SMART (specific, measurable, achievable, realistic, timebound) with a value chain approach. 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Establish an implementation structure with financial and human resources to manage the skills development programmes of the Masterplan. 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Ensure that programmes address the training,  beneficiaries, timelines, targets, funding, training providers, etc. </a:t>
                      </a:r>
                    </a:p>
                    <a:p>
                      <a:pPr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Engage MERSETA to ensure that the mandatory and discretionary skills development grants align with the Masterplan skills development priorities. </a:t>
                      </a:r>
                    </a:p>
                    <a:p>
                      <a:pPr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Z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7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40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7BC0B36-9E56-E52D-435B-54D9C6F8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569297"/>
              </p:ext>
            </p:extLst>
          </p:nvPr>
        </p:nvGraphicFramePr>
        <p:xfrm>
          <a:off x="1220972" y="1251925"/>
          <a:ext cx="9750055" cy="4694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50055">
                  <a:extLst>
                    <a:ext uri="{9D8B030D-6E8A-4147-A177-3AD203B41FA5}">
                      <a16:colId xmlns:a16="http://schemas.microsoft.com/office/drawing/2014/main" val="1700039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      </a:t>
                      </a:r>
                      <a:r>
                        <a:rPr lang="en-ZA" sz="18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 THE TRAINING RATE </a:t>
                      </a:r>
                      <a:r>
                        <a:rPr lang="en-ZA" sz="2000" b="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endParaRPr lang="en-ZA" sz="2000" b="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Improve the employee training rate in the sector.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Conduct employee training needs surveys and feedback sessions on current skills supply, demand and mismatches.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Investigate different training and education modalities that can be implemented in the firm.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Survey the industry to understand the current, ongoing, and relevant skills challenges to ensure that future focus and funding are directed towards the highest priority skills sector needs. 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Z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526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885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730538E-857B-5C45-C33A-F2D09735C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087283"/>
              </p:ext>
            </p:extLst>
          </p:nvPr>
        </p:nvGraphicFramePr>
        <p:xfrm>
          <a:off x="1456660" y="1259148"/>
          <a:ext cx="9590567" cy="3780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0567">
                  <a:extLst>
                    <a:ext uri="{9D8B030D-6E8A-4147-A177-3AD203B41FA5}">
                      <a16:colId xmlns:a16="http://schemas.microsoft.com/office/drawing/2014/main" val="17439326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r>
                        <a:rPr lang="en-ZA" sz="18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FOCUS ON SKILLS DEVELOPMENT</a:t>
                      </a:r>
                      <a:r>
                        <a:rPr lang="en-ZA" sz="2000" b="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endParaRPr lang="en-ZA" sz="2000" b="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Keep the Chamber focused on the following: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Courier New" panose="02070309020205020404" pitchFamily="49" charset="0"/>
                        <a:buChar char="o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Improving the training and graduate rates of the workforce.</a:t>
                      </a:r>
                    </a:p>
                    <a:p>
                      <a:pPr marL="342900" marR="260350" lvl="0" indent="-342900" algn="just" fontAlgn="base">
                        <a:buFont typeface="Courier New" panose="02070309020205020404" pitchFamily="49" charset="0"/>
                        <a:buChar char="o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Making training accessible for the workforce (those that need and want training should be trained)</a:t>
                      </a:r>
                    </a:p>
                    <a:p>
                      <a:pPr marL="342900" marR="260350" lvl="0" indent="-342900" algn="just" fontAlgn="base">
                        <a:buFont typeface="Courier New" panose="02070309020205020404" pitchFamily="49" charset="0"/>
                        <a:buChar char="o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Ensuring that training is responsive to employer demand.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lvl="0" indent="-342900" algn="just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Maintain the ACM Chamber SIC code status quo (SIC codes 38200, 38300 and 38710). </a:t>
                      </a:r>
                    </a:p>
                    <a:p>
                      <a:pPr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Z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304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532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Training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9ED0CB-1234-BB78-6E1E-859E1EF82599}"/>
              </a:ext>
            </a:extLst>
          </p:cNvPr>
          <p:cNvSpPr txBox="1"/>
          <p:nvPr/>
        </p:nvSpPr>
        <p:spPr>
          <a:xfrm>
            <a:off x="818705" y="744630"/>
            <a:ext cx="10090298" cy="582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 Decent Work Survey was conducted by </a:t>
            </a:r>
            <a:r>
              <a:rPr lang="en-ZA" sz="2000" dirty="0">
                <a:solidFill>
                  <a:srgbClr val="19191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Mashilo, covering 184 workers in 16 automotive components firms in the Gauteng Province. The survey found the  following</a:t>
            </a: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36.4% of workers never attended work-related training after receiving the necessary training to perform the jobs.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14.7% of workers attended training in the last five years.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7.6% of workers attended training more than five years ago. 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41.3% of workers attended training in the last 12 months.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</a:rPr>
              <a:t>Workers, on average, spent eleven working days in training. </a:t>
            </a:r>
          </a:p>
          <a:p>
            <a:pPr algn="l"/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</a:rPr>
              <a:t>Mashilo concludes that while firms were pursuing continuous improvement strategies, the same could not be said about skills training, especially training that leads to nationally recognised qualifications. </a:t>
            </a:r>
          </a:p>
          <a:p>
            <a:pPr algn="l"/>
            <a:endParaRPr lang="en-ZA" sz="2000" dirty="0">
              <a:solidFill>
                <a:srgbClr val="191919"/>
              </a:solidFill>
              <a:ea typeface="Calibri" panose="020F0502020204030204" pitchFamily="34" charset="0"/>
            </a:endParaRPr>
          </a:p>
          <a:p>
            <a:pPr algn="l"/>
            <a:r>
              <a:rPr lang="en-ZA" sz="2000" dirty="0">
                <a:solidFill>
                  <a:srgbClr val="191919"/>
                </a:solidFill>
                <a:effectLst/>
                <a:ea typeface="Calibri" panose="020F0502020204030204" pitchFamily="34" charset="0"/>
              </a:rPr>
              <a:t>In 2015, out of a workforce of 82 100, 289 graduated at NQF Level 2 and 69 at NQF level 3. These graduate numbers are significant since 74% of the automotive components manufacturing sector is at the operator level.</a:t>
            </a:r>
            <a:r>
              <a:rPr lang="en-ZA" sz="2000" dirty="0">
                <a:effectLst/>
              </a:rPr>
              <a:t> </a:t>
            </a:r>
            <a:r>
              <a:rPr lang="en-ZA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Ibid.</a:t>
            </a:r>
          </a:p>
        </p:txBody>
      </p:sp>
    </p:spTree>
    <p:extLst>
      <p:ext uri="{BB962C8B-B14F-4D97-AF65-F5344CB8AC3E}">
        <p14:creationId xmlns:p14="http://schemas.microsoft.com/office/powerpoint/2010/main" val="3293146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3AEB6B-5EEE-704D-8FAF-7FC9CD695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54971"/>
              </p:ext>
            </p:extLst>
          </p:nvPr>
        </p:nvGraphicFramePr>
        <p:xfrm>
          <a:off x="1397285" y="1121094"/>
          <a:ext cx="9647434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7434">
                  <a:extLst>
                    <a:ext uri="{9D8B030D-6E8A-4147-A177-3AD203B41FA5}">
                      <a16:colId xmlns:a16="http://schemas.microsoft.com/office/drawing/2014/main" val="3987968944"/>
                    </a:ext>
                  </a:extLst>
                </a:gridCol>
              </a:tblGrid>
              <a:tr h="1642655">
                <a:tc>
                  <a:txBody>
                    <a:bodyPr/>
                    <a:lstStyle/>
                    <a:p>
                      <a:pPr algn="just" fontAlgn="base"/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r>
                        <a:rPr lang="en-ZA" sz="2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ADOPT FLEXIBLE TRAINING MODALITIES</a:t>
                      </a: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MERSETA is making progress into adopting flexible learning modalities: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ZA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Digitisation of whole or part qualifications - Solar Photovoltaic </a:t>
                      </a:r>
                    </a:p>
                    <a:p>
                      <a:pPr marL="342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Technician</a:t>
                      </a:r>
                    </a:p>
                    <a:p>
                      <a:pPr marL="6858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Digitisation of technical concepts - Augmented reality or virtual   </a:t>
                      </a:r>
                    </a:p>
                    <a:p>
                      <a:pPr marL="342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reality (AR-VR) capabilities </a:t>
                      </a:r>
                    </a:p>
                    <a:p>
                      <a:pPr marL="342900" marR="0" lvl="0" indent="174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Digital academy - online hosting of courses with live teachers or </a:t>
                      </a:r>
                    </a:p>
                    <a:p>
                      <a:pPr marL="342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experts </a:t>
                      </a:r>
                    </a:p>
                    <a:p>
                      <a:pPr algn="l" fontAlgn="base"/>
                      <a:endParaRPr lang="en-ZA" sz="2400" b="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 fontAlgn="base"/>
                      <a:endParaRPr lang="en-ZA" sz="2400" b="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816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03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3AEB6B-5EEE-704D-8FAF-7FC9CD6959D6}"/>
              </a:ext>
            </a:extLst>
          </p:cNvPr>
          <p:cNvGraphicFramePr>
            <a:graphicFrameLocks noGrp="1"/>
          </p:cNvGraphicFramePr>
          <p:nvPr/>
        </p:nvGraphicFramePr>
        <p:xfrm>
          <a:off x="1397285" y="1121094"/>
          <a:ext cx="9647434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7434">
                  <a:extLst>
                    <a:ext uri="{9D8B030D-6E8A-4147-A177-3AD203B41FA5}">
                      <a16:colId xmlns:a16="http://schemas.microsoft.com/office/drawing/2014/main" val="3987968944"/>
                    </a:ext>
                  </a:extLst>
                </a:gridCol>
              </a:tblGrid>
              <a:tr h="1642655">
                <a:tc>
                  <a:txBody>
                    <a:bodyPr/>
                    <a:lstStyle/>
                    <a:p>
                      <a:pPr algn="just" fontAlgn="base"/>
                      <a:r>
                        <a:rPr lang="en-ZA" sz="2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r>
                        <a:rPr lang="en-ZA" sz="2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ADOPT FLEXIBLE TRAINING MODALITIES</a:t>
                      </a:r>
                      <a:r>
                        <a:rPr lang="en-ZA" sz="2400" b="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MERSETA is making progress into adopting flexible learning modalities: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ZA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Digitisation of whole or part qualifications - Solar Photovoltaic </a:t>
                      </a:r>
                    </a:p>
                    <a:p>
                      <a:pPr marL="342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Technician</a:t>
                      </a:r>
                    </a:p>
                    <a:p>
                      <a:pPr marL="6858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Digitisation of technical concepts - Augmented reality or virtual   </a:t>
                      </a:r>
                    </a:p>
                    <a:p>
                      <a:pPr marL="342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reality (AR-VR) capabilities </a:t>
                      </a:r>
                    </a:p>
                    <a:p>
                      <a:pPr marL="342900" marR="0" lvl="0" indent="174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Digital academy - online hosting of courses with live teachers or </a:t>
                      </a:r>
                    </a:p>
                    <a:p>
                      <a:pPr marL="342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ZA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experts </a:t>
                      </a:r>
                    </a:p>
                    <a:p>
                      <a:pPr algn="l" fontAlgn="base"/>
                      <a:endParaRPr lang="en-ZA" sz="2400" b="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 fontAlgn="base"/>
                      <a:endParaRPr lang="en-ZA" sz="2400" b="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816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1548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2F271AE8-8893-CA53-E544-AD60AB5B5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721" y="530426"/>
            <a:ext cx="9462499" cy="61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54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3AEB6B-5EEE-704D-8FAF-7FC9CD695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9683"/>
              </p:ext>
            </p:extLst>
          </p:nvPr>
        </p:nvGraphicFramePr>
        <p:xfrm>
          <a:off x="1449572" y="895062"/>
          <a:ext cx="9292856" cy="5609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92856">
                  <a:extLst>
                    <a:ext uri="{9D8B030D-6E8A-4147-A177-3AD203B41FA5}">
                      <a16:colId xmlns:a16="http://schemas.microsoft.com/office/drawing/2014/main" val="3987968944"/>
                    </a:ext>
                  </a:extLst>
                </a:gridCol>
              </a:tblGrid>
              <a:tr h="5516012">
                <a:tc>
                  <a:txBody>
                    <a:bodyPr/>
                    <a:lstStyle/>
                    <a:p>
                      <a:pPr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r>
                        <a:rPr lang="en-ZA" sz="18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ADOPT FLEXIBLE TRAINING MODALITIES</a:t>
                      </a:r>
                      <a:r>
                        <a:rPr lang="en-ZA" sz="2000" b="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ase"/>
                      <a:endParaRPr lang="en-ZA" sz="2000" b="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Recognise and incentivise other non-formal and informal learning forms to reskill, upskill, and increase the training rate.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Encourage different learning delivery modalities such as full-time, part-time, correspondence, e-learning, micro-learning leading to digital credentialing, and blended learning.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Conduct a feasibility study of how micro-learning and digital credentialing can fit into the training mix.</a:t>
                      </a:r>
                    </a:p>
                    <a:p>
                      <a:pPr marL="0" marR="260350" lvl="0" indent="0" algn="just" fontAlgn="base">
                        <a:buFont typeface="Wingdings" panose="05000000000000000000" pitchFamily="2" charset="2"/>
                        <a:buNone/>
                      </a:pPr>
                      <a:endParaRPr lang="en-ZA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Develop an ACM  innovation project on flexible learning modalities.</a:t>
                      </a:r>
                    </a:p>
                    <a:p>
                      <a:pPr marL="0" marR="260350" lvl="0" indent="0" algn="just" fontAlgn="base">
                        <a:buFont typeface="Wingdings" panose="05000000000000000000" pitchFamily="2" charset="2"/>
                        <a:buNone/>
                      </a:pPr>
                      <a:endParaRPr lang="en-ZA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26035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"/>
                        <a:tabLst/>
                        <a:defRPr/>
                      </a:pPr>
                      <a:r>
                        <a:rPr lang="en-ZA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MERSETA digitisation initiatives should be implemented as an actionable programme to provide employees with greater training access.</a:t>
                      </a:r>
                    </a:p>
                    <a:p>
                      <a:pPr marL="0" marR="260350" lvl="0" indent="0" algn="just" fontAlgn="base">
                        <a:buFont typeface="Wingdings" panose="05000000000000000000" pitchFamily="2" charset="2"/>
                        <a:buNone/>
                      </a:pPr>
                      <a:endParaRPr lang="en-ZA" sz="20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816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335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618558-C827-6B26-3A07-D120C6C90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846" y="987627"/>
            <a:ext cx="9558670" cy="5944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B6A4A2-F371-0F37-96E7-D13D2380C80D}"/>
              </a:ext>
            </a:extLst>
          </p:cNvPr>
          <p:cNvSpPr txBox="1"/>
          <p:nvPr/>
        </p:nvSpPr>
        <p:spPr>
          <a:xfrm>
            <a:off x="3044456" y="612075"/>
            <a:ext cx="610308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07000"/>
              </a:lnSpc>
              <a:spcBef>
                <a:spcPts val="200"/>
              </a:spcBef>
            </a:pPr>
            <a:r>
              <a:rPr lang="en-ZA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 AUTOMOTIVE ATTRACTIVE TO TALENTED YOUTH</a:t>
            </a:r>
          </a:p>
        </p:txBody>
      </p:sp>
    </p:spTree>
    <p:extLst>
      <p:ext uri="{BB962C8B-B14F-4D97-AF65-F5344CB8AC3E}">
        <p14:creationId xmlns:p14="http://schemas.microsoft.com/office/powerpoint/2010/main" val="69075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Recommendations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CE32EE5-FDB4-97C3-675E-AB5D16BEC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259447"/>
              </p:ext>
            </p:extLst>
          </p:nvPr>
        </p:nvGraphicFramePr>
        <p:xfrm>
          <a:off x="1337930" y="1192770"/>
          <a:ext cx="9516140" cy="4208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16140">
                  <a:extLst>
                    <a:ext uri="{9D8B030D-6E8A-4147-A177-3AD203B41FA5}">
                      <a16:colId xmlns:a16="http://schemas.microsoft.com/office/drawing/2014/main" val="21351462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ZA" sz="2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THINK DIGITALISATION</a:t>
                      </a:r>
                      <a:endParaRPr lang="en-ZA" sz="2000" b="1" dirty="0">
                        <a:solidFill>
                          <a:srgbClr val="0070C0"/>
                        </a:solidFill>
                      </a:endParaRPr>
                    </a:p>
                    <a:p>
                      <a:pPr algn="just" fontAlgn="base"/>
                      <a:endParaRPr lang="en-ZA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Assess the digital maturity level of individual firms.</a:t>
                      </a:r>
                    </a:p>
                    <a:p>
                      <a:pPr marL="457200"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Develop a digital transformation strategy focusing on infrastructure, skills development, data analytics and implementation.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Invest in "tech-savvy" (younger) talent and leverage the knowledge of the legacy workforce to fit digital technologies into the production system.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260350" lvl="0" indent="-342900" algn="just" fontAlgn="base">
                        <a:buFont typeface="Wingdings" panose="05000000000000000000" pitchFamily="2" charset="2"/>
                        <a:buChar char="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Capacitate employees with basic, intermediate and advanced data analytics courses.</a:t>
                      </a:r>
                    </a:p>
                    <a:p>
                      <a:pPr marR="260350" algn="just" fontAlgn="base"/>
                      <a:r>
                        <a:rPr lang="en-Z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Z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663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928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Conclusion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6DBAAD-E50B-C353-CC9F-1CA9D4F37E40}"/>
              </a:ext>
            </a:extLst>
          </p:cNvPr>
          <p:cNvSpPr txBox="1"/>
          <p:nvPr/>
        </p:nvSpPr>
        <p:spPr>
          <a:xfrm>
            <a:off x="1066800" y="1059190"/>
            <a:ext cx="10058400" cy="4217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ZA" sz="20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ZA" sz="2000" dirty="0">
              <a:effectLst/>
              <a:ea typeface="Times New Roman" panose="02020603050405020304" pitchFamily="18" charset="0"/>
            </a:endParaRPr>
          </a:p>
          <a:p>
            <a:pPr algn="just" fontAlgn="base"/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 response to the question of whether the automotive components manufacturing sector is ready for Industry 4.0, the following should be noted: </a:t>
            </a:r>
            <a:endParaRPr lang="en-ZA" sz="2000" dirty="0">
              <a:effectLst/>
              <a:ea typeface="Times New Roman" panose="02020603050405020304" pitchFamily="18" charset="0"/>
            </a:endParaRPr>
          </a:p>
          <a:p>
            <a:pPr algn="just" fontAlgn="base"/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ZA" sz="2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ACM firms respond to the OEMs’ </a:t>
            </a:r>
            <a:r>
              <a:rPr lang="en-ZA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current product and service needs </a:t>
            </a:r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per vendor specifications. </a:t>
            </a:r>
            <a:endParaRPr lang="en-ZA" sz="2000" dirty="0">
              <a:effectLst/>
              <a:ea typeface="Times New Roman" panose="02020603050405020304" pitchFamily="18" charset="0"/>
            </a:endParaRPr>
          </a:p>
          <a:p>
            <a:pPr marL="457200" algn="just" fontAlgn="base"/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ZA" sz="2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ACM </a:t>
            </a:r>
            <a:r>
              <a:rPr lang="en-ZA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firms cannot retool for future products and services that they do not know</a:t>
            </a:r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The OEMs will specify what is required, when and in what volumes. ACM firms respond to client demand.  </a:t>
            </a:r>
            <a:endParaRPr lang="en-ZA" sz="2000" dirty="0">
              <a:effectLst/>
              <a:ea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ZA" sz="2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effectLst/>
                <a:ea typeface="Times New Roman" panose="02020603050405020304" pitchFamily="18" charset="0"/>
              </a:rPr>
              <a:t>No firm can reasonably aspire to adopt a state-of-the-art infrastructure because </a:t>
            </a:r>
            <a:r>
              <a:rPr lang="en-ZA" sz="2000" b="1" dirty="0">
                <a:effectLst/>
                <a:ea typeface="Times New Roman" panose="02020603050405020304" pitchFamily="18" charset="0"/>
              </a:rPr>
              <a:t>"state-of-the-art" is sure to advance by some degree when new infrastructure is installed</a:t>
            </a:r>
            <a:r>
              <a:rPr lang="en-ZA" sz="2000" dirty="0">
                <a:effectLst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6890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0"/>
            <a:ext cx="12192000" cy="5304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marL="0" lvl="1" algn="ctr"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Conclusion</a:t>
            </a: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13DD59-0B3D-54E2-A856-EE2DA1CA17CF}"/>
              </a:ext>
            </a:extLst>
          </p:cNvPr>
          <p:cNvSpPr txBox="1"/>
          <p:nvPr/>
        </p:nvSpPr>
        <p:spPr>
          <a:xfrm>
            <a:off x="1010092" y="807433"/>
            <a:ext cx="9771321" cy="594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future of automotive components manufacturing is likely to be the digitalisation of manufacturing processes.</a:t>
            </a:r>
          </a:p>
          <a:p>
            <a:pPr lvl="0" algn="just" fontAlgn="base">
              <a:buClr>
                <a:srgbClr val="0070C0"/>
              </a:buClr>
            </a:pPr>
            <a:endParaRPr lang="en-ZA" sz="2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best that firms can do is prepare the workforce with entry, intermediate and advanced digital skills to anticipate product and service innovation.</a:t>
            </a:r>
            <a:endParaRPr lang="en-Z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Digitalisation is not and cannot replace mechanical processes. It should not be viewed as a discrete process divorced from mechanics. It simply optimises mechanisation.</a:t>
            </a:r>
            <a:endParaRPr lang="en-Z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There is a good reason to pursue digitalisation. Data is becoming as valuable as the product. Currently, the value of data is yet to be realised in local firms.</a:t>
            </a:r>
            <a:endParaRPr lang="en-Z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adoption of digitalisation in manufacturing is a journey and a continual improvement process. It is not a singular event. </a:t>
            </a:r>
          </a:p>
          <a:p>
            <a:pPr lvl="0" algn="just" fontAlgn="base">
              <a:buClr>
                <a:srgbClr val="0070C0"/>
              </a:buClr>
            </a:pPr>
            <a:endParaRPr lang="en-ZA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en-Z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ACM firms should assess its digital maturity level and devise a digital transformation strategy to achieve its goals.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70C0"/>
              </a:buClr>
              <a:buFont typeface="Wingdings" panose="05000000000000000000" pitchFamily="2" charset="2"/>
              <a:buChar char=""/>
            </a:pPr>
            <a:endParaRPr lang="en-Z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03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EA83AB-A86A-4DC4-8627-5B2142EBC4DD}"/>
              </a:ext>
            </a:extLst>
          </p:cNvPr>
          <p:cNvSpPr/>
          <p:nvPr/>
        </p:nvSpPr>
        <p:spPr>
          <a:xfrm>
            <a:off x="0" y="-68953"/>
            <a:ext cx="12192000" cy="47221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lang="en-ZA" sz="24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lvl="1" algn="ctr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endParaRPr lang="en-ZA" sz="2800" b="1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D6D0E2A-DDD8-459A-9937-04CC14B13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667058"/>
              </p:ext>
            </p:extLst>
          </p:nvPr>
        </p:nvGraphicFramePr>
        <p:xfrm>
          <a:off x="1507232" y="562970"/>
          <a:ext cx="8662020" cy="5732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006BD4E-0197-4CBA-A499-6F6896E0DB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t="18788" r="14827" b="26263"/>
          <a:stretch/>
        </p:blipFill>
        <p:spPr>
          <a:xfrm>
            <a:off x="0" y="0"/>
            <a:ext cx="1367288" cy="80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09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3438</TotalTime>
  <Words>1652</Words>
  <Application>Microsoft Office PowerPoint</Application>
  <PresentationFormat>Widescreen</PresentationFormat>
  <Paragraphs>283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STXingkai</vt:lpstr>
      <vt:lpstr>Arial</vt:lpstr>
      <vt:lpstr>Calibri</vt:lpstr>
      <vt:lpstr>Calibri Light</vt:lpstr>
      <vt:lpstr>Courier New</vt:lpstr>
      <vt:lpstr>Poppins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Hoosen Rasool</dc:creator>
  <cp:lastModifiedBy>Hoosen</cp:lastModifiedBy>
  <cp:revision>642</cp:revision>
  <dcterms:created xsi:type="dcterms:W3CDTF">2014-06-05T20:54:27Z</dcterms:created>
  <dcterms:modified xsi:type="dcterms:W3CDTF">2023-02-07T11:38:26Z</dcterms:modified>
</cp:coreProperties>
</file>