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60" r:id="rId1"/>
  </p:sldMasterIdLst>
  <p:notesMasterIdLst>
    <p:notesMasterId r:id="rId24"/>
  </p:notesMasterIdLst>
  <p:sldIdLst>
    <p:sldId id="256" r:id="rId2"/>
    <p:sldId id="322" r:id="rId3"/>
    <p:sldId id="321" r:id="rId4"/>
    <p:sldId id="320" r:id="rId5"/>
    <p:sldId id="339" r:id="rId6"/>
    <p:sldId id="323" r:id="rId7"/>
    <p:sldId id="324" r:id="rId8"/>
    <p:sldId id="325" r:id="rId9"/>
    <p:sldId id="326" r:id="rId10"/>
    <p:sldId id="327" r:id="rId11"/>
    <p:sldId id="328" r:id="rId12"/>
    <p:sldId id="329" r:id="rId13"/>
    <p:sldId id="330" r:id="rId14"/>
    <p:sldId id="331" r:id="rId15"/>
    <p:sldId id="332" r:id="rId16"/>
    <p:sldId id="333" r:id="rId17"/>
    <p:sldId id="334" r:id="rId18"/>
    <p:sldId id="335" r:id="rId19"/>
    <p:sldId id="336" r:id="rId20"/>
    <p:sldId id="337" r:id="rId21"/>
    <p:sldId id="338" r:id="rId22"/>
    <p:sldId id="318"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20F97AC-F352-494B-9AD1-57FF1A10DCBE}">
          <p14:sldIdLst>
            <p14:sldId id="256"/>
            <p14:sldId id="322"/>
            <p14:sldId id="321"/>
            <p14:sldId id="320"/>
            <p14:sldId id="339"/>
            <p14:sldId id="323"/>
            <p14:sldId id="324"/>
            <p14:sldId id="325"/>
            <p14:sldId id="326"/>
            <p14:sldId id="327"/>
            <p14:sldId id="328"/>
            <p14:sldId id="329"/>
            <p14:sldId id="330"/>
            <p14:sldId id="331"/>
            <p14:sldId id="332"/>
            <p14:sldId id="333"/>
            <p14:sldId id="334"/>
            <p14:sldId id="335"/>
            <p14:sldId id="336"/>
            <p14:sldId id="337"/>
            <p14:sldId id="338"/>
            <p14:sldId id="318"/>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00FF00"/>
    <a:srgbClr val="FFCCFF"/>
    <a:srgbClr val="FFFFCC"/>
    <a:srgbClr val="FF99FF"/>
    <a:srgbClr val="CCECFF"/>
    <a:srgbClr val="FFFF99"/>
    <a:srgbClr val="CCFFCC"/>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26" autoAdjust="0"/>
    <p:restoredTop sz="94333" autoAdjust="0"/>
  </p:normalViewPr>
  <p:slideViewPr>
    <p:cSldViewPr snapToGrid="0">
      <p:cViewPr varScale="1">
        <p:scale>
          <a:sx n="56" d="100"/>
          <a:sy n="56" d="100"/>
        </p:scale>
        <p:origin x="1000" y="4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_rels/data1.xml.rels><?xml version="1.0" encoding="UTF-8" standalone="yes"?>
<Relationships xmlns="http://schemas.openxmlformats.org/package/2006/relationships"><Relationship Id="rId1" Type="http://schemas.openxmlformats.org/officeDocument/2006/relationships/hyperlink" Target="mailto:hoosen@frresearch.co.za" TargetMode="External"/></Relationships>
</file>

<file path=ppt/diagrams/_rels/drawing1.xml.rels><?xml version="1.0" encoding="UTF-8" standalone="yes"?>
<Relationships xmlns="http://schemas.openxmlformats.org/package/2006/relationships"><Relationship Id="rId1" Type="http://schemas.openxmlformats.org/officeDocument/2006/relationships/hyperlink" Target="mailto:hoosen@frresearch.co.za" TargetMode="Externa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29C8228-7773-48EE-B8F1-62624243CF0B}" type="doc">
      <dgm:prSet loTypeId="urn:microsoft.com/office/officeart/2005/8/layout/radial3" loCatId="cycle" qsTypeId="urn:microsoft.com/office/officeart/2005/8/quickstyle/simple1" qsCatId="simple" csTypeId="urn:microsoft.com/office/officeart/2005/8/colors/colorful1" csCatId="colorful" phldr="1"/>
      <dgm:spPr/>
      <dgm:t>
        <a:bodyPr/>
        <a:lstStyle/>
        <a:p>
          <a:endParaRPr lang="en-US"/>
        </a:p>
      </dgm:t>
    </dgm:pt>
    <dgm:pt modelId="{DC9D83C6-63B1-4816-B33D-CA087570A48A}">
      <dgm:prSet phldrT="[Text]" custT="1"/>
      <dgm:spPr>
        <a:solidFill>
          <a:schemeClr val="bg1">
            <a:lumMod val="95000"/>
            <a:alpha val="50000"/>
          </a:schemeClr>
        </a:solidFill>
      </dgm:spPr>
      <dgm:t>
        <a:bodyPr/>
        <a:lstStyle/>
        <a:p>
          <a:pPr algn="l"/>
          <a:r>
            <a:rPr lang="en-US" sz="6600" b="0" dirty="0">
              <a:latin typeface="STXingkai" panose="02010800040101010101" pitchFamily="2" charset="-122"/>
              <a:ea typeface="STXingkai" panose="02010800040101010101" pitchFamily="2" charset="-122"/>
            </a:rPr>
            <a:t>Thank you</a:t>
          </a:r>
        </a:p>
      </dgm:t>
    </dgm:pt>
    <dgm:pt modelId="{4A2DA3D1-E2E1-40FD-8656-FA2E8928AAAC}" type="parTrans" cxnId="{DF4F47DA-2232-4403-B9F7-DFD9C3F31148}">
      <dgm:prSet/>
      <dgm:spPr/>
      <dgm:t>
        <a:bodyPr/>
        <a:lstStyle/>
        <a:p>
          <a:pPr algn="ctr"/>
          <a:endParaRPr lang="en-US" sz="1600"/>
        </a:p>
      </dgm:t>
    </dgm:pt>
    <dgm:pt modelId="{40D97C70-7EF3-436A-A665-81DA0A5EA685}" type="sibTrans" cxnId="{DF4F47DA-2232-4403-B9F7-DFD9C3F31148}">
      <dgm:prSet/>
      <dgm:spPr/>
      <dgm:t>
        <a:bodyPr/>
        <a:lstStyle/>
        <a:p>
          <a:pPr algn="ctr"/>
          <a:endParaRPr lang="en-US" sz="1600"/>
        </a:p>
      </dgm:t>
    </dgm:pt>
    <dgm:pt modelId="{8F4B872F-8C86-4002-9F52-B420A56EA75B}">
      <dgm:prSet custT="1"/>
      <dgm:spPr>
        <a:solidFill>
          <a:schemeClr val="tx2">
            <a:lumMod val="20000"/>
            <a:lumOff val="80000"/>
            <a:alpha val="50000"/>
          </a:schemeClr>
        </a:solidFill>
        <a:ln>
          <a:solidFill>
            <a:schemeClr val="tx2">
              <a:lumMod val="20000"/>
              <a:lumOff val="80000"/>
            </a:schemeClr>
          </a:solidFill>
        </a:ln>
      </dgm:spPr>
      <dgm:t>
        <a:bodyPr/>
        <a:lstStyle/>
        <a:p>
          <a:pPr algn="ctr"/>
          <a:r>
            <a:rPr lang="en-US" sz="2400" b="1" dirty="0">
              <a:solidFill>
                <a:schemeClr val="tx1"/>
              </a:solidFill>
            </a:rPr>
            <a:t>Prof Hoosen Rasool</a:t>
          </a:r>
        </a:p>
        <a:p>
          <a:pPr algn="ctr"/>
          <a:r>
            <a:rPr lang="en-US" sz="2000" b="1" dirty="0">
              <a:solidFill>
                <a:schemeClr val="tx1"/>
              </a:solidFill>
            </a:rPr>
            <a:t>+27 83 786 9329</a:t>
          </a:r>
        </a:p>
        <a:p>
          <a:pPr algn="ctr"/>
          <a:r>
            <a:rPr lang="en-US" sz="2000" b="1" dirty="0">
              <a:solidFill>
                <a:schemeClr val="tx1"/>
              </a:solidFill>
            </a:rPr>
            <a:t> +27 11 064 1600</a:t>
          </a:r>
        </a:p>
        <a:p>
          <a:pPr algn="ctr"/>
          <a:r>
            <a:rPr lang="en-US" sz="2400" b="1" u="none" dirty="0">
              <a:solidFill>
                <a:schemeClr val="tx1"/>
              </a:solidFill>
              <a:hlinkClick xmlns:r="http://schemas.openxmlformats.org/officeDocument/2006/relationships" r:id="rId1">
                <a:extLst>
                  <a:ext uri="{A12FA001-AC4F-418D-AE19-62706E023703}">
                    <ahyp:hlinkClr xmlns:ahyp="http://schemas.microsoft.com/office/drawing/2018/hyperlinkcolor" val="tx"/>
                  </a:ext>
                </a:extLst>
              </a:hlinkClick>
            </a:rPr>
            <a:t>hoosen@frresearch.co.za</a:t>
          </a:r>
          <a:endParaRPr lang="en-US" sz="2400" b="1" u="none" dirty="0">
            <a:solidFill>
              <a:schemeClr val="tx1"/>
            </a:solidFill>
          </a:endParaRPr>
        </a:p>
        <a:p>
          <a:pPr algn="ctr"/>
          <a:r>
            <a:rPr lang="en-US" sz="2800" b="1" dirty="0">
              <a:solidFill>
                <a:schemeClr val="tx1"/>
              </a:solidFill>
            </a:rPr>
            <a:t>www.frresearch.co.za</a:t>
          </a:r>
        </a:p>
      </dgm:t>
    </dgm:pt>
    <dgm:pt modelId="{A7532772-C7D7-4E3B-BB46-4201AC1A0395}" type="parTrans" cxnId="{0182559C-FFF2-4B19-8ACB-4B517CFDD07E}">
      <dgm:prSet/>
      <dgm:spPr/>
      <dgm:t>
        <a:bodyPr/>
        <a:lstStyle/>
        <a:p>
          <a:pPr algn="ctr"/>
          <a:endParaRPr lang="en-US" sz="1600"/>
        </a:p>
      </dgm:t>
    </dgm:pt>
    <dgm:pt modelId="{93EE6A25-44B0-4851-80CA-D01A67041782}" type="sibTrans" cxnId="{0182559C-FFF2-4B19-8ACB-4B517CFDD07E}">
      <dgm:prSet/>
      <dgm:spPr/>
      <dgm:t>
        <a:bodyPr/>
        <a:lstStyle/>
        <a:p>
          <a:pPr algn="ctr"/>
          <a:endParaRPr lang="en-US" sz="1600"/>
        </a:p>
      </dgm:t>
    </dgm:pt>
    <dgm:pt modelId="{9D194DD8-51C0-4DE9-BDE1-899EC2C05EB2}" type="pres">
      <dgm:prSet presAssocID="{A29C8228-7773-48EE-B8F1-62624243CF0B}" presName="composite" presStyleCnt="0">
        <dgm:presLayoutVars>
          <dgm:chMax val="1"/>
          <dgm:dir/>
          <dgm:resizeHandles val="exact"/>
        </dgm:presLayoutVars>
      </dgm:prSet>
      <dgm:spPr/>
    </dgm:pt>
    <dgm:pt modelId="{90FE9245-D390-4AD0-A5DC-3FC50314637E}" type="pres">
      <dgm:prSet presAssocID="{A29C8228-7773-48EE-B8F1-62624243CF0B}" presName="radial" presStyleCnt="0">
        <dgm:presLayoutVars>
          <dgm:animLvl val="ctr"/>
        </dgm:presLayoutVars>
      </dgm:prSet>
      <dgm:spPr/>
    </dgm:pt>
    <dgm:pt modelId="{C6179187-B18B-45A3-B971-4969C1276091}" type="pres">
      <dgm:prSet presAssocID="{DC9D83C6-63B1-4816-B33D-CA087570A48A}" presName="centerShape" presStyleLbl="vennNode1" presStyleIdx="0" presStyleCnt="2" custScaleX="126436" custScaleY="119281"/>
      <dgm:spPr/>
    </dgm:pt>
    <dgm:pt modelId="{2B6F472F-AC31-4EE1-802B-785E577EB5F5}" type="pres">
      <dgm:prSet presAssocID="{8F4B872F-8C86-4002-9F52-B420A56EA75B}" presName="node" presStyleLbl="vennNode1" presStyleIdx="1" presStyleCnt="2" custScaleX="243605" custScaleY="232385" custRadScaleRad="117375" custRadScaleInc="463">
        <dgm:presLayoutVars>
          <dgm:bulletEnabled val="1"/>
        </dgm:presLayoutVars>
      </dgm:prSet>
      <dgm:spPr/>
    </dgm:pt>
  </dgm:ptLst>
  <dgm:cxnLst>
    <dgm:cxn modelId="{2EA30265-EB6A-4DE6-8187-BEFE9ECB2F31}" type="presOf" srcId="{8F4B872F-8C86-4002-9F52-B420A56EA75B}" destId="{2B6F472F-AC31-4EE1-802B-785E577EB5F5}" srcOrd="0" destOrd="0" presId="urn:microsoft.com/office/officeart/2005/8/layout/radial3"/>
    <dgm:cxn modelId="{066D3683-E2FB-47AD-B0FB-17201C28E395}" type="presOf" srcId="{DC9D83C6-63B1-4816-B33D-CA087570A48A}" destId="{C6179187-B18B-45A3-B971-4969C1276091}" srcOrd="0" destOrd="0" presId="urn:microsoft.com/office/officeart/2005/8/layout/radial3"/>
    <dgm:cxn modelId="{0182559C-FFF2-4B19-8ACB-4B517CFDD07E}" srcId="{DC9D83C6-63B1-4816-B33D-CA087570A48A}" destId="{8F4B872F-8C86-4002-9F52-B420A56EA75B}" srcOrd="0" destOrd="0" parTransId="{A7532772-C7D7-4E3B-BB46-4201AC1A0395}" sibTransId="{93EE6A25-44B0-4851-80CA-D01A67041782}"/>
    <dgm:cxn modelId="{BA7062CC-A970-45F9-B28C-968D3438F1E9}" type="presOf" srcId="{A29C8228-7773-48EE-B8F1-62624243CF0B}" destId="{9D194DD8-51C0-4DE9-BDE1-899EC2C05EB2}" srcOrd="0" destOrd="0" presId="urn:microsoft.com/office/officeart/2005/8/layout/radial3"/>
    <dgm:cxn modelId="{DF4F47DA-2232-4403-B9F7-DFD9C3F31148}" srcId="{A29C8228-7773-48EE-B8F1-62624243CF0B}" destId="{DC9D83C6-63B1-4816-B33D-CA087570A48A}" srcOrd="0" destOrd="0" parTransId="{4A2DA3D1-E2E1-40FD-8656-FA2E8928AAAC}" sibTransId="{40D97C70-7EF3-436A-A665-81DA0A5EA685}"/>
    <dgm:cxn modelId="{68EF4FE2-717B-4AB2-8627-07BFB09BB8CF}" type="presParOf" srcId="{9D194DD8-51C0-4DE9-BDE1-899EC2C05EB2}" destId="{90FE9245-D390-4AD0-A5DC-3FC50314637E}" srcOrd="0" destOrd="0" presId="urn:microsoft.com/office/officeart/2005/8/layout/radial3"/>
    <dgm:cxn modelId="{63A80468-92F1-402F-9DDE-1E5A7D3BF714}" type="presParOf" srcId="{90FE9245-D390-4AD0-A5DC-3FC50314637E}" destId="{C6179187-B18B-45A3-B971-4969C1276091}" srcOrd="0" destOrd="0" presId="urn:microsoft.com/office/officeart/2005/8/layout/radial3"/>
    <dgm:cxn modelId="{04D59EC7-5E3B-4972-B8C9-8BC8B914D8F8}" type="presParOf" srcId="{90FE9245-D390-4AD0-A5DC-3FC50314637E}" destId="{2B6F472F-AC31-4EE1-802B-785E577EB5F5}" srcOrd="1"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179187-B18B-45A3-B971-4969C1276091}">
      <dsp:nvSpPr>
        <dsp:cNvPr id="0" name=""/>
        <dsp:cNvSpPr/>
      </dsp:nvSpPr>
      <dsp:spPr>
        <a:xfrm>
          <a:off x="461056" y="425582"/>
          <a:ext cx="5173672" cy="4880894"/>
        </a:xfrm>
        <a:prstGeom prst="ellipse">
          <a:avLst/>
        </a:prstGeom>
        <a:solidFill>
          <a:schemeClr val="bg1">
            <a:lumMod val="95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83820" tIns="83820" rIns="83820" bIns="83820" numCol="1" spcCol="1270" anchor="ctr" anchorCtr="0">
          <a:noAutofit/>
        </a:bodyPr>
        <a:lstStyle/>
        <a:p>
          <a:pPr marL="0" lvl="0" indent="0" algn="l" defTabSz="2933700">
            <a:lnSpc>
              <a:spcPct val="90000"/>
            </a:lnSpc>
            <a:spcBef>
              <a:spcPct val="0"/>
            </a:spcBef>
            <a:spcAft>
              <a:spcPct val="35000"/>
            </a:spcAft>
            <a:buNone/>
          </a:pPr>
          <a:r>
            <a:rPr lang="en-US" sz="6600" b="0" kern="1200" dirty="0">
              <a:latin typeface="STXingkai" panose="02010800040101010101" pitchFamily="2" charset="-122"/>
              <a:ea typeface="STXingkai" panose="02010800040101010101" pitchFamily="2" charset="-122"/>
            </a:rPr>
            <a:t>Thank you</a:t>
          </a:r>
        </a:p>
      </dsp:txBody>
      <dsp:txXfrm>
        <a:off x="1218723" y="1140372"/>
        <a:ext cx="3658338" cy="3451314"/>
      </dsp:txXfrm>
    </dsp:sp>
    <dsp:sp modelId="{2B6F472F-AC31-4EE1-802B-785E577EB5F5}">
      <dsp:nvSpPr>
        <dsp:cNvPr id="0" name=""/>
        <dsp:cNvSpPr/>
      </dsp:nvSpPr>
      <dsp:spPr>
        <a:xfrm>
          <a:off x="3677923" y="579622"/>
          <a:ext cx="4984072" cy="4754515"/>
        </a:xfrm>
        <a:prstGeom prst="ellipse">
          <a:avLst/>
        </a:prstGeom>
        <a:solidFill>
          <a:schemeClr val="tx2">
            <a:lumMod val="20000"/>
            <a:lumOff val="80000"/>
            <a:alpha val="50000"/>
          </a:schemeClr>
        </a:solidFill>
        <a:ln w="12700" cap="flat" cmpd="sng" algn="ctr">
          <a:solidFill>
            <a:schemeClr val="tx2">
              <a:lumMod val="20000"/>
              <a:lumOff val="8000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chemeClr val="tx1"/>
              </a:solidFill>
            </a:rPr>
            <a:t>Prof Hoosen Rasool</a:t>
          </a:r>
        </a:p>
        <a:p>
          <a:pPr marL="0" lvl="0" indent="0" algn="ctr" defTabSz="1066800">
            <a:lnSpc>
              <a:spcPct val="90000"/>
            </a:lnSpc>
            <a:spcBef>
              <a:spcPct val="0"/>
            </a:spcBef>
            <a:spcAft>
              <a:spcPct val="35000"/>
            </a:spcAft>
            <a:buNone/>
          </a:pPr>
          <a:r>
            <a:rPr lang="en-US" sz="2000" b="1" kern="1200" dirty="0">
              <a:solidFill>
                <a:schemeClr val="tx1"/>
              </a:solidFill>
            </a:rPr>
            <a:t>+27 83 786 9329</a:t>
          </a:r>
        </a:p>
        <a:p>
          <a:pPr marL="0" lvl="0" indent="0" algn="ctr" defTabSz="1066800">
            <a:lnSpc>
              <a:spcPct val="90000"/>
            </a:lnSpc>
            <a:spcBef>
              <a:spcPct val="0"/>
            </a:spcBef>
            <a:spcAft>
              <a:spcPct val="35000"/>
            </a:spcAft>
            <a:buNone/>
          </a:pPr>
          <a:r>
            <a:rPr lang="en-US" sz="2000" b="1" kern="1200" dirty="0">
              <a:solidFill>
                <a:schemeClr val="tx1"/>
              </a:solidFill>
            </a:rPr>
            <a:t> +27 11 064 1600</a:t>
          </a:r>
        </a:p>
        <a:p>
          <a:pPr marL="0" lvl="0" indent="0" algn="ctr" defTabSz="1066800">
            <a:lnSpc>
              <a:spcPct val="90000"/>
            </a:lnSpc>
            <a:spcBef>
              <a:spcPct val="0"/>
            </a:spcBef>
            <a:spcAft>
              <a:spcPct val="35000"/>
            </a:spcAft>
            <a:buNone/>
          </a:pPr>
          <a:r>
            <a:rPr lang="en-US" sz="2400" b="1" u="none" kern="1200" dirty="0">
              <a:solidFill>
                <a:schemeClr val="tx1"/>
              </a:solidFill>
              <a:hlinkClick xmlns:r="http://schemas.openxmlformats.org/officeDocument/2006/relationships" r:id="rId1">
                <a:extLst>
                  <a:ext uri="{A12FA001-AC4F-418D-AE19-62706E023703}">
                    <ahyp:hlinkClr xmlns:ahyp="http://schemas.microsoft.com/office/drawing/2018/hyperlinkcolor" val="tx"/>
                  </a:ext>
                </a:extLst>
              </a:hlinkClick>
            </a:rPr>
            <a:t>hoosen@frresearch.co.za</a:t>
          </a:r>
          <a:endParaRPr lang="en-US" sz="2400" b="1" u="none" kern="1200" dirty="0">
            <a:solidFill>
              <a:schemeClr val="tx1"/>
            </a:solidFill>
          </a:endParaRPr>
        </a:p>
        <a:p>
          <a:pPr marL="0" lvl="0" indent="0" algn="ctr" defTabSz="1066800">
            <a:lnSpc>
              <a:spcPct val="90000"/>
            </a:lnSpc>
            <a:spcBef>
              <a:spcPct val="0"/>
            </a:spcBef>
            <a:spcAft>
              <a:spcPct val="35000"/>
            </a:spcAft>
            <a:buNone/>
          </a:pPr>
          <a:r>
            <a:rPr lang="en-US" sz="2800" b="1" kern="1200" dirty="0">
              <a:solidFill>
                <a:schemeClr val="tx1"/>
              </a:solidFill>
            </a:rPr>
            <a:t>www.frresearch.co.za</a:t>
          </a:r>
        </a:p>
      </dsp:txBody>
      <dsp:txXfrm>
        <a:off x="4407823" y="1275905"/>
        <a:ext cx="3524272" cy="3361949"/>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BCDA7D-3135-4EF7-809F-6E3D7E280E8D}" type="datetimeFigureOut">
              <a:rPr lang="en-GB" smtClean="0"/>
              <a:t>06/02/2023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A87A36-929D-459D-AD08-66E416EED329}" type="slidenum">
              <a:rPr lang="en-GB" smtClean="0"/>
              <a:t>‹#›</a:t>
            </a:fld>
            <a:endParaRPr lang="en-GB"/>
          </a:p>
        </p:txBody>
      </p:sp>
    </p:spTree>
    <p:extLst>
      <p:ext uri="{BB962C8B-B14F-4D97-AF65-F5344CB8AC3E}">
        <p14:creationId xmlns:p14="http://schemas.microsoft.com/office/powerpoint/2010/main" val="3499771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51DEA57-A0AE-4928-AC58-D509915AD750}" type="datetimeFigureOut">
              <a:rPr lang="en-ZA" smtClean="0"/>
              <a:t>2023/02/06</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E29C6208-2042-4D82-931F-A9C79B5153ED}" type="slidenum">
              <a:rPr lang="en-ZA" smtClean="0"/>
              <a:t>‹#›</a:t>
            </a:fld>
            <a:endParaRPr lang="en-ZA" dirty="0"/>
          </a:p>
        </p:txBody>
      </p:sp>
    </p:spTree>
    <p:extLst>
      <p:ext uri="{BB962C8B-B14F-4D97-AF65-F5344CB8AC3E}">
        <p14:creationId xmlns:p14="http://schemas.microsoft.com/office/powerpoint/2010/main" val="11329182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1DEA57-A0AE-4928-AC58-D509915AD750}" type="datetimeFigureOut">
              <a:rPr lang="en-ZA" smtClean="0"/>
              <a:t>2023/02/06</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E29C6208-2042-4D82-931F-A9C79B5153ED}" type="slidenum">
              <a:rPr lang="en-ZA" smtClean="0"/>
              <a:t>‹#›</a:t>
            </a:fld>
            <a:endParaRPr lang="en-ZA" dirty="0"/>
          </a:p>
        </p:txBody>
      </p:sp>
    </p:spTree>
    <p:extLst>
      <p:ext uri="{BB962C8B-B14F-4D97-AF65-F5344CB8AC3E}">
        <p14:creationId xmlns:p14="http://schemas.microsoft.com/office/powerpoint/2010/main" val="773591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51DEA57-A0AE-4928-AC58-D509915AD750}" type="datetimeFigureOut">
              <a:rPr lang="en-ZA" smtClean="0"/>
              <a:t>2023/02/06</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E29C6208-2042-4D82-931F-A9C79B5153ED}" type="slidenum">
              <a:rPr lang="en-ZA" smtClean="0"/>
              <a:t>‹#›</a:t>
            </a:fld>
            <a:endParaRPr lang="en-ZA" dirty="0"/>
          </a:p>
        </p:txBody>
      </p:sp>
    </p:spTree>
    <p:extLst>
      <p:ext uri="{BB962C8B-B14F-4D97-AF65-F5344CB8AC3E}">
        <p14:creationId xmlns:p14="http://schemas.microsoft.com/office/powerpoint/2010/main" val="34785058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51DEA57-A0AE-4928-AC58-D509915AD750}" type="datetimeFigureOut">
              <a:rPr lang="en-ZA" smtClean="0"/>
              <a:t>2023/02/06</a:t>
            </a:fld>
            <a:endParaRPr lang="en-ZA" dirty="0"/>
          </a:p>
        </p:txBody>
      </p:sp>
      <p:sp>
        <p:nvSpPr>
          <p:cNvPr id="6" name="Footer Placeholder 5"/>
          <p:cNvSpPr>
            <a:spLocks noGrp="1"/>
          </p:cNvSpPr>
          <p:nvPr>
            <p:ph type="ftr" sz="quarter" idx="11"/>
          </p:nvPr>
        </p:nvSpPr>
        <p:spPr/>
        <p:txBody>
          <a:bodyPr/>
          <a:lstStyle/>
          <a:p>
            <a:endParaRPr lang="en-ZA" dirty="0"/>
          </a:p>
        </p:txBody>
      </p:sp>
      <p:sp>
        <p:nvSpPr>
          <p:cNvPr id="7" name="Slide Number Placeholder 6"/>
          <p:cNvSpPr>
            <a:spLocks noGrp="1"/>
          </p:cNvSpPr>
          <p:nvPr>
            <p:ph type="sldNum" sz="quarter" idx="12"/>
          </p:nvPr>
        </p:nvSpPr>
        <p:spPr/>
        <p:txBody>
          <a:bodyPr/>
          <a:lstStyle/>
          <a:p>
            <a:fld id="{E29C6208-2042-4D82-931F-A9C79B5153ED}" type="slidenum">
              <a:rPr lang="en-ZA" smtClean="0"/>
              <a:t>‹#›</a:t>
            </a:fld>
            <a:endParaRPr lang="en-ZA" dirty="0"/>
          </a:p>
        </p:txBody>
      </p:sp>
    </p:spTree>
    <p:extLst>
      <p:ext uri="{BB962C8B-B14F-4D97-AF65-F5344CB8AC3E}">
        <p14:creationId xmlns:p14="http://schemas.microsoft.com/office/powerpoint/2010/main" val="3487887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51DEA57-A0AE-4928-AC58-D509915AD750}" type="datetimeFigureOut">
              <a:rPr lang="en-ZA" smtClean="0"/>
              <a:t>2023/02/06</a:t>
            </a:fld>
            <a:endParaRPr lang="en-ZA" dirty="0"/>
          </a:p>
        </p:txBody>
      </p:sp>
      <p:sp>
        <p:nvSpPr>
          <p:cNvPr id="8" name="Footer Placeholder 7"/>
          <p:cNvSpPr>
            <a:spLocks noGrp="1"/>
          </p:cNvSpPr>
          <p:nvPr>
            <p:ph type="ftr" sz="quarter" idx="11"/>
          </p:nvPr>
        </p:nvSpPr>
        <p:spPr/>
        <p:txBody>
          <a:bodyPr/>
          <a:lstStyle/>
          <a:p>
            <a:endParaRPr lang="en-ZA" dirty="0"/>
          </a:p>
        </p:txBody>
      </p:sp>
      <p:sp>
        <p:nvSpPr>
          <p:cNvPr id="9" name="Slide Number Placeholder 8"/>
          <p:cNvSpPr>
            <a:spLocks noGrp="1"/>
          </p:cNvSpPr>
          <p:nvPr>
            <p:ph type="sldNum" sz="quarter" idx="12"/>
          </p:nvPr>
        </p:nvSpPr>
        <p:spPr/>
        <p:txBody>
          <a:bodyPr/>
          <a:lstStyle/>
          <a:p>
            <a:fld id="{E29C6208-2042-4D82-931F-A9C79B5153ED}" type="slidenum">
              <a:rPr lang="en-ZA" smtClean="0"/>
              <a:t>‹#›</a:t>
            </a:fld>
            <a:endParaRPr lang="en-ZA" dirty="0"/>
          </a:p>
        </p:txBody>
      </p:sp>
    </p:spTree>
    <p:extLst>
      <p:ext uri="{BB962C8B-B14F-4D97-AF65-F5344CB8AC3E}">
        <p14:creationId xmlns:p14="http://schemas.microsoft.com/office/powerpoint/2010/main" val="29294805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51DEA57-A0AE-4928-AC58-D509915AD750}" type="datetimeFigureOut">
              <a:rPr lang="en-ZA" smtClean="0"/>
              <a:t>2023/02/06</a:t>
            </a:fld>
            <a:endParaRPr lang="en-ZA" dirty="0"/>
          </a:p>
        </p:txBody>
      </p:sp>
      <p:sp>
        <p:nvSpPr>
          <p:cNvPr id="4" name="Footer Placeholder 3"/>
          <p:cNvSpPr>
            <a:spLocks noGrp="1"/>
          </p:cNvSpPr>
          <p:nvPr>
            <p:ph type="ftr" sz="quarter" idx="11"/>
          </p:nvPr>
        </p:nvSpPr>
        <p:spPr/>
        <p:txBody>
          <a:bodyPr/>
          <a:lstStyle/>
          <a:p>
            <a:endParaRPr lang="en-ZA" dirty="0"/>
          </a:p>
        </p:txBody>
      </p:sp>
      <p:sp>
        <p:nvSpPr>
          <p:cNvPr id="5" name="Slide Number Placeholder 4"/>
          <p:cNvSpPr>
            <a:spLocks noGrp="1"/>
          </p:cNvSpPr>
          <p:nvPr>
            <p:ph type="sldNum" sz="quarter" idx="12"/>
          </p:nvPr>
        </p:nvSpPr>
        <p:spPr/>
        <p:txBody>
          <a:bodyPr/>
          <a:lstStyle/>
          <a:p>
            <a:fld id="{E29C6208-2042-4D82-931F-A9C79B5153ED}" type="slidenum">
              <a:rPr lang="en-ZA" smtClean="0"/>
              <a:t>‹#›</a:t>
            </a:fld>
            <a:endParaRPr lang="en-ZA" dirty="0"/>
          </a:p>
        </p:txBody>
      </p:sp>
    </p:spTree>
    <p:extLst>
      <p:ext uri="{BB962C8B-B14F-4D97-AF65-F5344CB8AC3E}">
        <p14:creationId xmlns:p14="http://schemas.microsoft.com/office/powerpoint/2010/main" val="25862007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1DEA57-A0AE-4928-AC58-D509915AD750}" type="datetimeFigureOut">
              <a:rPr lang="en-ZA" smtClean="0"/>
              <a:t>2023/02/06</a:t>
            </a:fld>
            <a:endParaRPr lang="en-ZA" dirty="0"/>
          </a:p>
        </p:txBody>
      </p:sp>
      <p:sp>
        <p:nvSpPr>
          <p:cNvPr id="3" name="Footer Placeholder 2"/>
          <p:cNvSpPr>
            <a:spLocks noGrp="1"/>
          </p:cNvSpPr>
          <p:nvPr>
            <p:ph type="ftr" sz="quarter" idx="11"/>
          </p:nvPr>
        </p:nvSpPr>
        <p:spPr/>
        <p:txBody>
          <a:bodyPr/>
          <a:lstStyle/>
          <a:p>
            <a:endParaRPr lang="en-ZA" dirty="0"/>
          </a:p>
        </p:txBody>
      </p:sp>
      <p:sp>
        <p:nvSpPr>
          <p:cNvPr id="4" name="Slide Number Placeholder 3"/>
          <p:cNvSpPr>
            <a:spLocks noGrp="1"/>
          </p:cNvSpPr>
          <p:nvPr>
            <p:ph type="sldNum" sz="quarter" idx="12"/>
          </p:nvPr>
        </p:nvSpPr>
        <p:spPr/>
        <p:txBody>
          <a:bodyPr/>
          <a:lstStyle/>
          <a:p>
            <a:fld id="{E29C6208-2042-4D82-931F-A9C79B5153ED}" type="slidenum">
              <a:rPr lang="en-ZA" smtClean="0"/>
              <a:t>‹#›</a:t>
            </a:fld>
            <a:endParaRPr lang="en-ZA" dirty="0"/>
          </a:p>
        </p:txBody>
      </p:sp>
    </p:spTree>
    <p:extLst>
      <p:ext uri="{BB962C8B-B14F-4D97-AF65-F5344CB8AC3E}">
        <p14:creationId xmlns:p14="http://schemas.microsoft.com/office/powerpoint/2010/main" val="32173805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51DEA57-A0AE-4928-AC58-D509915AD750}" type="datetimeFigureOut">
              <a:rPr lang="en-ZA" smtClean="0"/>
              <a:t>2023/02/06</a:t>
            </a:fld>
            <a:endParaRPr lang="en-ZA" dirty="0"/>
          </a:p>
        </p:txBody>
      </p:sp>
      <p:sp>
        <p:nvSpPr>
          <p:cNvPr id="6" name="Footer Placeholder 5"/>
          <p:cNvSpPr>
            <a:spLocks noGrp="1"/>
          </p:cNvSpPr>
          <p:nvPr>
            <p:ph type="ftr" sz="quarter" idx="11"/>
          </p:nvPr>
        </p:nvSpPr>
        <p:spPr/>
        <p:txBody>
          <a:bodyPr/>
          <a:lstStyle/>
          <a:p>
            <a:endParaRPr lang="en-ZA" dirty="0"/>
          </a:p>
        </p:txBody>
      </p:sp>
      <p:sp>
        <p:nvSpPr>
          <p:cNvPr id="7" name="Slide Number Placeholder 6"/>
          <p:cNvSpPr>
            <a:spLocks noGrp="1"/>
          </p:cNvSpPr>
          <p:nvPr>
            <p:ph type="sldNum" sz="quarter" idx="12"/>
          </p:nvPr>
        </p:nvSpPr>
        <p:spPr/>
        <p:txBody>
          <a:bodyPr/>
          <a:lstStyle/>
          <a:p>
            <a:fld id="{E29C6208-2042-4D82-931F-A9C79B5153ED}" type="slidenum">
              <a:rPr lang="en-ZA" smtClean="0"/>
              <a:t>‹#›</a:t>
            </a:fld>
            <a:endParaRPr lang="en-ZA" dirty="0"/>
          </a:p>
        </p:txBody>
      </p:sp>
    </p:spTree>
    <p:extLst>
      <p:ext uri="{BB962C8B-B14F-4D97-AF65-F5344CB8AC3E}">
        <p14:creationId xmlns:p14="http://schemas.microsoft.com/office/powerpoint/2010/main" val="26222720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51DEA57-A0AE-4928-AC58-D509915AD750}" type="datetimeFigureOut">
              <a:rPr lang="en-ZA" smtClean="0"/>
              <a:t>2023/02/06</a:t>
            </a:fld>
            <a:endParaRPr lang="en-ZA" dirty="0"/>
          </a:p>
        </p:txBody>
      </p:sp>
      <p:sp>
        <p:nvSpPr>
          <p:cNvPr id="6" name="Footer Placeholder 5"/>
          <p:cNvSpPr>
            <a:spLocks noGrp="1"/>
          </p:cNvSpPr>
          <p:nvPr>
            <p:ph type="ftr" sz="quarter" idx="11"/>
          </p:nvPr>
        </p:nvSpPr>
        <p:spPr/>
        <p:txBody>
          <a:bodyPr/>
          <a:lstStyle/>
          <a:p>
            <a:endParaRPr lang="en-ZA" dirty="0"/>
          </a:p>
        </p:txBody>
      </p:sp>
      <p:sp>
        <p:nvSpPr>
          <p:cNvPr id="7" name="Slide Number Placeholder 6"/>
          <p:cNvSpPr>
            <a:spLocks noGrp="1"/>
          </p:cNvSpPr>
          <p:nvPr>
            <p:ph type="sldNum" sz="quarter" idx="12"/>
          </p:nvPr>
        </p:nvSpPr>
        <p:spPr/>
        <p:txBody>
          <a:bodyPr/>
          <a:lstStyle/>
          <a:p>
            <a:fld id="{E29C6208-2042-4D82-931F-A9C79B5153ED}" type="slidenum">
              <a:rPr lang="en-ZA" smtClean="0"/>
              <a:t>‹#›</a:t>
            </a:fld>
            <a:endParaRPr lang="en-ZA" dirty="0"/>
          </a:p>
        </p:txBody>
      </p:sp>
    </p:spTree>
    <p:extLst>
      <p:ext uri="{BB962C8B-B14F-4D97-AF65-F5344CB8AC3E}">
        <p14:creationId xmlns:p14="http://schemas.microsoft.com/office/powerpoint/2010/main" val="19365891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1DEA57-A0AE-4928-AC58-D509915AD750}" type="datetimeFigureOut">
              <a:rPr lang="en-ZA" smtClean="0"/>
              <a:t>2023/02/06</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E29C6208-2042-4D82-931F-A9C79B5153ED}" type="slidenum">
              <a:rPr lang="en-ZA" smtClean="0"/>
              <a:t>‹#›</a:t>
            </a:fld>
            <a:endParaRPr lang="en-ZA" dirty="0"/>
          </a:p>
        </p:txBody>
      </p:sp>
    </p:spTree>
    <p:extLst>
      <p:ext uri="{BB962C8B-B14F-4D97-AF65-F5344CB8AC3E}">
        <p14:creationId xmlns:p14="http://schemas.microsoft.com/office/powerpoint/2010/main" val="3691816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1DEA57-A0AE-4928-AC58-D509915AD750}" type="datetimeFigureOut">
              <a:rPr lang="en-ZA" smtClean="0"/>
              <a:t>2023/02/06</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E29C6208-2042-4D82-931F-A9C79B5153ED}" type="slidenum">
              <a:rPr lang="en-ZA" smtClean="0"/>
              <a:t>‹#›</a:t>
            </a:fld>
            <a:endParaRPr lang="en-ZA" dirty="0"/>
          </a:p>
        </p:txBody>
      </p:sp>
    </p:spTree>
    <p:extLst>
      <p:ext uri="{BB962C8B-B14F-4D97-AF65-F5344CB8AC3E}">
        <p14:creationId xmlns:p14="http://schemas.microsoft.com/office/powerpoint/2010/main" val="38436355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1DEA57-A0AE-4928-AC58-D509915AD750}" type="datetimeFigureOut">
              <a:rPr lang="en-ZA" smtClean="0"/>
              <a:t>2023/02/06</a:t>
            </a:fld>
            <a:endParaRPr lang="en-ZA"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9C6208-2042-4D82-931F-A9C79B5153ED}" type="slidenum">
              <a:rPr lang="en-ZA" smtClean="0"/>
              <a:t>‹#›</a:t>
            </a:fld>
            <a:endParaRPr lang="en-ZA" dirty="0"/>
          </a:p>
        </p:txBody>
      </p:sp>
    </p:spTree>
    <p:extLst>
      <p:ext uri="{BB962C8B-B14F-4D97-AF65-F5344CB8AC3E}">
        <p14:creationId xmlns:p14="http://schemas.microsoft.com/office/powerpoint/2010/main" val="17086213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4.jpeg"/><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4C3EDF-D129-483E-8D1F-E049C1926CA1}"/>
              </a:ext>
            </a:extLst>
          </p:cNvPr>
          <p:cNvSpPr/>
          <p:nvPr/>
        </p:nvSpPr>
        <p:spPr>
          <a:xfrm>
            <a:off x="5769019" y="-18312"/>
            <a:ext cx="6418217" cy="3400857"/>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path path="circle">
              <a:fillToRect l="50000" t="50000" r="50000" b="50000"/>
            </a:path>
            <a:tileRect/>
          </a:gra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600" dirty="0">
              <a:solidFill>
                <a:schemeClr val="bg1"/>
              </a:solidFill>
            </a:endParaRPr>
          </a:p>
          <a:p>
            <a:pPr algn="ctr"/>
            <a:endParaRPr lang="en-ZA" sz="1600" dirty="0">
              <a:solidFill>
                <a:schemeClr val="bg1"/>
              </a:solidFill>
            </a:endParaRPr>
          </a:p>
          <a:p>
            <a:pPr algn="ctr"/>
            <a:endParaRPr lang="en-ZA" sz="2000" b="1" dirty="0">
              <a:solidFill>
                <a:schemeClr val="bg1"/>
              </a:solidFill>
            </a:endParaRPr>
          </a:p>
          <a:p>
            <a:pPr algn="ctr"/>
            <a:endParaRPr lang="en-ZA" sz="2000" b="1" dirty="0">
              <a:solidFill>
                <a:schemeClr val="bg1"/>
              </a:solidFill>
            </a:endParaRPr>
          </a:p>
          <a:p>
            <a:pPr algn="ctr"/>
            <a:endParaRPr lang="en-ZA" sz="2000" b="1" dirty="0">
              <a:solidFill>
                <a:schemeClr val="bg1"/>
              </a:solidFill>
            </a:endParaRPr>
          </a:p>
          <a:p>
            <a:pPr algn="ctr"/>
            <a:endParaRPr lang="en-ZA" sz="2400" b="1" dirty="0">
              <a:solidFill>
                <a:schemeClr val="bg1"/>
              </a:solidFill>
            </a:endParaRPr>
          </a:p>
          <a:p>
            <a:pPr algn="ctr"/>
            <a:endParaRPr lang="en-ZA" sz="2400" b="1" dirty="0">
              <a:solidFill>
                <a:schemeClr val="bg1"/>
              </a:solidFill>
            </a:endParaRPr>
          </a:p>
          <a:p>
            <a:pPr algn="ctr"/>
            <a:endParaRPr lang="en-ZA" sz="2400" b="1" dirty="0">
              <a:solidFill>
                <a:schemeClr val="bg1"/>
              </a:solidFill>
            </a:endParaRPr>
          </a:p>
          <a:p>
            <a:pPr algn="ctr"/>
            <a:endParaRPr lang="en-ZA" sz="2400" b="1" dirty="0">
              <a:solidFill>
                <a:schemeClr val="bg1"/>
              </a:solidFill>
            </a:endParaRPr>
          </a:p>
          <a:p>
            <a:pPr algn="ctr"/>
            <a:endParaRPr lang="en-ZA" sz="2400" b="1" dirty="0">
              <a:solidFill>
                <a:schemeClr val="bg1"/>
              </a:solidFill>
            </a:endParaRPr>
          </a:p>
          <a:p>
            <a:pPr algn="ctr"/>
            <a:endParaRPr lang="en-ZA" sz="2400" b="1" dirty="0">
              <a:solidFill>
                <a:schemeClr val="bg1"/>
              </a:solidFill>
            </a:endParaRPr>
          </a:p>
          <a:p>
            <a:pPr algn="ctr"/>
            <a:endParaRPr lang="en-ZA" sz="2400" b="1" dirty="0">
              <a:solidFill>
                <a:schemeClr val="bg1"/>
              </a:solidFill>
            </a:endParaRPr>
          </a:p>
          <a:p>
            <a:pPr algn="ctr"/>
            <a:endParaRPr lang="en-ZA" sz="2400" b="1" dirty="0">
              <a:solidFill>
                <a:schemeClr val="bg1"/>
              </a:solidFill>
            </a:endParaRPr>
          </a:p>
          <a:p>
            <a:pPr algn="ctr">
              <a:lnSpc>
                <a:spcPct val="107000"/>
              </a:lnSpc>
              <a:spcAft>
                <a:spcPts val="0"/>
              </a:spcAft>
            </a:pPr>
            <a:endParaRPr lang="en-ZA" sz="2400" b="1" i="1" dirty="0">
              <a:solidFill>
                <a:schemeClr val="bg1"/>
              </a:solidFill>
              <a:ea typeface="Calibri" panose="020F0502020204030204" pitchFamily="34" charset="0"/>
              <a:cs typeface="Calibri" panose="020F0502020204030204" pitchFamily="34" charset="0"/>
            </a:endParaRPr>
          </a:p>
          <a:p>
            <a:pPr algn="ctr">
              <a:lnSpc>
                <a:spcPct val="107000"/>
              </a:lnSpc>
              <a:spcAft>
                <a:spcPts val="0"/>
              </a:spcAft>
            </a:pPr>
            <a:endParaRPr lang="en-ZA" sz="2400" i="1" dirty="0">
              <a:solidFill>
                <a:schemeClr val="bg1"/>
              </a:solidFill>
              <a:ea typeface="Calibri" panose="020F0502020204030204" pitchFamily="34" charset="0"/>
              <a:cs typeface="Calibri" panose="020F0502020204030204" pitchFamily="34" charset="0"/>
            </a:endParaRPr>
          </a:p>
          <a:p>
            <a:pPr algn="ctr"/>
            <a:r>
              <a:rPr lang="en-US" sz="2800" b="1" kern="50" dirty="0">
                <a:solidFill>
                  <a:srgbClr val="FFFFFF"/>
                </a:solidFill>
                <a:effectLst/>
                <a:latin typeface="Calibri" panose="020F0502020204030204" pitchFamily="34" charset="0"/>
                <a:ea typeface="Lucida Sans Unicode" panose="020B0602030504020204" pitchFamily="34" charset="0"/>
                <a:cs typeface="Calibri" panose="020F0502020204030204" pitchFamily="34" charset="0"/>
              </a:rPr>
              <a:t>Gender-Based Violence in the Metal and Engineering Industry </a:t>
            </a:r>
          </a:p>
          <a:p>
            <a:pPr algn="ctr"/>
            <a:endParaRPr lang="en-US" sz="2800" b="1" kern="50" dirty="0">
              <a:solidFill>
                <a:srgbClr val="FFFFFF"/>
              </a:solidFill>
              <a:latin typeface="Calibri" panose="020F0502020204030204" pitchFamily="34" charset="0"/>
              <a:ea typeface="Lucida Sans Unicode" panose="020B0602030504020204" pitchFamily="34" charset="0"/>
              <a:cs typeface="Calibri" panose="020F0502020204030204" pitchFamily="34" charset="0"/>
            </a:endParaRPr>
          </a:p>
          <a:p>
            <a:pPr algn="ctr"/>
            <a:r>
              <a:rPr lang="en-US" sz="2800" b="1" kern="50" dirty="0">
                <a:solidFill>
                  <a:srgbClr val="FFFFFF"/>
                </a:solidFill>
                <a:effectLst/>
                <a:latin typeface="Calibri" panose="020F0502020204030204" pitchFamily="34" charset="0"/>
                <a:ea typeface="Lucida Sans Unicode" panose="020B0602030504020204" pitchFamily="34" charset="0"/>
                <a:cs typeface="Calibri" panose="020F0502020204030204" pitchFamily="34" charset="0"/>
              </a:rPr>
              <a:t>21 February </a:t>
            </a:r>
            <a:endParaRPr lang="en-ZA" sz="2800" kern="50" dirty="0">
              <a:effectLst/>
              <a:latin typeface="Calibri" panose="020F0502020204030204" pitchFamily="34" charset="0"/>
              <a:ea typeface="Lucida Sans Unicode" panose="020B0602030504020204" pitchFamily="34" charset="0"/>
              <a:cs typeface="Mangal" panose="02040503050203030202" pitchFamily="18" charset="0"/>
            </a:endParaRPr>
          </a:p>
          <a:p>
            <a:pPr algn="ctr">
              <a:lnSpc>
                <a:spcPct val="107000"/>
              </a:lnSpc>
              <a:spcAft>
                <a:spcPts val="0"/>
              </a:spcAft>
            </a:pPr>
            <a:endParaRPr lang="en-ZA" sz="2400" i="1" dirty="0">
              <a:solidFill>
                <a:schemeClr val="bg1"/>
              </a:solidFill>
              <a:ea typeface="Calibri" panose="020F0502020204030204" pitchFamily="34" charset="0"/>
              <a:cs typeface="Calibri" panose="020F0502020204030204" pitchFamily="34" charset="0"/>
            </a:endParaRPr>
          </a:p>
          <a:p>
            <a:pPr algn="ctr"/>
            <a:br>
              <a:rPr lang="en-GB" sz="2400" i="1" dirty="0">
                <a:solidFill>
                  <a:srgbClr val="002060"/>
                </a:solidFill>
                <a:effectLst/>
                <a:ea typeface="Calibri" panose="020F0502020204030204" pitchFamily="34" charset="0"/>
                <a:cs typeface="Cordia New" panose="020B0502040204020203" pitchFamily="34" charset="-34"/>
              </a:rPr>
            </a:br>
            <a:endParaRPr lang="en-GB" sz="2400" i="1" dirty="0">
              <a:solidFill>
                <a:srgbClr val="002060"/>
              </a:solidFill>
              <a:effectLst/>
              <a:ea typeface="Calibri" panose="020F0502020204030204" pitchFamily="34" charset="0"/>
              <a:cs typeface="Cordia New" panose="020B0502040204020203" pitchFamily="34" charset="-34"/>
            </a:endParaRPr>
          </a:p>
          <a:p>
            <a:pPr algn="ctr"/>
            <a:endParaRPr lang="en-GB" sz="2400" i="1" dirty="0">
              <a:solidFill>
                <a:srgbClr val="002060"/>
              </a:solidFill>
              <a:ea typeface="Calibri" panose="020F0502020204030204" pitchFamily="34" charset="0"/>
              <a:cs typeface="Cordia New" panose="020B0502040204020203" pitchFamily="34" charset="-34"/>
            </a:endParaRPr>
          </a:p>
          <a:p>
            <a:pPr algn="ctr"/>
            <a:endParaRPr lang="en-ZA" sz="2400" b="1" dirty="0">
              <a:solidFill>
                <a:srgbClr val="002060"/>
              </a:solidFill>
            </a:endParaRPr>
          </a:p>
          <a:p>
            <a:pPr algn="ctr"/>
            <a:endParaRPr lang="en-ZA" sz="2400" b="1" dirty="0">
              <a:solidFill>
                <a:schemeClr val="bg1"/>
              </a:solidFill>
            </a:endParaRPr>
          </a:p>
          <a:p>
            <a:pPr algn="ctr"/>
            <a:endParaRPr lang="en-ZA" sz="2400" b="1" dirty="0">
              <a:solidFill>
                <a:schemeClr val="bg1"/>
              </a:solidFill>
            </a:endParaRPr>
          </a:p>
          <a:p>
            <a:pPr algn="ctr"/>
            <a:endParaRPr lang="en-ZA" sz="2400" b="1" dirty="0">
              <a:solidFill>
                <a:schemeClr val="bg1"/>
              </a:solidFill>
            </a:endParaRPr>
          </a:p>
          <a:p>
            <a:pPr algn="ctr"/>
            <a:endParaRPr lang="en-ZA" sz="2400" b="1" dirty="0">
              <a:solidFill>
                <a:schemeClr val="bg1"/>
              </a:solidFill>
            </a:endParaRPr>
          </a:p>
          <a:p>
            <a:pPr algn="ctr"/>
            <a:endParaRPr lang="en-ZA" sz="2400" b="1" dirty="0">
              <a:solidFill>
                <a:schemeClr val="bg1"/>
              </a:solidFill>
            </a:endParaRPr>
          </a:p>
          <a:p>
            <a:pPr algn="ctr"/>
            <a:endParaRPr lang="en-ZA" sz="2400" b="1" dirty="0">
              <a:solidFill>
                <a:schemeClr val="bg1"/>
              </a:solidFill>
            </a:endParaRPr>
          </a:p>
          <a:p>
            <a:pPr algn="ctr"/>
            <a:endParaRPr lang="en-ZA" sz="2400" b="1" dirty="0">
              <a:solidFill>
                <a:schemeClr val="bg1"/>
              </a:solidFill>
            </a:endParaRPr>
          </a:p>
          <a:p>
            <a:pPr algn="ctr"/>
            <a:endParaRPr lang="en-ZA" sz="2000" b="1" dirty="0">
              <a:solidFill>
                <a:schemeClr val="bg1"/>
              </a:solidFill>
              <a:ea typeface="Calibri" panose="020F0502020204030204" pitchFamily="34" charset="0"/>
              <a:cs typeface="Calibri" panose="020F0502020204030204" pitchFamily="34" charset="0"/>
            </a:endParaRPr>
          </a:p>
          <a:p>
            <a:pPr algn="ctr">
              <a:lnSpc>
                <a:spcPct val="107000"/>
              </a:lnSpc>
              <a:spcAft>
                <a:spcPts val="0"/>
              </a:spcAft>
            </a:pPr>
            <a:endParaRPr lang="en-ZA" sz="2400" b="1" dirty="0">
              <a:solidFill>
                <a:schemeClr val="bg1"/>
              </a:solidFill>
              <a:ea typeface="Calibri" panose="020F0502020204030204" pitchFamily="34" charset="0"/>
              <a:cs typeface="Times New Roman" panose="02020603050405020304" pitchFamily="18" charset="0"/>
            </a:endParaRPr>
          </a:p>
          <a:p>
            <a:pPr algn="ctr">
              <a:lnSpc>
                <a:spcPct val="107000"/>
              </a:lnSpc>
              <a:spcAft>
                <a:spcPts val="0"/>
              </a:spcAft>
            </a:pPr>
            <a:endParaRPr lang="en-ZA" sz="2400" b="1" dirty="0">
              <a:solidFill>
                <a:schemeClr val="bg1"/>
              </a:solidFill>
              <a:ea typeface="Calibri" panose="020F0502020204030204" pitchFamily="34" charset="0"/>
              <a:cs typeface="Times New Roman" panose="02020603050405020304" pitchFamily="18" charset="0"/>
            </a:endParaRPr>
          </a:p>
        </p:txBody>
      </p:sp>
      <p:pic>
        <p:nvPicPr>
          <p:cNvPr id="7" name="Picture 6">
            <a:extLst>
              <a:ext uri="{FF2B5EF4-FFF2-40B4-BE49-F238E27FC236}">
                <a16:creationId xmlns:a16="http://schemas.microsoft.com/office/drawing/2014/main" id="{B4BADB9F-65B6-4995-9D67-98A1301BED6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5116" t="18788" r="14827" b="26263"/>
          <a:stretch/>
        </p:blipFill>
        <p:spPr>
          <a:xfrm>
            <a:off x="-1" y="3382545"/>
            <a:ext cx="5779353" cy="3475455"/>
          </a:xfrm>
          <a:prstGeom prst="rect">
            <a:avLst/>
          </a:prstGeom>
        </p:spPr>
      </p:pic>
      <p:sp>
        <p:nvSpPr>
          <p:cNvPr id="2" name="Rectangle 1">
            <a:extLst>
              <a:ext uri="{FF2B5EF4-FFF2-40B4-BE49-F238E27FC236}">
                <a16:creationId xmlns:a16="http://schemas.microsoft.com/office/drawing/2014/main" id="{DB2F87CE-DE83-407B-8098-89E825B29D9D}"/>
              </a:ext>
            </a:extLst>
          </p:cNvPr>
          <p:cNvSpPr/>
          <p:nvPr/>
        </p:nvSpPr>
        <p:spPr>
          <a:xfrm>
            <a:off x="6766663" y="4872373"/>
            <a:ext cx="4263775" cy="954107"/>
          </a:xfrm>
          <a:prstGeom prst="rect">
            <a:avLst/>
          </a:prstGeom>
        </p:spPr>
        <p:txBody>
          <a:bodyPr wrap="square">
            <a:spAutoFit/>
          </a:bodyPr>
          <a:lstStyle/>
          <a:p>
            <a:pPr algn="ctr"/>
            <a:r>
              <a:rPr lang="en-ZA" sz="2800" b="1" dirty="0">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rPr>
              <a:t>Prof Hoosen Rasool</a:t>
            </a:r>
          </a:p>
          <a:p>
            <a:pPr algn="ctr"/>
            <a:endParaRPr lang="en-ZA" sz="2800" dirty="0">
              <a:solidFill>
                <a:srgbClr val="002060"/>
              </a:solidFill>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1026" name="Picture 162" descr="Image result for merseta">
            <a:extLst>
              <a:ext uri="{FF2B5EF4-FFF2-40B4-BE49-F238E27FC236}">
                <a16:creationId xmlns:a16="http://schemas.microsoft.com/office/drawing/2014/main" id="{A3C79B63-842C-4079-AE02-57B7B25E34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070" t="52074" r="6050" b="8676"/>
          <a:stretch>
            <a:fillRect/>
          </a:stretch>
        </p:blipFill>
        <p:spPr bwMode="auto">
          <a:xfrm>
            <a:off x="-2" y="-15136"/>
            <a:ext cx="5769021" cy="192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Cape Engineers and Founders Association">
            <a:extLst>
              <a:ext uri="{FF2B5EF4-FFF2-40B4-BE49-F238E27FC236}">
                <a16:creationId xmlns:a16="http://schemas.microsoft.com/office/drawing/2014/main" id="{44F9A5F9-1E76-48D0-893E-E1FF31CC9D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489" y="2011680"/>
            <a:ext cx="5635530" cy="13708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50977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BEA83AB-A86A-4DC4-8627-5B2142EBC4DD}"/>
              </a:ext>
            </a:extLst>
          </p:cNvPr>
          <p:cNvSpPr/>
          <p:nvPr/>
        </p:nvSpPr>
        <p:spPr>
          <a:xfrm>
            <a:off x="0" y="400937"/>
            <a:ext cx="12192000" cy="530426"/>
          </a:xfrm>
          <a:prstGeom prst="rect">
            <a:avLst/>
          </a:prstGeom>
          <a:solidFill>
            <a:srgbClr val="0070C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spcAft>
                <a:spcPts val="0"/>
              </a:spcAft>
            </a:pPr>
            <a:r>
              <a:rPr lang="en-ZA" sz="2400" b="1" dirty="0">
                <a:solidFill>
                  <a:schemeClr val="bg1"/>
                </a:solidFill>
              </a:rPr>
              <a:t>                                                                                                                              </a:t>
            </a:r>
          </a:p>
          <a:p>
            <a:pPr marL="0" lvl="1" algn="ctr">
              <a:spcAft>
                <a:spcPts val="0"/>
              </a:spcAft>
            </a:pPr>
            <a:r>
              <a:rPr lang="en-ZA" sz="2400" b="1" dirty="0">
                <a:solidFill>
                  <a:schemeClr val="bg1"/>
                </a:solidFill>
                <a:ea typeface="Times New Roman" panose="02020603050405020304" pitchFamily="18" charset="0"/>
                <a:cs typeface="Times New Roman" panose="02020603050405020304" pitchFamily="18" charset="0"/>
              </a:rPr>
              <a:t> BACKGROUND</a:t>
            </a:r>
          </a:p>
          <a:p>
            <a:endParaRPr lang="en-GB" sz="2400" b="1" dirty="0">
              <a:solidFill>
                <a:schemeClr val="bg1"/>
              </a:solidFill>
            </a:endParaRPr>
          </a:p>
        </p:txBody>
      </p:sp>
      <p:pic>
        <p:nvPicPr>
          <p:cNvPr id="6" name="Picture 5">
            <a:extLst>
              <a:ext uri="{FF2B5EF4-FFF2-40B4-BE49-F238E27FC236}">
                <a16:creationId xmlns:a16="http://schemas.microsoft.com/office/drawing/2014/main" id="{51728EC0-52D8-4E04-B753-A6ED64153CA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5116" t="18788" r="14827" b="26263"/>
          <a:stretch/>
        </p:blipFill>
        <p:spPr>
          <a:xfrm>
            <a:off x="10824712" y="6051480"/>
            <a:ext cx="1367288" cy="806520"/>
          </a:xfrm>
          <a:prstGeom prst="rect">
            <a:avLst/>
          </a:prstGeom>
        </p:spPr>
      </p:pic>
      <p:pic>
        <p:nvPicPr>
          <p:cNvPr id="3074" name="Picture 2" descr="Real action on gender-based violence a pipe dream as women die every day -  The Mail &amp;amp; Guardian">
            <a:extLst>
              <a:ext uri="{FF2B5EF4-FFF2-40B4-BE49-F238E27FC236}">
                <a16:creationId xmlns:a16="http://schemas.microsoft.com/office/drawing/2014/main" id="{A6447871-7FDA-4714-B490-D6AD537AC3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8163" y="1220052"/>
            <a:ext cx="7869237" cy="523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53611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BEA83AB-A86A-4DC4-8627-5B2142EBC4DD}"/>
              </a:ext>
            </a:extLst>
          </p:cNvPr>
          <p:cNvSpPr/>
          <p:nvPr/>
        </p:nvSpPr>
        <p:spPr>
          <a:xfrm>
            <a:off x="0" y="400937"/>
            <a:ext cx="12192000" cy="530426"/>
          </a:xfrm>
          <a:prstGeom prst="rect">
            <a:avLst/>
          </a:prstGeom>
          <a:solidFill>
            <a:srgbClr val="0070C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spcAft>
                <a:spcPts val="0"/>
              </a:spcAft>
            </a:pPr>
            <a:r>
              <a:rPr lang="en-ZA" sz="2400" b="1" dirty="0">
                <a:solidFill>
                  <a:schemeClr val="bg1"/>
                </a:solidFill>
              </a:rPr>
              <a:t>                                                                                                                              </a:t>
            </a:r>
          </a:p>
          <a:p>
            <a:pPr marL="0" lvl="1" algn="ctr">
              <a:spcAft>
                <a:spcPts val="0"/>
              </a:spcAft>
            </a:pPr>
            <a:r>
              <a:rPr lang="en-ZA" sz="2400" b="1" dirty="0">
                <a:solidFill>
                  <a:schemeClr val="bg1"/>
                </a:solidFill>
                <a:ea typeface="Times New Roman" panose="02020603050405020304" pitchFamily="18" charset="0"/>
                <a:cs typeface="Times New Roman" panose="02020603050405020304" pitchFamily="18" charset="0"/>
              </a:rPr>
              <a:t>     BACKGROUND</a:t>
            </a:r>
          </a:p>
          <a:p>
            <a:endParaRPr lang="en-GB" sz="2400" b="1" dirty="0">
              <a:solidFill>
                <a:schemeClr val="bg1"/>
              </a:solidFill>
            </a:endParaRPr>
          </a:p>
        </p:txBody>
      </p:sp>
      <p:pic>
        <p:nvPicPr>
          <p:cNvPr id="6" name="Picture 5">
            <a:extLst>
              <a:ext uri="{FF2B5EF4-FFF2-40B4-BE49-F238E27FC236}">
                <a16:creationId xmlns:a16="http://schemas.microsoft.com/office/drawing/2014/main" id="{51728EC0-52D8-4E04-B753-A6ED64153CA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5116" t="18788" r="14827" b="26263"/>
          <a:stretch/>
        </p:blipFill>
        <p:spPr>
          <a:xfrm>
            <a:off x="10824712" y="6051480"/>
            <a:ext cx="1367288" cy="806520"/>
          </a:xfrm>
          <a:prstGeom prst="rect">
            <a:avLst/>
          </a:prstGeom>
        </p:spPr>
      </p:pic>
      <p:pic>
        <p:nvPicPr>
          <p:cNvPr id="4098" name="Picture 2" descr="None of us are okay&amp;#39;: Frustration as South Africa&amp;#39;s GBV initiatives stall -  The Mail &amp;amp; Guardian">
            <a:extLst>
              <a:ext uri="{FF2B5EF4-FFF2-40B4-BE49-F238E27FC236}">
                <a16:creationId xmlns:a16="http://schemas.microsoft.com/office/drawing/2014/main" id="{2359E727-4EE7-41F4-85A9-FBB6C75A3D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5126" y="1222374"/>
            <a:ext cx="8224874" cy="512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28261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BEA83AB-A86A-4DC4-8627-5B2142EBC4DD}"/>
              </a:ext>
            </a:extLst>
          </p:cNvPr>
          <p:cNvSpPr/>
          <p:nvPr/>
        </p:nvSpPr>
        <p:spPr>
          <a:xfrm>
            <a:off x="0" y="400937"/>
            <a:ext cx="12192000" cy="530426"/>
          </a:xfrm>
          <a:prstGeom prst="rect">
            <a:avLst/>
          </a:prstGeom>
          <a:solidFill>
            <a:srgbClr val="0070C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spcAft>
                <a:spcPts val="0"/>
              </a:spcAft>
            </a:pPr>
            <a:r>
              <a:rPr lang="en-ZA" sz="2400" b="1" dirty="0">
                <a:solidFill>
                  <a:schemeClr val="bg1"/>
                </a:solidFill>
              </a:rPr>
              <a:t>                                                                                                                              </a:t>
            </a:r>
          </a:p>
          <a:p>
            <a:pPr marL="0" lvl="1" algn="ctr">
              <a:spcAft>
                <a:spcPts val="0"/>
              </a:spcAft>
            </a:pPr>
            <a:r>
              <a:rPr lang="en-ZA" sz="2400" b="1" dirty="0">
                <a:solidFill>
                  <a:schemeClr val="bg1"/>
                </a:solidFill>
                <a:ea typeface="Times New Roman" panose="02020603050405020304" pitchFamily="18" charset="0"/>
                <a:cs typeface="Times New Roman" panose="02020603050405020304" pitchFamily="18" charset="0"/>
              </a:rPr>
              <a:t>                                                                                                                                       GBV DEFINITION</a:t>
            </a:r>
          </a:p>
          <a:p>
            <a:pPr algn="ctr"/>
            <a:r>
              <a:rPr lang="en-ZA" sz="2400" b="1" dirty="0">
                <a:solidFill>
                  <a:schemeClr val="bg1"/>
                </a:solidFill>
                <a:ea typeface="Times New Roman" panose="02020603050405020304" pitchFamily="18" charset="0"/>
                <a:cs typeface="Times New Roman" panose="02020603050405020304" pitchFamily="18" charset="0"/>
              </a:rPr>
              <a:t>  </a:t>
            </a:r>
          </a:p>
          <a:p>
            <a:pPr algn="ctr"/>
            <a:r>
              <a:rPr lang="en-ZA" sz="2400" b="1" dirty="0">
                <a:solidFill>
                  <a:schemeClr val="bg1"/>
                </a:solidFill>
                <a:ea typeface="Times New Roman" panose="02020603050405020304" pitchFamily="18" charset="0"/>
                <a:cs typeface="Times New Roman" panose="02020603050405020304" pitchFamily="18" charset="0"/>
              </a:rPr>
              <a:t>BACKGROUND</a:t>
            </a:r>
            <a:endParaRPr lang="en-GB" sz="2400" b="1" dirty="0">
              <a:solidFill>
                <a:schemeClr val="bg1"/>
              </a:solidFill>
            </a:endParaRPr>
          </a:p>
          <a:p>
            <a:endParaRPr lang="en-GB" sz="2400" b="1" dirty="0">
              <a:solidFill>
                <a:schemeClr val="bg1"/>
              </a:solidFill>
            </a:endParaRPr>
          </a:p>
          <a:p>
            <a:endParaRPr lang="en-GB" sz="2400" b="1" dirty="0">
              <a:solidFill>
                <a:schemeClr val="bg1"/>
              </a:solidFill>
            </a:endParaRPr>
          </a:p>
          <a:p>
            <a:endParaRPr lang="en-GB" sz="2400" b="1" dirty="0">
              <a:solidFill>
                <a:schemeClr val="bg1"/>
              </a:solidFill>
            </a:endParaRPr>
          </a:p>
        </p:txBody>
      </p:sp>
      <p:pic>
        <p:nvPicPr>
          <p:cNvPr id="6" name="Picture 5">
            <a:extLst>
              <a:ext uri="{FF2B5EF4-FFF2-40B4-BE49-F238E27FC236}">
                <a16:creationId xmlns:a16="http://schemas.microsoft.com/office/drawing/2014/main" id="{51728EC0-52D8-4E04-B753-A6ED64153CA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5116" t="18788" r="14827" b="26263"/>
          <a:stretch/>
        </p:blipFill>
        <p:spPr>
          <a:xfrm>
            <a:off x="10824712" y="6051480"/>
            <a:ext cx="1367288" cy="806520"/>
          </a:xfrm>
          <a:prstGeom prst="rect">
            <a:avLst/>
          </a:prstGeom>
        </p:spPr>
      </p:pic>
      <p:sp>
        <p:nvSpPr>
          <p:cNvPr id="11" name="Rectangle: Rounded Corners 3">
            <a:extLst>
              <a:ext uri="{FF2B5EF4-FFF2-40B4-BE49-F238E27FC236}">
                <a16:creationId xmlns:a16="http://schemas.microsoft.com/office/drawing/2014/main" id="{BB7E52C0-38E3-48F9-BD9C-BD77A3BCD912}"/>
              </a:ext>
            </a:extLst>
          </p:cNvPr>
          <p:cNvSpPr>
            <a:spLocks noChangeArrowheads="1"/>
          </p:cNvSpPr>
          <p:nvPr/>
        </p:nvSpPr>
        <p:spPr bwMode="auto">
          <a:xfrm>
            <a:off x="1308893" y="2216846"/>
            <a:ext cx="2519426" cy="952563"/>
          </a:xfrm>
          <a:prstGeom prst="roundRect">
            <a:avLst>
              <a:gd name="adj" fmla="val 16667"/>
            </a:avLst>
          </a:prstGeom>
          <a:noFill/>
          <a:ln w="12700" algn="ctr">
            <a:solidFill>
              <a:srgbClr val="D9D9D9"/>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buClrTx/>
              <a:buSzTx/>
              <a:buFontTx/>
              <a:buNone/>
              <a:tabLst/>
            </a:pPr>
            <a:r>
              <a:rPr kumimoji="0" lang="en-ZA" altLang="en-US" sz="1600" b="0" i="0" u="none" strike="noStrike" cap="none" normalizeH="0" baseline="0" dirty="0">
                <a:ln>
                  <a:noFill/>
                </a:ln>
                <a:solidFill>
                  <a:srgbClr val="000000"/>
                </a:solidFill>
                <a:effectLst/>
                <a:latin typeface="Calibri" panose="020F0502020204030204" pitchFamily="34" charset="0"/>
              </a:rPr>
              <a:t>Physical attacks and fights</a:t>
            </a:r>
          </a:p>
          <a:p>
            <a:pPr marL="0" marR="0" lvl="0" indent="0" algn="ctr" defTabSz="914400" rtl="0" eaLnBrk="0" fontAlgn="base" latinLnBrk="0" hangingPunct="0">
              <a:lnSpc>
                <a:spcPct val="100000"/>
              </a:lnSpc>
              <a:spcBef>
                <a:spcPct val="0"/>
              </a:spcBef>
              <a:buClrTx/>
              <a:buSzTx/>
              <a:buFontTx/>
              <a:buNone/>
              <a:tabLst/>
            </a:pPr>
            <a:r>
              <a:rPr kumimoji="0" lang="en-ZA" altLang="en-US" sz="1600" b="0" i="0" u="none" strike="noStrike" cap="none" normalizeH="0" baseline="0" dirty="0">
                <a:ln>
                  <a:noFill/>
                </a:ln>
                <a:solidFill>
                  <a:srgbClr val="000000"/>
                </a:solidFill>
                <a:effectLst/>
                <a:latin typeface="Calibri" panose="020F0502020204030204" pitchFamily="34" charset="0"/>
              </a:rPr>
              <a:t>Corporal punishment</a:t>
            </a:r>
          </a:p>
          <a:p>
            <a:pPr marL="0" marR="0" lvl="0" indent="0" algn="ctr" defTabSz="914400" rtl="0" eaLnBrk="0" fontAlgn="base" latinLnBrk="0" hangingPunct="0">
              <a:lnSpc>
                <a:spcPct val="100000"/>
              </a:lnSpc>
              <a:spcBef>
                <a:spcPct val="0"/>
              </a:spcBef>
              <a:buClrTx/>
              <a:buSzTx/>
              <a:buFontTx/>
              <a:buNone/>
              <a:tabLst/>
            </a:pPr>
            <a:r>
              <a:rPr kumimoji="0" lang="en-ZA" altLang="en-US" sz="1600" b="0" i="0" u="none" strike="noStrike" cap="none" normalizeH="0" baseline="0" dirty="0">
                <a:ln>
                  <a:noFill/>
                </a:ln>
                <a:solidFill>
                  <a:srgbClr val="000000"/>
                </a:solidFill>
                <a:effectLst/>
                <a:latin typeface="Calibri" panose="020F0502020204030204" pitchFamily="34" charset="0"/>
              </a:rPr>
              <a:t>Destroying property</a:t>
            </a:r>
            <a:endParaRPr kumimoji="0" lang="en-ZA" altLang="en-US" sz="1600" b="0" i="0" u="none" strike="noStrike" cap="none" normalizeH="0" baseline="0" dirty="0">
              <a:ln>
                <a:noFill/>
              </a:ln>
              <a:solidFill>
                <a:srgbClr val="000000"/>
              </a:solidFill>
              <a:effectLst/>
              <a:latin typeface="Times New Roman" panose="02020603050405020304" pitchFamily="18" charset="0"/>
            </a:endParaRPr>
          </a:p>
          <a:p>
            <a:pPr marL="0" marR="0" lvl="0" indent="0" algn="ctr" defTabSz="914400" rtl="0" eaLnBrk="0" fontAlgn="base" latinLnBrk="0" hangingPunct="0">
              <a:lnSpc>
                <a:spcPct val="100000"/>
              </a:lnSpc>
              <a:spcBef>
                <a:spcPct val="0"/>
              </a:spcBef>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2" name="Rectangle: Rounded Corners 7">
            <a:extLst>
              <a:ext uri="{FF2B5EF4-FFF2-40B4-BE49-F238E27FC236}">
                <a16:creationId xmlns:a16="http://schemas.microsoft.com/office/drawing/2014/main" id="{2DE40BD0-E0C4-4BCF-92A2-ABEEF79E5B55}"/>
              </a:ext>
            </a:extLst>
          </p:cNvPr>
          <p:cNvSpPr>
            <a:spLocks noChangeArrowheads="1"/>
          </p:cNvSpPr>
          <p:nvPr/>
        </p:nvSpPr>
        <p:spPr bwMode="auto">
          <a:xfrm>
            <a:off x="3310128" y="3645689"/>
            <a:ext cx="1569847" cy="495904"/>
          </a:xfrm>
          <a:prstGeom prst="roundRect">
            <a:avLst>
              <a:gd name="adj" fmla="val 16667"/>
            </a:avLst>
          </a:prstGeom>
          <a:noFill/>
          <a:ln w="12700" algn="ctr">
            <a:solidFill>
              <a:srgbClr val="D9D9D9"/>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en-ZA" altLang="en-US" sz="1600" b="0" i="0" u="none" strike="noStrike" cap="none" normalizeH="0" baseline="0" dirty="0">
                <a:ln>
                  <a:noFill/>
                </a:ln>
                <a:solidFill>
                  <a:srgbClr val="000000"/>
                </a:solidFill>
                <a:effectLst/>
                <a:latin typeface="Calibri" panose="020F0502020204030204" pitchFamily="34" charset="0"/>
              </a:rPr>
              <a:t>Sexual Harassment</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sp>
        <p:nvSpPr>
          <p:cNvPr id="13" name="Rectangle: Rounded Corners 8">
            <a:extLst>
              <a:ext uri="{FF2B5EF4-FFF2-40B4-BE49-F238E27FC236}">
                <a16:creationId xmlns:a16="http://schemas.microsoft.com/office/drawing/2014/main" id="{A4649548-DFE5-4D21-A191-82E1002D05B2}"/>
              </a:ext>
            </a:extLst>
          </p:cNvPr>
          <p:cNvSpPr>
            <a:spLocks noChangeArrowheads="1"/>
          </p:cNvSpPr>
          <p:nvPr/>
        </p:nvSpPr>
        <p:spPr bwMode="auto">
          <a:xfrm>
            <a:off x="2487168" y="4434047"/>
            <a:ext cx="2682303" cy="586010"/>
          </a:xfrm>
          <a:prstGeom prst="roundRect">
            <a:avLst>
              <a:gd name="adj" fmla="val 16667"/>
            </a:avLst>
          </a:prstGeom>
          <a:noFill/>
          <a:ln w="12700" algn="ctr">
            <a:solidFill>
              <a:srgbClr val="D9D9D9"/>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buClrTx/>
              <a:buSzTx/>
              <a:buFontTx/>
              <a:buNone/>
              <a:tabLst/>
            </a:pPr>
            <a:r>
              <a:rPr kumimoji="0" lang="en-ZA" altLang="en-US" sz="1600" b="0" i="0" u="none" strike="noStrike" cap="none" normalizeH="0" baseline="0" dirty="0">
                <a:ln>
                  <a:noFill/>
                </a:ln>
                <a:solidFill>
                  <a:srgbClr val="000000"/>
                </a:solidFill>
                <a:effectLst/>
                <a:latin typeface="Calibri" panose="020F0502020204030204" pitchFamily="34" charset="0"/>
              </a:rPr>
              <a:t>Unwanted sexual touching</a:t>
            </a:r>
          </a:p>
          <a:p>
            <a:pPr marL="0" marR="0" lvl="0" indent="0" algn="l" defTabSz="914400" rtl="0" eaLnBrk="0" fontAlgn="base" latinLnBrk="0" hangingPunct="0">
              <a:lnSpc>
                <a:spcPct val="100000"/>
              </a:lnSpc>
              <a:spcBef>
                <a:spcPct val="0"/>
              </a:spcBef>
              <a:buClrTx/>
              <a:buSzTx/>
              <a:buFontTx/>
              <a:buNone/>
              <a:tabLst/>
            </a:pPr>
            <a:r>
              <a:rPr kumimoji="0" lang="en-ZA" altLang="en-US" sz="1600" b="0" i="0" u="none" strike="noStrike" cap="none" normalizeH="0" baseline="0" dirty="0">
                <a:ln>
                  <a:noFill/>
                </a:ln>
                <a:solidFill>
                  <a:srgbClr val="000000"/>
                </a:solidFill>
                <a:effectLst/>
                <a:latin typeface="Calibri" panose="020F0502020204030204" pitchFamily="34" charset="0"/>
              </a:rPr>
              <a:t>Rape and attempted rape</a:t>
            </a:r>
            <a:endParaRPr kumimoji="0" lang="en-ZA" altLang="en-US" sz="900" b="0" i="0" u="none" strike="noStrike" cap="none" normalizeH="0" baseline="0" dirty="0">
              <a:ln>
                <a:noFill/>
              </a:ln>
              <a:solidFill>
                <a:srgbClr val="000000"/>
              </a:solidFill>
              <a:effectLst/>
              <a:latin typeface="Calibri" panose="020F0502020204030204" pitchFamily="34" charset="0"/>
            </a:endParaRPr>
          </a:p>
        </p:txBody>
      </p:sp>
      <p:sp>
        <p:nvSpPr>
          <p:cNvPr id="14" name="Rectangle: Rounded Corners 9">
            <a:extLst>
              <a:ext uri="{FF2B5EF4-FFF2-40B4-BE49-F238E27FC236}">
                <a16:creationId xmlns:a16="http://schemas.microsoft.com/office/drawing/2014/main" id="{97EB942A-960F-44C5-83CF-2CC1EB1BFBD1}"/>
              </a:ext>
            </a:extLst>
          </p:cNvPr>
          <p:cNvSpPr>
            <a:spLocks noChangeArrowheads="1"/>
          </p:cNvSpPr>
          <p:nvPr/>
        </p:nvSpPr>
        <p:spPr bwMode="auto">
          <a:xfrm>
            <a:off x="6282885" y="4838998"/>
            <a:ext cx="2678684" cy="719391"/>
          </a:xfrm>
          <a:prstGeom prst="roundRect">
            <a:avLst>
              <a:gd name="adj" fmla="val 16667"/>
            </a:avLst>
          </a:prstGeom>
          <a:noFill/>
          <a:ln w="12700" algn="ctr">
            <a:solidFill>
              <a:srgbClr val="D9D9D9"/>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buClrTx/>
              <a:buSzTx/>
              <a:buFontTx/>
              <a:buNone/>
              <a:tabLst/>
            </a:pPr>
            <a:r>
              <a:rPr kumimoji="0" lang="en-ZA" altLang="en-US" sz="1600" b="0" i="0" u="none" strike="noStrike" cap="none" normalizeH="0" baseline="0" dirty="0">
                <a:ln>
                  <a:noFill/>
                </a:ln>
                <a:solidFill>
                  <a:srgbClr val="000000"/>
                </a:solidFill>
                <a:effectLst/>
                <a:latin typeface="Calibri" panose="020F0502020204030204" pitchFamily="34" charset="0"/>
              </a:rPr>
              <a:t>Sexual comments and jokes</a:t>
            </a:r>
          </a:p>
          <a:p>
            <a:pPr marL="0" marR="0" lvl="0" indent="0" algn="l" defTabSz="914400" rtl="0" eaLnBrk="0" fontAlgn="base" latinLnBrk="0" hangingPunct="0">
              <a:lnSpc>
                <a:spcPct val="100000"/>
              </a:lnSpc>
              <a:spcBef>
                <a:spcPct val="0"/>
              </a:spcBef>
              <a:buClrTx/>
              <a:buSzTx/>
              <a:buFontTx/>
              <a:buNone/>
              <a:tabLst/>
            </a:pPr>
            <a:r>
              <a:rPr kumimoji="0" lang="en-ZA" altLang="en-US" sz="1600" b="0" i="0" u="none" strike="noStrike" cap="none" normalizeH="0" baseline="0" dirty="0">
                <a:ln>
                  <a:noFill/>
                </a:ln>
                <a:solidFill>
                  <a:srgbClr val="000000"/>
                </a:solidFill>
                <a:effectLst/>
                <a:latin typeface="Calibri" panose="020F0502020204030204" pitchFamily="34" charset="0"/>
              </a:rPr>
              <a:t>Gender-based discrimination</a:t>
            </a:r>
          </a:p>
        </p:txBody>
      </p:sp>
      <p:grpSp>
        <p:nvGrpSpPr>
          <p:cNvPr id="19" name="Group 18">
            <a:extLst>
              <a:ext uri="{FF2B5EF4-FFF2-40B4-BE49-F238E27FC236}">
                <a16:creationId xmlns:a16="http://schemas.microsoft.com/office/drawing/2014/main" id="{B56C838A-7575-4441-8A4E-648FC643FD3E}"/>
              </a:ext>
            </a:extLst>
          </p:cNvPr>
          <p:cNvGrpSpPr/>
          <p:nvPr/>
        </p:nvGrpSpPr>
        <p:grpSpPr>
          <a:xfrm>
            <a:off x="3338197" y="1663525"/>
            <a:ext cx="5724073" cy="3511296"/>
            <a:chOff x="3415218" y="1077516"/>
            <a:chExt cx="5724073" cy="3511296"/>
          </a:xfrm>
        </p:grpSpPr>
        <p:pic>
          <p:nvPicPr>
            <p:cNvPr id="2050" name="Diagram 2">
              <a:extLst>
                <a:ext uri="{FF2B5EF4-FFF2-40B4-BE49-F238E27FC236}">
                  <a16:creationId xmlns:a16="http://schemas.microsoft.com/office/drawing/2014/main" id="{3D39872B-3A32-4B44-BABA-BA6D1B9AEAAE}"/>
                </a:ext>
              </a:extLst>
            </p:cNvPr>
            <p:cNvPicPr>
              <a:picLocks noChangeArrowheads="1"/>
            </p:cNvPicPr>
            <p:nvPr/>
          </p:nvPicPr>
          <p:blipFill>
            <a:blip r:embed="rId3">
              <a:extLst>
                <a:ext uri="{28A0092B-C50C-407E-A947-70E740481C1C}">
                  <a14:useLocalDpi xmlns:a14="http://schemas.microsoft.com/office/drawing/2010/main" val="0"/>
                </a:ext>
              </a:extLst>
            </a:blip>
            <a:srcRect l="-7829" r="-7993"/>
            <a:stretch>
              <a:fillRect/>
            </a:stretch>
          </p:blipFill>
          <p:spPr bwMode="auto">
            <a:xfrm>
              <a:off x="3415218" y="1077516"/>
              <a:ext cx="4775962" cy="3511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Rectangle: Rounded Corners 9">
              <a:extLst>
                <a:ext uri="{FF2B5EF4-FFF2-40B4-BE49-F238E27FC236}">
                  <a16:creationId xmlns:a16="http://schemas.microsoft.com/office/drawing/2014/main" id="{26BD6796-7443-4782-A493-5CED099F2F2A}"/>
                </a:ext>
              </a:extLst>
            </p:cNvPr>
            <p:cNvSpPr>
              <a:spLocks noChangeArrowheads="1"/>
            </p:cNvSpPr>
            <p:nvPr/>
          </p:nvSpPr>
          <p:spPr bwMode="auto">
            <a:xfrm>
              <a:off x="6888482" y="1446503"/>
              <a:ext cx="2250809" cy="446306"/>
            </a:xfrm>
            <a:prstGeom prst="roundRect">
              <a:avLst>
                <a:gd name="adj" fmla="val 16667"/>
              </a:avLst>
            </a:prstGeom>
            <a:noFill/>
            <a:ln w="12700" algn="ctr">
              <a:solidFill>
                <a:srgbClr val="D9D9D9"/>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buClrTx/>
                <a:buSzTx/>
                <a:buFontTx/>
                <a:buNone/>
                <a:tabLst/>
              </a:pPr>
              <a:r>
                <a:rPr lang="en-ZA" altLang="en-US" sz="1600" dirty="0">
                  <a:solidFill>
                    <a:srgbClr val="000000"/>
                  </a:solidFill>
                  <a:latin typeface="Calibri" panose="020F0502020204030204" pitchFamily="34" charset="0"/>
                </a:rPr>
                <a:t>Social and verbal abuse</a:t>
              </a:r>
              <a:endParaRPr kumimoji="0" lang="en-ZA" altLang="en-US" sz="1600" b="0" i="0" u="none" strike="noStrike" cap="none" normalizeH="0" baseline="0" dirty="0">
                <a:ln>
                  <a:noFill/>
                </a:ln>
                <a:solidFill>
                  <a:srgbClr val="000000"/>
                </a:solidFill>
                <a:effectLst/>
                <a:latin typeface="Calibri" panose="020F0502020204030204" pitchFamily="34" charset="0"/>
              </a:endParaRPr>
            </a:p>
          </p:txBody>
        </p:sp>
        <p:sp>
          <p:nvSpPr>
            <p:cNvPr id="40" name="Rectangle: Rounded Corners 9">
              <a:extLst>
                <a:ext uri="{FF2B5EF4-FFF2-40B4-BE49-F238E27FC236}">
                  <a16:creationId xmlns:a16="http://schemas.microsoft.com/office/drawing/2014/main" id="{CE8A43B3-0EE1-49B1-BCF1-C24026EF1381}"/>
                </a:ext>
              </a:extLst>
            </p:cNvPr>
            <p:cNvSpPr>
              <a:spLocks noChangeArrowheads="1"/>
            </p:cNvSpPr>
            <p:nvPr/>
          </p:nvSpPr>
          <p:spPr bwMode="auto">
            <a:xfrm>
              <a:off x="7493901" y="2461323"/>
              <a:ext cx="1384923" cy="446306"/>
            </a:xfrm>
            <a:prstGeom prst="roundRect">
              <a:avLst>
                <a:gd name="adj" fmla="val 16667"/>
              </a:avLst>
            </a:prstGeom>
            <a:noFill/>
            <a:ln w="12700" algn="ctr">
              <a:solidFill>
                <a:srgbClr val="D9D9D9"/>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buClrTx/>
                <a:buSzTx/>
                <a:buFontTx/>
                <a:buNone/>
                <a:tabLst/>
              </a:pPr>
              <a:r>
                <a:rPr lang="en-ZA" altLang="en-US" sz="1600" dirty="0">
                  <a:solidFill>
                    <a:srgbClr val="000000"/>
                  </a:solidFill>
                  <a:latin typeface="Calibri" panose="020F0502020204030204" pitchFamily="34" charset="0"/>
                </a:rPr>
                <a:t>Bullying</a:t>
              </a:r>
              <a:endParaRPr kumimoji="0" lang="en-ZA" altLang="en-US" sz="1600" b="0" i="0" u="none" strike="noStrike" cap="none" normalizeH="0" baseline="0" dirty="0">
                <a:ln>
                  <a:noFill/>
                </a:ln>
                <a:solidFill>
                  <a:srgbClr val="000000"/>
                </a:solidFill>
                <a:effectLst/>
                <a:latin typeface="Calibri" panose="020F0502020204030204" pitchFamily="34" charset="0"/>
              </a:endParaRPr>
            </a:p>
          </p:txBody>
        </p:sp>
        <p:sp>
          <p:nvSpPr>
            <p:cNvPr id="41" name="Rectangle: Rounded Corners 9">
              <a:extLst>
                <a:ext uri="{FF2B5EF4-FFF2-40B4-BE49-F238E27FC236}">
                  <a16:creationId xmlns:a16="http://schemas.microsoft.com/office/drawing/2014/main" id="{CB56E10D-325E-44AE-AC81-9E598D204B74}"/>
                </a:ext>
              </a:extLst>
            </p:cNvPr>
            <p:cNvSpPr>
              <a:spLocks noChangeArrowheads="1"/>
            </p:cNvSpPr>
            <p:nvPr/>
          </p:nvSpPr>
          <p:spPr bwMode="auto">
            <a:xfrm>
              <a:off x="6451485" y="3620526"/>
              <a:ext cx="1247763" cy="446306"/>
            </a:xfrm>
            <a:prstGeom prst="roundRect">
              <a:avLst>
                <a:gd name="adj" fmla="val 16667"/>
              </a:avLst>
            </a:prstGeom>
            <a:noFill/>
            <a:ln w="12700" algn="ctr">
              <a:solidFill>
                <a:srgbClr val="D9D9D9"/>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buClrTx/>
                <a:buSzTx/>
                <a:buFontTx/>
                <a:buNone/>
                <a:tabLst/>
              </a:pPr>
              <a:r>
                <a:rPr lang="en-ZA" altLang="en-US" sz="1600" dirty="0">
                  <a:solidFill>
                    <a:srgbClr val="000000"/>
                  </a:solidFill>
                  <a:latin typeface="Calibri" panose="020F0502020204030204" pitchFamily="34" charset="0"/>
                </a:rPr>
                <a:t>Coercion</a:t>
              </a:r>
              <a:endParaRPr kumimoji="0" lang="en-ZA" altLang="en-US" sz="1600" b="0" i="0" u="none" strike="noStrike" cap="none" normalizeH="0" baseline="0" dirty="0">
                <a:ln>
                  <a:noFill/>
                </a:ln>
                <a:solidFill>
                  <a:srgbClr val="000000"/>
                </a:solidFill>
                <a:effectLst/>
                <a:latin typeface="Calibri" panose="020F0502020204030204" pitchFamily="34" charset="0"/>
              </a:endParaRPr>
            </a:p>
          </p:txBody>
        </p:sp>
      </p:grpSp>
    </p:spTree>
    <p:extLst>
      <p:ext uri="{BB962C8B-B14F-4D97-AF65-F5344CB8AC3E}">
        <p14:creationId xmlns:p14="http://schemas.microsoft.com/office/powerpoint/2010/main" val="22380711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BEA83AB-A86A-4DC4-8627-5B2142EBC4DD}"/>
              </a:ext>
            </a:extLst>
          </p:cNvPr>
          <p:cNvSpPr/>
          <p:nvPr/>
        </p:nvSpPr>
        <p:spPr>
          <a:xfrm>
            <a:off x="0" y="566037"/>
            <a:ext cx="11963400" cy="530426"/>
          </a:xfrm>
          <a:prstGeom prst="rect">
            <a:avLst/>
          </a:prstGeom>
          <a:solidFill>
            <a:srgbClr val="0070C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spcAft>
                <a:spcPts val="0"/>
              </a:spcAft>
            </a:pPr>
            <a:r>
              <a:rPr lang="en-ZA" sz="2400" b="1" dirty="0">
                <a:solidFill>
                  <a:schemeClr val="bg1"/>
                </a:solidFill>
              </a:rPr>
              <a:t>                                                                                                                              </a:t>
            </a:r>
          </a:p>
          <a:p>
            <a:pPr marL="0" lvl="1" algn="ctr">
              <a:spcAft>
                <a:spcPts val="0"/>
              </a:spcAft>
            </a:pPr>
            <a:r>
              <a:rPr lang="en-ZA" sz="2400" b="1" dirty="0">
                <a:solidFill>
                  <a:schemeClr val="bg1"/>
                </a:solidFill>
                <a:ea typeface="Times New Roman" panose="02020603050405020304" pitchFamily="18" charset="0"/>
                <a:cs typeface="Times New Roman" panose="02020603050405020304" pitchFamily="18" charset="0"/>
              </a:rPr>
              <a:t>  RESEARCH METHODS</a:t>
            </a:r>
          </a:p>
          <a:p>
            <a:endParaRPr lang="en-GB" sz="2400" b="1" dirty="0">
              <a:solidFill>
                <a:schemeClr val="bg1"/>
              </a:solidFill>
            </a:endParaRPr>
          </a:p>
        </p:txBody>
      </p:sp>
      <p:pic>
        <p:nvPicPr>
          <p:cNvPr id="6" name="Picture 5">
            <a:extLst>
              <a:ext uri="{FF2B5EF4-FFF2-40B4-BE49-F238E27FC236}">
                <a16:creationId xmlns:a16="http://schemas.microsoft.com/office/drawing/2014/main" id="{51728EC0-52D8-4E04-B753-A6ED64153CA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5116" t="18788" r="14827" b="26263"/>
          <a:stretch/>
        </p:blipFill>
        <p:spPr>
          <a:xfrm>
            <a:off x="10824712" y="6051480"/>
            <a:ext cx="1367288" cy="806520"/>
          </a:xfrm>
          <a:prstGeom prst="rect">
            <a:avLst/>
          </a:prstGeom>
        </p:spPr>
      </p:pic>
      <p:graphicFrame>
        <p:nvGraphicFramePr>
          <p:cNvPr id="41" name="Table 41">
            <a:extLst>
              <a:ext uri="{FF2B5EF4-FFF2-40B4-BE49-F238E27FC236}">
                <a16:creationId xmlns:a16="http://schemas.microsoft.com/office/drawing/2014/main" id="{B3D196F6-D385-400C-A91C-CB8E549CCA29}"/>
              </a:ext>
            </a:extLst>
          </p:cNvPr>
          <p:cNvGraphicFramePr>
            <a:graphicFrameLocks noGrp="1"/>
          </p:cNvGraphicFramePr>
          <p:nvPr>
            <p:extLst>
              <p:ext uri="{D42A27DB-BD31-4B8C-83A1-F6EECF244321}">
                <p14:modId xmlns:p14="http://schemas.microsoft.com/office/powerpoint/2010/main" val="2926044339"/>
              </p:ext>
            </p:extLst>
          </p:nvPr>
        </p:nvGraphicFramePr>
        <p:xfrm>
          <a:off x="1917700" y="2037950"/>
          <a:ext cx="8128000" cy="2194560"/>
        </p:xfrm>
        <a:graphic>
          <a:graphicData uri="http://schemas.openxmlformats.org/drawingml/2006/table">
            <a:tbl>
              <a:tblPr firstRow="1" bandRow="1">
                <a:tableStyleId>{5C22544A-7EE6-4342-B048-85BDC9FD1C3A}</a:tableStyleId>
              </a:tblPr>
              <a:tblGrid>
                <a:gridCol w="2086776">
                  <a:extLst>
                    <a:ext uri="{9D8B030D-6E8A-4147-A177-3AD203B41FA5}">
                      <a16:colId xmlns:a16="http://schemas.microsoft.com/office/drawing/2014/main" val="2506490262"/>
                    </a:ext>
                  </a:extLst>
                </a:gridCol>
                <a:gridCol w="6041224">
                  <a:extLst>
                    <a:ext uri="{9D8B030D-6E8A-4147-A177-3AD203B41FA5}">
                      <a16:colId xmlns:a16="http://schemas.microsoft.com/office/drawing/2014/main" val="2505205578"/>
                    </a:ext>
                  </a:extLst>
                </a:gridCol>
              </a:tblGrid>
              <a:tr h="370840">
                <a:tc>
                  <a:txBody>
                    <a:bodyPr/>
                    <a:lstStyle/>
                    <a:p>
                      <a:r>
                        <a:rPr lang="en-US" sz="1800" b="1" kern="50" dirty="0">
                          <a:solidFill>
                            <a:schemeClr val="tx1"/>
                          </a:solidFill>
                          <a:effectLst/>
                          <a:latin typeface="Calibri" panose="020F0502020204030204" pitchFamily="34" charset="0"/>
                          <a:ea typeface="Lucida Sans Unicode" panose="020B0602030504020204" pitchFamily="34" charset="0"/>
                          <a:cs typeface="Calibri" panose="020F0502020204030204" pitchFamily="34" charset="0"/>
                        </a:rPr>
                        <a:t>Literature review</a:t>
                      </a:r>
                      <a:endParaRPr lang="en-ZA" dirty="0">
                        <a:solidFill>
                          <a:schemeClr val="tx1"/>
                        </a:solidFill>
                      </a:endParaRPr>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kern="50" dirty="0">
                          <a:solidFill>
                            <a:schemeClr val="tx1"/>
                          </a:solidFill>
                          <a:latin typeface="Calibri" panose="020F0502020204030204" pitchFamily="34" charset="0"/>
                          <a:ea typeface="Lucida Sans Unicode" panose="020B0602030504020204" pitchFamily="34" charset="0"/>
                          <a:cs typeface="Calibri" panose="020F0502020204030204" pitchFamily="34" charset="0"/>
                        </a:rPr>
                        <a:t>C</a:t>
                      </a:r>
                      <a:r>
                        <a:rPr lang="en-US" sz="1800" b="0" kern="50" dirty="0">
                          <a:solidFill>
                            <a:schemeClr val="tx1"/>
                          </a:solidFill>
                          <a:effectLst/>
                          <a:latin typeface="Calibri" panose="020F0502020204030204" pitchFamily="34" charset="0"/>
                          <a:ea typeface="Lucida Sans Unicode" panose="020B0602030504020204" pitchFamily="34" charset="0"/>
                          <a:cs typeface="Calibri" panose="020F0502020204030204" pitchFamily="34" charset="0"/>
                        </a:rPr>
                        <a:t>onference papers, journals, seminars, periodicals, GBV publications of GBV. </a:t>
                      </a:r>
                      <a:r>
                        <a:rPr lang="en-US" b="0" kern="50" dirty="0">
                          <a:solidFill>
                            <a:schemeClr val="tx1"/>
                          </a:solidFill>
                          <a:latin typeface="Calibri" panose="020F0502020204030204" pitchFamily="34" charset="0"/>
                          <a:ea typeface="Lucida Sans Unicode" panose="020B0602030504020204" pitchFamily="34" charset="0"/>
                          <a:cs typeface="Calibri" panose="020F0502020204030204" pitchFamily="34" charset="0"/>
                        </a:rPr>
                        <a:t>N</a:t>
                      </a:r>
                      <a:r>
                        <a:rPr lang="en-US" sz="1800" b="0" kern="50" dirty="0">
                          <a:solidFill>
                            <a:schemeClr val="tx1"/>
                          </a:solidFill>
                          <a:effectLst/>
                          <a:latin typeface="Calibri" panose="020F0502020204030204" pitchFamily="34" charset="0"/>
                          <a:ea typeface="Lucida Sans Unicode" panose="020B0602030504020204" pitchFamily="34" charset="0"/>
                          <a:cs typeface="Calibri" panose="020F0502020204030204" pitchFamily="34" charset="0"/>
                        </a:rPr>
                        <a:t>o publications of GBV in metal industry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kern="50" dirty="0">
                        <a:solidFill>
                          <a:schemeClr val="tx1"/>
                        </a:solidFill>
                        <a:effectLst/>
                        <a:latin typeface="Calibri" panose="020F0502020204030204" pitchFamily="34" charset="0"/>
                        <a:ea typeface="Lucida Sans Unicode" panose="020B0602030504020204" pitchFamily="34" charset="0"/>
                        <a:cs typeface="Calibri" panose="020F0502020204030204" pitchFamily="34" charset="0"/>
                      </a:endParaRPr>
                    </a:p>
                  </a:txBody>
                  <a:tcPr>
                    <a:solidFill>
                      <a:schemeClr val="bg1">
                        <a:lumMod val="95000"/>
                      </a:schemeClr>
                    </a:solidFill>
                  </a:tcPr>
                </a:tc>
                <a:extLst>
                  <a:ext uri="{0D108BD9-81ED-4DB2-BD59-A6C34878D82A}">
                    <a16:rowId xmlns:a16="http://schemas.microsoft.com/office/drawing/2014/main" val="24020433"/>
                  </a:ext>
                </a:extLst>
              </a:tr>
              <a:tr h="370840">
                <a:tc>
                  <a:txBody>
                    <a:bodyPr/>
                    <a:lstStyle/>
                    <a:p>
                      <a:r>
                        <a:rPr lang="en-US" sz="1800" b="1" kern="50" dirty="0">
                          <a:effectLst/>
                          <a:latin typeface="Calibri" panose="020F0502020204030204" pitchFamily="34" charset="0"/>
                          <a:ea typeface="Lucida Sans Unicode" panose="020B0602030504020204" pitchFamily="34" charset="0"/>
                          <a:cs typeface="Calibri" panose="020F0502020204030204" pitchFamily="34" charset="0"/>
                        </a:rPr>
                        <a:t>Interviews</a:t>
                      </a:r>
                      <a:endParaRPr lang="en-ZA" dirty="0"/>
                    </a:p>
                  </a:txBody>
                  <a:tcPr>
                    <a:solidFill>
                      <a:schemeClr val="bg1">
                        <a:lumMod val="95000"/>
                      </a:schemeClr>
                    </a:solidFill>
                  </a:tcPr>
                </a:tc>
                <a:tc>
                  <a:txBody>
                    <a:bodyPr/>
                    <a:lstStyle/>
                    <a:p>
                      <a:r>
                        <a:rPr lang="en-US" sz="1800" kern="50" dirty="0">
                          <a:effectLst/>
                          <a:latin typeface="Calibri" panose="020F0502020204030204" pitchFamily="34" charset="0"/>
                          <a:ea typeface="Lucida Sans Unicode" panose="020B0602030504020204" pitchFamily="34" charset="0"/>
                          <a:cs typeface="Calibri" panose="020F0502020204030204" pitchFamily="34" charset="0"/>
                        </a:rPr>
                        <a:t>17 HR Managers and 4 GBV victims in metal industry</a:t>
                      </a:r>
                    </a:p>
                    <a:p>
                      <a:endParaRPr lang="en-ZA" dirty="0"/>
                    </a:p>
                  </a:txBody>
                  <a:tcPr>
                    <a:solidFill>
                      <a:schemeClr val="bg1">
                        <a:lumMod val="95000"/>
                      </a:schemeClr>
                    </a:solidFill>
                  </a:tcPr>
                </a:tc>
                <a:extLst>
                  <a:ext uri="{0D108BD9-81ED-4DB2-BD59-A6C34878D82A}">
                    <a16:rowId xmlns:a16="http://schemas.microsoft.com/office/drawing/2014/main" val="3047822775"/>
                  </a:ext>
                </a:extLst>
              </a:tr>
              <a:tr h="370840">
                <a:tc>
                  <a:txBody>
                    <a:bodyPr/>
                    <a:lstStyle/>
                    <a:p>
                      <a:r>
                        <a:rPr lang="en-US" sz="1800" b="1" kern="50" dirty="0">
                          <a:solidFill>
                            <a:srgbClr val="000000"/>
                          </a:solidFill>
                          <a:effectLst/>
                          <a:latin typeface="Calibri" panose="020F0502020204030204" pitchFamily="34" charset="0"/>
                          <a:ea typeface="Lucida Sans Unicode" panose="020B0602030504020204" pitchFamily="34" charset="0"/>
                          <a:cs typeface="Calibri" panose="020F0502020204030204" pitchFamily="34" charset="0"/>
                        </a:rPr>
                        <a:t>Firm Survey</a:t>
                      </a:r>
                      <a:endParaRPr lang="en-ZA" dirty="0"/>
                    </a:p>
                  </a:txBody>
                  <a:tcPr>
                    <a:solidFill>
                      <a:schemeClr val="bg1">
                        <a:lumMod val="95000"/>
                      </a:schemeClr>
                    </a:solidFill>
                  </a:tcPr>
                </a:tc>
                <a:tc>
                  <a:txBody>
                    <a:bodyPr/>
                    <a:lstStyle/>
                    <a:p>
                      <a:r>
                        <a:rPr lang="en-US" sz="1800" kern="50" dirty="0">
                          <a:solidFill>
                            <a:srgbClr val="000000"/>
                          </a:solidFill>
                          <a:effectLst/>
                          <a:latin typeface="Calibri" panose="020F0502020204030204" pitchFamily="34" charset="0"/>
                          <a:ea typeface="Lucida Sans Unicode" panose="020B0602030504020204" pitchFamily="34" charset="0"/>
                          <a:cs typeface="Calibri" panose="020F0502020204030204" pitchFamily="34" charset="0"/>
                        </a:rPr>
                        <a:t>A 103 responses  were received</a:t>
                      </a:r>
                    </a:p>
                    <a:p>
                      <a:endParaRPr lang="en-ZA" dirty="0"/>
                    </a:p>
                  </a:txBody>
                  <a:tcPr>
                    <a:solidFill>
                      <a:schemeClr val="bg1">
                        <a:lumMod val="95000"/>
                      </a:schemeClr>
                    </a:solidFill>
                  </a:tcPr>
                </a:tc>
                <a:extLst>
                  <a:ext uri="{0D108BD9-81ED-4DB2-BD59-A6C34878D82A}">
                    <a16:rowId xmlns:a16="http://schemas.microsoft.com/office/drawing/2014/main" val="795991131"/>
                  </a:ext>
                </a:extLst>
              </a:tr>
            </a:tbl>
          </a:graphicData>
        </a:graphic>
      </p:graphicFrame>
    </p:spTree>
    <p:extLst>
      <p:ext uri="{BB962C8B-B14F-4D97-AF65-F5344CB8AC3E}">
        <p14:creationId xmlns:p14="http://schemas.microsoft.com/office/powerpoint/2010/main" val="41741192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BEA83AB-A86A-4DC4-8627-5B2142EBC4DD}"/>
              </a:ext>
            </a:extLst>
          </p:cNvPr>
          <p:cNvSpPr/>
          <p:nvPr/>
        </p:nvSpPr>
        <p:spPr>
          <a:xfrm>
            <a:off x="0" y="400937"/>
            <a:ext cx="12192000" cy="530426"/>
          </a:xfrm>
          <a:prstGeom prst="rect">
            <a:avLst/>
          </a:prstGeom>
          <a:solidFill>
            <a:srgbClr val="0070C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spcAft>
                <a:spcPts val="0"/>
              </a:spcAft>
            </a:pPr>
            <a:r>
              <a:rPr lang="en-ZA" sz="2400" b="1" dirty="0">
                <a:solidFill>
                  <a:schemeClr val="bg1"/>
                </a:solidFill>
              </a:rPr>
              <a:t>                                                                                                                              </a:t>
            </a:r>
          </a:p>
          <a:p>
            <a:pPr marL="0" lvl="1" algn="ctr">
              <a:spcAft>
                <a:spcPts val="0"/>
              </a:spcAft>
            </a:pPr>
            <a:r>
              <a:rPr lang="en-ZA" sz="2400" b="1" dirty="0">
                <a:solidFill>
                  <a:schemeClr val="bg1"/>
                </a:solidFill>
                <a:ea typeface="Times New Roman" panose="02020603050405020304" pitchFamily="18" charset="0"/>
                <a:cs typeface="Times New Roman" panose="02020603050405020304" pitchFamily="18" charset="0"/>
              </a:rPr>
              <a:t>  BACKGROUND</a:t>
            </a:r>
          </a:p>
          <a:p>
            <a:endParaRPr lang="en-GB" sz="2400" b="1" dirty="0">
              <a:solidFill>
                <a:schemeClr val="bg1"/>
              </a:solidFill>
            </a:endParaRPr>
          </a:p>
          <a:p>
            <a:endParaRPr lang="en-GB" sz="2400" b="1" dirty="0">
              <a:solidFill>
                <a:schemeClr val="bg1"/>
              </a:solidFill>
            </a:endParaRPr>
          </a:p>
        </p:txBody>
      </p:sp>
      <p:pic>
        <p:nvPicPr>
          <p:cNvPr id="6" name="Picture 5">
            <a:extLst>
              <a:ext uri="{FF2B5EF4-FFF2-40B4-BE49-F238E27FC236}">
                <a16:creationId xmlns:a16="http://schemas.microsoft.com/office/drawing/2014/main" id="{51728EC0-52D8-4E04-B753-A6ED64153CA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5116" t="18788" r="14827" b="26263"/>
          <a:stretch/>
        </p:blipFill>
        <p:spPr>
          <a:xfrm>
            <a:off x="10824712" y="6051480"/>
            <a:ext cx="1367288" cy="806520"/>
          </a:xfrm>
          <a:prstGeom prst="rect">
            <a:avLst/>
          </a:prstGeom>
        </p:spPr>
      </p:pic>
      <p:sp>
        <p:nvSpPr>
          <p:cNvPr id="7" name="TextBox 6">
            <a:extLst>
              <a:ext uri="{FF2B5EF4-FFF2-40B4-BE49-F238E27FC236}">
                <a16:creationId xmlns:a16="http://schemas.microsoft.com/office/drawing/2014/main" id="{4C2AC31E-55B5-4032-83D8-1AAA846588CF}"/>
              </a:ext>
            </a:extLst>
          </p:cNvPr>
          <p:cNvSpPr txBox="1"/>
          <p:nvPr/>
        </p:nvSpPr>
        <p:spPr>
          <a:xfrm>
            <a:off x="1704901" y="1911913"/>
            <a:ext cx="8782198" cy="3785652"/>
          </a:xfrm>
          <a:prstGeom prst="rect">
            <a:avLst/>
          </a:prstGeom>
          <a:solidFill>
            <a:schemeClr val="bg1">
              <a:lumMod val="95000"/>
            </a:schemeClr>
          </a:solidFill>
        </p:spPr>
        <p:txBody>
          <a:bodyPr wrap="square">
            <a:spAutoFit/>
          </a:bodyPr>
          <a:lstStyle/>
          <a:p>
            <a:pPr algn="just"/>
            <a:r>
              <a:rPr lang="en-US" sz="2400" i="1" kern="50" dirty="0">
                <a:effectLst/>
                <a:latin typeface="Calibri" panose="020F0502020204030204" pitchFamily="34" charset="0"/>
                <a:ea typeface="Lucida Sans Unicode" panose="020B0602030504020204" pitchFamily="34" charset="0"/>
                <a:cs typeface="Calibri" panose="020F0502020204030204" pitchFamily="34" charset="0"/>
              </a:rPr>
              <a:t>Employment Equity Act 55 of 1998</a:t>
            </a:r>
            <a:endParaRPr lang="en-ZA" sz="2400" kern="50" dirty="0">
              <a:effectLst/>
              <a:latin typeface="Calibri" panose="020F0502020204030204" pitchFamily="34" charset="0"/>
              <a:ea typeface="Lucida Sans Unicode" panose="020B0602030504020204" pitchFamily="34" charset="0"/>
              <a:cs typeface="Mangal" panose="02040503050203030202" pitchFamily="18" charset="0"/>
            </a:endParaRPr>
          </a:p>
          <a:p>
            <a:pPr algn="just"/>
            <a:r>
              <a:rPr lang="en-US" sz="2400" i="1" kern="50" dirty="0">
                <a:effectLst/>
                <a:latin typeface="Calibri" panose="020F0502020204030204" pitchFamily="34" charset="0"/>
                <a:ea typeface="Lucida Sans Unicode" panose="020B0602030504020204" pitchFamily="34" charset="0"/>
                <a:cs typeface="Calibri" panose="020F0502020204030204" pitchFamily="34" charset="0"/>
              </a:rPr>
              <a:t>Maintenance Act No. 99 of 1998</a:t>
            </a:r>
            <a:endParaRPr lang="en-ZA" sz="2400" kern="50" dirty="0">
              <a:effectLst/>
              <a:latin typeface="Calibri" panose="020F0502020204030204" pitchFamily="34" charset="0"/>
              <a:ea typeface="Lucida Sans Unicode" panose="020B0602030504020204" pitchFamily="34" charset="0"/>
              <a:cs typeface="Mangal" panose="02040503050203030202" pitchFamily="18" charset="0"/>
            </a:endParaRPr>
          </a:p>
          <a:p>
            <a:pPr algn="just"/>
            <a:r>
              <a:rPr lang="en-US" sz="2400" i="1" kern="50" dirty="0">
                <a:effectLst/>
                <a:latin typeface="Calibri" panose="020F0502020204030204" pitchFamily="34" charset="0"/>
                <a:ea typeface="Lucida Sans Unicode" panose="020B0602030504020204" pitchFamily="34" charset="0"/>
                <a:cs typeface="Calibri" panose="020F0502020204030204" pitchFamily="34" charset="0"/>
              </a:rPr>
              <a:t>Domestic Violence Act No 116 of 1998</a:t>
            </a:r>
            <a:endParaRPr lang="en-ZA" sz="2400" kern="50" dirty="0">
              <a:effectLst/>
              <a:latin typeface="Calibri" panose="020F0502020204030204" pitchFamily="34" charset="0"/>
              <a:ea typeface="Lucida Sans Unicode" panose="020B0602030504020204" pitchFamily="34" charset="0"/>
              <a:cs typeface="Mangal" panose="02040503050203030202" pitchFamily="18" charset="0"/>
            </a:endParaRPr>
          </a:p>
          <a:p>
            <a:pPr algn="just"/>
            <a:r>
              <a:rPr lang="en-US" sz="2400" i="1" kern="50" dirty="0">
                <a:effectLst/>
                <a:latin typeface="Calibri" panose="020F0502020204030204" pitchFamily="34" charset="0"/>
                <a:ea typeface="Lucida Sans Unicode" panose="020B0602030504020204" pitchFamily="34" charset="0"/>
                <a:cs typeface="Calibri" panose="020F0502020204030204" pitchFamily="34" charset="0"/>
              </a:rPr>
              <a:t>Children’s Act 38 of 2005</a:t>
            </a:r>
            <a:endParaRPr lang="en-ZA" sz="2400" kern="50" dirty="0">
              <a:effectLst/>
              <a:latin typeface="Calibri" panose="020F0502020204030204" pitchFamily="34" charset="0"/>
              <a:ea typeface="Lucida Sans Unicode" panose="020B0602030504020204" pitchFamily="34" charset="0"/>
              <a:cs typeface="Mangal" panose="02040503050203030202" pitchFamily="18" charset="0"/>
            </a:endParaRPr>
          </a:p>
          <a:p>
            <a:pPr algn="just"/>
            <a:r>
              <a:rPr lang="en-US" sz="2400" i="1" kern="50" dirty="0">
                <a:effectLst/>
                <a:latin typeface="Calibri" panose="020F0502020204030204" pitchFamily="34" charset="0"/>
                <a:ea typeface="Lucida Sans Unicode" panose="020B0602030504020204" pitchFamily="34" charset="0"/>
                <a:cs typeface="Calibri" panose="020F0502020204030204" pitchFamily="34" charset="0"/>
              </a:rPr>
              <a:t>Criminal Law (Sexual Offences and Related Matters) Amendment Act of 2007</a:t>
            </a:r>
            <a:endParaRPr lang="en-ZA" sz="2400" kern="50" dirty="0">
              <a:effectLst/>
              <a:latin typeface="Calibri" panose="020F0502020204030204" pitchFamily="34" charset="0"/>
              <a:ea typeface="Lucida Sans Unicode" panose="020B0602030504020204" pitchFamily="34" charset="0"/>
              <a:cs typeface="Mangal" panose="02040503050203030202" pitchFamily="18" charset="0"/>
            </a:endParaRPr>
          </a:p>
          <a:p>
            <a:pPr algn="just"/>
            <a:r>
              <a:rPr lang="en-US" sz="2400" i="1" kern="50" dirty="0">
                <a:effectLst/>
                <a:latin typeface="Calibri" panose="020F0502020204030204" pitchFamily="34" charset="0"/>
                <a:ea typeface="Lucida Sans Unicode" panose="020B0602030504020204" pitchFamily="34" charset="0"/>
                <a:cs typeface="Calibri" panose="020F0502020204030204" pitchFamily="34" charset="0"/>
              </a:rPr>
              <a:t>Code of Good Practice on the Handling of Sexual Harassment in the Workplace (2008)</a:t>
            </a:r>
            <a:endParaRPr lang="en-ZA" sz="2400" kern="50" dirty="0">
              <a:effectLst/>
              <a:latin typeface="Calibri" panose="020F0502020204030204" pitchFamily="34" charset="0"/>
              <a:ea typeface="Lucida Sans Unicode" panose="020B0602030504020204" pitchFamily="34" charset="0"/>
              <a:cs typeface="Mangal" panose="02040503050203030202" pitchFamily="18" charset="0"/>
            </a:endParaRPr>
          </a:p>
          <a:p>
            <a:pPr algn="just"/>
            <a:r>
              <a:rPr lang="en-US" sz="2400" i="1" kern="50" dirty="0">
                <a:effectLst/>
                <a:latin typeface="Calibri" panose="020F0502020204030204" pitchFamily="34" charset="0"/>
                <a:ea typeface="Lucida Sans Unicode" panose="020B0602030504020204" pitchFamily="34" charset="0"/>
                <a:cs typeface="Calibri" panose="020F0502020204030204" pitchFamily="34" charset="0"/>
              </a:rPr>
              <a:t>Protection from Harassment Act 17 of 2011</a:t>
            </a:r>
            <a:endParaRPr lang="en-ZA" sz="2400" kern="50" dirty="0">
              <a:effectLst/>
              <a:latin typeface="Calibri" panose="020F0502020204030204" pitchFamily="34" charset="0"/>
              <a:ea typeface="Lucida Sans Unicode" panose="020B0602030504020204" pitchFamily="34" charset="0"/>
              <a:cs typeface="Mangal" panose="02040503050203030202" pitchFamily="18" charset="0"/>
            </a:endParaRPr>
          </a:p>
          <a:p>
            <a:pPr algn="just"/>
            <a:r>
              <a:rPr lang="en-US" sz="2400" i="1" kern="50" dirty="0">
                <a:effectLst/>
                <a:latin typeface="Calibri" panose="020F0502020204030204" pitchFamily="34" charset="0"/>
                <a:ea typeface="Lucida Sans Unicode" panose="020B0602030504020204" pitchFamily="34" charset="0"/>
                <a:cs typeface="Calibri" panose="020F0502020204030204" pitchFamily="34" charset="0"/>
              </a:rPr>
              <a:t>Prevention and Combating of Trafficking in Persons Act 7 of 2013 </a:t>
            </a:r>
            <a:endParaRPr lang="en-ZA" sz="2400" kern="50" dirty="0">
              <a:effectLst/>
              <a:latin typeface="Calibri" panose="020F0502020204030204" pitchFamily="34" charset="0"/>
              <a:ea typeface="Lucida Sans Unicode" panose="020B0602030504020204" pitchFamily="34" charset="0"/>
              <a:cs typeface="Mangal" panose="02040503050203030202" pitchFamily="18" charset="0"/>
            </a:endParaRPr>
          </a:p>
        </p:txBody>
      </p:sp>
    </p:spTree>
    <p:extLst>
      <p:ext uri="{BB962C8B-B14F-4D97-AF65-F5344CB8AC3E}">
        <p14:creationId xmlns:p14="http://schemas.microsoft.com/office/powerpoint/2010/main" val="34401626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BEA83AB-A86A-4DC4-8627-5B2142EBC4DD}"/>
              </a:ext>
            </a:extLst>
          </p:cNvPr>
          <p:cNvSpPr/>
          <p:nvPr/>
        </p:nvSpPr>
        <p:spPr>
          <a:xfrm>
            <a:off x="0" y="400937"/>
            <a:ext cx="12192000" cy="530426"/>
          </a:xfrm>
          <a:prstGeom prst="rect">
            <a:avLst/>
          </a:prstGeom>
          <a:solidFill>
            <a:srgbClr val="0070C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spcAft>
                <a:spcPts val="0"/>
              </a:spcAft>
            </a:pPr>
            <a:r>
              <a:rPr lang="en-ZA" sz="2400" b="1" dirty="0">
                <a:solidFill>
                  <a:schemeClr val="bg1"/>
                </a:solidFill>
              </a:rPr>
              <a:t>                                                                                                                              </a:t>
            </a:r>
          </a:p>
          <a:p>
            <a:pPr marL="0" lvl="1" algn="ctr">
              <a:spcAft>
                <a:spcPts val="0"/>
              </a:spcAft>
            </a:pPr>
            <a:r>
              <a:rPr lang="en-ZA" sz="2400" b="1" dirty="0">
                <a:solidFill>
                  <a:schemeClr val="bg1"/>
                </a:solidFill>
                <a:ea typeface="Times New Roman" panose="02020603050405020304" pitchFamily="18" charset="0"/>
                <a:cs typeface="Times New Roman" panose="02020603050405020304" pitchFamily="18" charset="0"/>
              </a:rPr>
              <a:t>BACKGROUND</a:t>
            </a:r>
          </a:p>
          <a:p>
            <a:endParaRPr lang="en-GB" sz="2400" b="1" dirty="0">
              <a:solidFill>
                <a:schemeClr val="bg1"/>
              </a:solidFill>
            </a:endParaRPr>
          </a:p>
        </p:txBody>
      </p:sp>
      <p:pic>
        <p:nvPicPr>
          <p:cNvPr id="6" name="Picture 5">
            <a:extLst>
              <a:ext uri="{FF2B5EF4-FFF2-40B4-BE49-F238E27FC236}">
                <a16:creationId xmlns:a16="http://schemas.microsoft.com/office/drawing/2014/main" id="{51728EC0-52D8-4E04-B753-A6ED64153CA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5116" t="18788" r="14827" b="26263"/>
          <a:stretch/>
        </p:blipFill>
        <p:spPr>
          <a:xfrm>
            <a:off x="10824712" y="6051480"/>
            <a:ext cx="1367288" cy="806520"/>
          </a:xfrm>
          <a:prstGeom prst="rect">
            <a:avLst/>
          </a:prstGeom>
        </p:spPr>
      </p:pic>
      <p:graphicFrame>
        <p:nvGraphicFramePr>
          <p:cNvPr id="3" name="Table 2">
            <a:extLst>
              <a:ext uri="{FF2B5EF4-FFF2-40B4-BE49-F238E27FC236}">
                <a16:creationId xmlns:a16="http://schemas.microsoft.com/office/drawing/2014/main" id="{F1057FD0-1A15-4798-B252-487E007C6E8A}"/>
              </a:ext>
            </a:extLst>
          </p:cNvPr>
          <p:cNvGraphicFramePr>
            <a:graphicFrameLocks noGrp="1"/>
          </p:cNvGraphicFramePr>
          <p:nvPr>
            <p:extLst>
              <p:ext uri="{D42A27DB-BD31-4B8C-83A1-F6EECF244321}">
                <p14:modId xmlns:p14="http://schemas.microsoft.com/office/powerpoint/2010/main" val="3236572262"/>
              </p:ext>
            </p:extLst>
          </p:nvPr>
        </p:nvGraphicFramePr>
        <p:xfrm>
          <a:off x="520700" y="1333499"/>
          <a:ext cx="10185400" cy="4946285"/>
        </p:xfrm>
        <a:graphic>
          <a:graphicData uri="http://schemas.openxmlformats.org/drawingml/2006/table">
            <a:tbl>
              <a:tblPr>
                <a:tableStyleId>{5C22544A-7EE6-4342-B048-85BDC9FD1C3A}</a:tableStyleId>
              </a:tblPr>
              <a:tblGrid>
                <a:gridCol w="1637260">
                  <a:extLst>
                    <a:ext uri="{9D8B030D-6E8A-4147-A177-3AD203B41FA5}">
                      <a16:colId xmlns:a16="http://schemas.microsoft.com/office/drawing/2014/main" val="1193153341"/>
                    </a:ext>
                  </a:extLst>
                </a:gridCol>
                <a:gridCol w="8548140">
                  <a:extLst>
                    <a:ext uri="{9D8B030D-6E8A-4147-A177-3AD203B41FA5}">
                      <a16:colId xmlns:a16="http://schemas.microsoft.com/office/drawing/2014/main" val="162442369"/>
                    </a:ext>
                  </a:extLst>
                </a:gridCol>
              </a:tblGrid>
              <a:tr h="393701">
                <a:tc>
                  <a:txBody>
                    <a:bodyPr/>
                    <a:lstStyle/>
                    <a:p>
                      <a:pPr algn="ctr"/>
                      <a:endParaRPr lang="en-ZA" sz="2000" kern="50" dirty="0">
                        <a:effectLst/>
                        <a:latin typeface="Calibri" panose="020F0502020204030204" pitchFamily="34" charset="0"/>
                        <a:ea typeface="Lucida Sans Unicode" panose="020B0602030504020204" pitchFamily="34" charset="0"/>
                        <a:cs typeface="Mangal" panose="02040503050203030202" pitchFamily="18" charset="0"/>
                      </a:endParaRPr>
                    </a:p>
                  </a:txBody>
                  <a:tcPr marL="34925" marR="34925" marT="34925" marB="34925">
                    <a:solidFill>
                      <a:schemeClr val="bg1">
                        <a:lumMod val="95000"/>
                      </a:schemeClr>
                    </a:solidFill>
                  </a:tcPr>
                </a:tc>
                <a:tc>
                  <a:txBody>
                    <a:bodyPr/>
                    <a:lstStyle/>
                    <a:p>
                      <a:pPr algn="ctr"/>
                      <a:r>
                        <a:rPr lang="en-US" sz="2000" b="1" kern="50" dirty="0">
                          <a:effectLst/>
                        </a:rPr>
                        <a:t>Work-Related Impact</a:t>
                      </a:r>
                      <a:endParaRPr lang="en-ZA" sz="2000" b="1" kern="50" dirty="0">
                        <a:effectLst/>
                        <a:latin typeface="Calibri" panose="020F0502020204030204" pitchFamily="34" charset="0"/>
                        <a:ea typeface="Lucida Sans Unicode" panose="020B0602030504020204" pitchFamily="34" charset="0"/>
                        <a:cs typeface="Mangal" panose="02040503050203030202" pitchFamily="18" charset="0"/>
                      </a:endParaRPr>
                    </a:p>
                  </a:txBody>
                  <a:tcPr marL="34925" marR="34925" marT="34925" marB="34925">
                    <a:solidFill>
                      <a:schemeClr val="bg1">
                        <a:lumMod val="95000"/>
                      </a:schemeClr>
                    </a:solidFill>
                  </a:tcPr>
                </a:tc>
                <a:extLst>
                  <a:ext uri="{0D108BD9-81ED-4DB2-BD59-A6C34878D82A}">
                    <a16:rowId xmlns:a16="http://schemas.microsoft.com/office/drawing/2014/main" val="3239093088"/>
                  </a:ext>
                </a:extLst>
              </a:tr>
              <a:tr h="379382">
                <a:tc>
                  <a:txBody>
                    <a:bodyPr/>
                    <a:lstStyle/>
                    <a:p>
                      <a:pPr algn="ctr"/>
                      <a:r>
                        <a:rPr lang="en-US" sz="2000" kern="50">
                          <a:effectLst/>
                        </a:rPr>
                        <a:t>98%</a:t>
                      </a:r>
                      <a:endParaRPr lang="en-ZA" sz="2000" kern="50">
                        <a:effectLst/>
                        <a:latin typeface="Calibri" panose="020F0502020204030204" pitchFamily="34" charset="0"/>
                        <a:ea typeface="Lucida Sans Unicode" panose="020B0602030504020204" pitchFamily="34" charset="0"/>
                        <a:cs typeface="Mangal" panose="02040503050203030202" pitchFamily="18" charset="0"/>
                      </a:endParaRPr>
                    </a:p>
                  </a:txBody>
                  <a:tcPr marL="34925" marR="34925" marT="34925" marB="34925"/>
                </a:tc>
                <a:tc>
                  <a:txBody>
                    <a:bodyPr/>
                    <a:lstStyle/>
                    <a:p>
                      <a:pPr algn="just"/>
                      <a:r>
                        <a:rPr lang="en-US" sz="2000" kern="50">
                          <a:effectLst/>
                        </a:rPr>
                        <a:t>Difficulty concentrating at work</a:t>
                      </a:r>
                      <a:endParaRPr lang="en-ZA" sz="2000" kern="50">
                        <a:effectLst/>
                        <a:latin typeface="Calibri" panose="020F0502020204030204" pitchFamily="34" charset="0"/>
                        <a:ea typeface="Lucida Sans Unicode" panose="020B0602030504020204" pitchFamily="34" charset="0"/>
                        <a:cs typeface="Mangal" panose="02040503050203030202" pitchFamily="18" charset="0"/>
                      </a:endParaRPr>
                    </a:p>
                  </a:txBody>
                  <a:tcPr marL="34925" marR="34925" marT="34925" marB="34925"/>
                </a:tc>
                <a:extLst>
                  <a:ext uri="{0D108BD9-81ED-4DB2-BD59-A6C34878D82A}">
                    <a16:rowId xmlns:a16="http://schemas.microsoft.com/office/drawing/2014/main" val="2100451285"/>
                  </a:ext>
                </a:extLst>
              </a:tr>
              <a:tr h="379382">
                <a:tc>
                  <a:txBody>
                    <a:bodyPr/>
                    <a:lstStyle/>
                    <a:p>
                      <a:pPr algn="ctr"/>
                      <a:r>
                        <a:rPr lang="en-US" sz="2000" kern="50" dirty="0">
                          <a:effectLst/>
                        </a:rPr>
                        <a:t>96%</a:t>
                      </a:r>
                      <a:endParaRPr lang="en-ZA" sz="2000" kern="50" dirty="0">
                        <a:effectLst/>
                        <a:latin typeface="Calibri" panose="020F0502020204030204" pitchFamily="34" charset="0"/>
                        <a:ea typeface="Lucida Sans Unicode" panose="020B0602030504020204" pitchFamily="34" charset="0"/>
                        <a:cs typeface="Mangal" panose="02040503050203030202" pitchFamily="18" charset="0"/>
                      </a:endParaRPr>
                    </a:p>
                  </a:txBody>
                  <a:tcPr marL="34925" marR="34925" marT="34925" marB="34925">
                    <a:solidFill>
                      <a:schemeClr val="bg1"/>
                    </a:solidFill>
                  </a:tcPr>
                </a:tc>
                <a:tc>
                  <a:txBody>
                    <a:bodyPr/>
                    <a:lstStyle/>
                    <a:p>
                      <a:pPr algn="just"/>
                      <a:r>
                        <a:rPr lang="en-US" sz="2000" kern="50" dirty="0">
                          <a:effectLst/>
                        </a:rPr>
                        <a:t>Affected their ability to perform job duties</a:t>
                      </a:r>
                      <a:endParaRPr lang="en-ZA" sz="2000" kern="50" dirty="0">
                        <a:effectLst/>
                        <a:latin typeface="Calibri" panose="020F0502020204030204" pitchFamily="34" charset="0"/>
                        <a:ea typeface="Lucida Sans Unicode" panose="020B0602030504020204" pitchFamily="34" charset="0"/>
                        <a:cs typeface="Mangal" panose="02040503050203030202" pitchFamily="18" charset="0"/>
                      </a:endParaRPr>
                    </a:p>
                  </a:txBody>
                  <a:tcPr marL="34925" marR="34925" marT="34925" marB="34925">
                    <a:solidFill>
                      <a:schemeClr val="bg1"/>
                    </a:solidFill>
                  </a:tcPr>
                </a:tc>
                <a:extLst>
                  <a:ext uri="{0D108BD9-81ED-4DB2-BD59-A6C34878D82A}">
                    <a16:rowId xmlns:a16="http://schemas.microsoft.com/office/drawing/2014/main" val="3526800096"/>
                  </a:ext>
                </a:extLst>
              </a:tr>
              <a:tr h="379382">
                <a:tc>
                  <a:txBody>
                    <a:bodyPr/>
                    <a:lstStyle/>
                    <a:p>
                      <a:pPr algn="ctr"/>
                      <a:r>
                        <a:rPr lang="en-US" sz="2000" kern="50">
                          <a:effectLst/>
                        </a:rPr>
                        <a:t>87%</a:t>
                      </a:r>
                      <a:endParaRPr lang="en-ZA" sz="2000" kern="50">
                        <a:effectLst/>
                        <a:latin typeface="Calibri" panose="020F0502020204030204" pitchFamily="34" charset="0"/>
                        <a:ea typeface="Lucida Sans Unicode" panose="020B0602030504020204" pitchFamily="34" charset="0"/>
                        <a:cs typeface="Mangal" panose="02040503050203030202" pitchFamily="18" charset="0"/>
                      </a:endParaRPr>
                    </a:p>
                  </a:txBody>
                  <a:tcPr marL="34925" marR="34925" marT="34925" marB="34925"/>
                </a:tc>
                <a:tc>
                  <a:txBody>
                    <a:bodyPr/>
                    <a:lstStyle/>
                    <a:p>
                      <a:pPr algn="just"/>
                      <a:r>
                        <a:rPr lang="en-US" sz="2000" kern="50">
                          <a:effectLst/>
                        </a:rPr>
                        <a:t>Received abusive phone calls at work; approximately 50 – 100 call p/w</a:t>
                      </a:r>
                      <a:endParaRPr lang="en-ZA" sz="2000" kern="50">
                        <a:effectLst/>
                        <a:latin typeface="Calibri" panose="020F0502020204030204" pitchFamily="34" charset="0"/>
                        <a:ea typeface="Lucida Sans Unicode" panose="020B0602030504020204" pitchFamily="34" charset="0"/>
                        <a:cs typeface="Mangal" panose="02040503050203030202" pitchFamily="18" charset="0"/>
                      </a:endParaRPr>
                    </a:p>
                  </a:txBody>
                  <a:tcPr marL="34925" marR="34925" marT="34925" marB="34925"/>
                </a:tc>
                <a:extLst>
                  <a:ext uri="{0D108BD9-81ED-4DB2-BD59-A6C34878D82A}">
                    <a16:rowId xmlns:a16="http://schemas.microsoft.com/office/drawing/2014/main" val="1244821659"/>
                  </a:ext>
                </a:extLst>
              </a:tr>
              <a:tr h="379382">
                <a:tc>
                  <a:txBody>
                    <a:bodyPr/>
                    <a:lstStyle/>
                    <a:p>
                      <a:pPr algn="ctr"/>
                      <a:r>
                        <a:rPr lang="en-US" sz="2000" kern="50" dirty="0">
                          <a:effectLst/>
                        </a:rPr>
                        <a:t>78%</a:t>
                      </a:r>
                      <a:endParaRPr lang="en-ZA" sz="2000" kern="50" dirty="0">
                        <a:effectLst/>
                        <a:latin typeface="Calibri" panose="020F0502020204030204" pitchFamily="34" charset="0"/>
                        <a:ea typeface="Lucida Sans Unicode" panose="020B0602030504020204" pitchFamily="34" charset="0"/>
                        <a:cs typeface="Mangal" panose="02040503050203030202" pitchFamily="18" charset="0"/>
                      </a:endParaRPr>
                    </a:p>
                  </a:txBody>
                  <a:tcPr marL="34925" marR="34925" marT="34925" marB="34925">
                    <a:solidFill>
                      <a:schemeClr val="bg1"/>
                    </a:solidFill>
                  </a:tcPr>
                </a:tc>
                <a:tc>
                  <a:txBody>
                    <a:bodyPr/>
                    <a:lstStyle/>
                    <a:p>
                      <a:pPr algn="just"/>
                      <a:r>
                        <a:rPr lang="en-US" sz="2000" kern="50" dirty="0">
                          <a:effectLst/>
                        </a:rPr>
                        <a:t>Abuser showed up at work</a:t>
                      </a:r>
                      <a:endParaRPr lang="en-ZA" sz="2000" kern="50" dirty="0">
                        <a:effectLst/>
                        <a:latin typeface="Calibri" panose="020F0502020204030204" pitchFamily="34" charset="0"/>
                        <a:ea typeface="Lucida Sans Unicode" panose="020B0602030504020204" pitchFamily="34" charset="0"/>
                        <a:cs typeface="Mangal" panose="02040503050203030202" pitchFamily="18" charset="0"/>
                      </a:endParaRPr>
                    </a:p>
                  </a:txBody>
                  <a:tcPr marL="34925" marR="34925" marT="34925" marB="34925">
                    <a:solidFill>
                      <a:schemeClr val="bg1"/>
                    </a:solidFill>
                  </a:tcPr>
                </a:tc>
                <a:extLst>
                  <a:ext uri="{0D108BD9-81ED-4DB2-BD59-A6C34878D82A}">
                    <a16:rowId xmlns:a16="http://schemas.microsoft.com/office/drawing/2014/main" val="3894745079"/>
                  </a:ext>
                </a:extLst>
              </a:tr>
              <a:tr h="379382">
                <a:tc>
                  <a:txBody>
                    <a:bodyPr/>
                    <a:lstStyle/>
                    <a:p>
                      <a:pPr algn="ctr"/>
                      <a:r>
                        <a:rPr lang="en-US" sz="2000" kern="50">
                          <a:effectLst/>
                        </a:rPr>
                        <a:t>13%</a:t>
                      </a:r>
                      <a:endParaRPr lang="en-ZA" sz="2000" kern="50">
                        <a:effectLst/>
                        <a:latin typeface="Calibri" panose="020F0502020204030204" pitchFamily="34" charset="0"/>
                        <a:ea typeface="Lucida Sans Unicode" panose="020B0602030504020204" pitchFamily="34" charset="0"/>
                        <a:cs typeface="Mangal" panose="02040503050203030202" pitchFamily="18" charset="0"/>
                      </a:endParaRPr>
                    </a:p>
                  </a:txBody>
                  <a:tcPr marL="34925" marR="34925" marT="34925" marB="34925"/>
                </a:tc>
                <a:tc>
                  <a:txBody>
                    <a:bodyPr/>
                    <a:lstStyle/>
                    <a:p>
                      <a:pPr algn="just"/>
                      <a:r>
                        <a:rPr lang="en-US" sz="2000" kern="50">
                          <a:effectLst/>
                        </a:rPr>
                        <a:t>Being assaulted at work by domestic abuser</a:t>
                      </a:r>
                      <a:endParaRPr lang="en-ZA" sz="2000" kern="50">
                        <a:effectLst/>
                        <a:latin typeface="Calibri" panose="020F0502020204030204" pitchFamily="34" charset="0"/>
                        <a:ea typeface="Lucida Sans Unicode" panose="020B0602030504020204" pitchFamily="34" charset="0"/>
                        <a:cs typeface="Mangal" panose="02040503050203030202" pitchFamily="18" charset="0"/>
                      </a:endParaRPr>
                    </a:p>
                  </a:txBody>
                  <a:tcPr marL="34925" marR="34925" marT="34925" marB="34925"/>
                </a:tc>
                <a:extLst>
                  <a:ext uri="{0D108BD9-81ED-4DB2-BD59-A6C34878D82A}">
                    <a16:rowId xmlns:a16="http://schemas.microsoft.com/office/drawing/2014/main" val="2973141619"/>
                  </a:ext>
                </a:extLst>
              </a:tr>
              <a:tr h="379382">
                <a:tc>
                  <a:txBody>
                    <a:bodyPr/>
                    <a:lstStyle/>
                    <a:p>
                      <a:pPr algn="ctr"/>
                      <a:r>
                        <a:rPr lang="en-US" sz="2000" kern="50" dirty="0">
                          <a:effectLst/>
                        </a:rPr>
                        <a:t>78%</a:t>
                      </a:r>
                      <a:endParaRPr lang="en-ZA" sz="2000" kern="50" dirty="0">
                        <a:effectLst/>
                        <a:latin typeface="Calibri" panose="020F0502020204030204" pitchFamily="34" charset="0"/>
                        <a:ea typeface="Lucida Sans Unicode" panose="020B0602030504020204" pitchFamily="34" charset="0"/>
                        <a:cs typeface="Mangal" panose="02040503050203030202" pitchFamily="18" charset="0"/>
                      </a:endParaRPr>
                    </a:p>
                  </a:txBody>
                  <a:tcPr marL="34925" marR="34925" marT="34925" marB="34925">
                    <a:solidFill>
                      <a:schemeClr val="bg1"/>
                    </a:solidFill>
                  </a:tcPr>
                </a:tc>
                <a:tc>
                  <a:txBody>
                    <a:bodyPr/>
                    <a:lstStyle/>
                    <a:p>
                      <a:pPr algn="just"/>
                      <a:r>
                        <a:rPr lang="en-US" sz="2000" kern="50" dirty="0">
                          <a:effectLst/>
                        </a:rPr>
                        <a:t>Being late for work due to domestic abuse</a:t>
                      </a:r>
                      <a:endParaRPr lang="en-ZA" sz="2000" kern="50" dirty="0">
                        <a:effectLst/>
                        <a:latin typeface="Calibri" panose="020F0502020204030204" pitchFamily="34" charset="0"/>
                        <a:ea typeface="Lucida Sans Unicode" panose="020B0602030504020204" pitchFamily="34" charset="0"/>
                        <a:cs typeface="Mangal" panose="02040503050203030202" pitchFamily="18" charset="0"/>
                      </a:endParaRPr>
                    </a:p>
                  </a:txBody>
                  <a:tcPr marL="34925" marR="34925" marT="34925" marB="34925">
                    <a:solidFill>
                      <a:schemeClr val="bg1"/>
                    </a:solidFill>
                  </a:tcPr>
                </a:tc>
                <a:extLst>
                  <a:ext uri="{0D108BD9-81ED-4DB2-BD59-A6C34878D82A}">
                    <a16:rowId xmlns:a16="http://schemas.microsoft.com/office/drawing/2014/main" val="2258703638"/>
                  </a:ext>
                </a:extLst>
              </a:tr>
              <a:tr h="379382">
                <a:tc>
                  <a:txBody>
                    <a:bodyPr/>
                    <a:lstStyle/>
                    <a:p>
                      <a:pPr algn="ctr"/>
                      <a:r>
                        <a:rPr lang="en-US" sz="2000" kern="50">
                          <a:effectLst/>
                        </a:rPr>
                        <a:t>77%</a:t>
                      </a:r>
                      <a:endParaRPr lang="en-ZA" sz="2000" kern="50">
                        <a:effectLst/>
                        <a:latin typeface="Calibri" panose="020F0502020204030204" pitchFamily="34" charset="0"/>
                        <a:ea typeface="Lucida Sans Unicode" panose="020B0602030504020204" pitchFamily="34" charset="0"/>
                        <a:cs typeface="Mangal" panose="02040503050203030202" pitchFamily="18" charset="0"/>
                      </a:endParaRPr>
                    </a:p>
                  </a:txBody>
                  <a:tcPr marL="34925" marR="34925" marT="34925" marB="34925"/>
                </a:tc>
                <a:tc>
                  <a:txBody>
                    <a:bodyPr/>
                    <a:lstStyle/>
                    <a:p>
                      <a:pPr algn="just"/>
                      <a:r>
                        <a:rPr lang="en-US" sz="2000" kern="50">
                          <a:effectLst/>
                        </a:rPr>
                        <a:t>Arriving late to work due to the abuser keeping them up late or all night</a:t>
                      </a:r>
                      <a:endParaRPr lang="en-ZA" sz="2000" kern="50">
                        <a:effectLst/>
                        <a:latin typeface="Calibri" panose="020F0502020204030204" pitchFamily="34" charset="0"/>
                        <a:ea typeface="Lucida Sans Unicode" panose="020B0602030504020204" pitchFamily="34" charset="0"/>
                        <a:cs typeface="Mangal" panose="02040503050203030202" pitchFamily="18" charset="0"/>
                      </a:endParaRPr>
                    </a:p>
                  </a:txBody>
                  <a:tcPr marL="34925" marR="34925" marT="34925" marB="34925"/>
                </a:tc>
                <a:extLst>
                  <a:ext uri="{0D108BD9-81ED-4DB2-BD59-A6C34878D82A}">
                    <a16:rowId xmlns:a16="http://schemas.microsoft.com/office/drawing/2014/main" val="2374984944"/>
                  </a:ext>
                </a:extLst>
              </a:tr>
              <a:tr h="379382">
                <a:tc>
                  <a:txBody>
                    <a:bodyPr/>
                    <a:lstStyle/>
                    <a:p>
                      <a:pPr algn="ctr"/>
                      <a:r>
                        <a:rPr lang="en-US" sz="2000" kern="50" dirty="0">
                          <a:effectLst/>
                        </a:rPr>
                        <a:t>47%</a:t>
                      </a:r>
                      <a:endParaRPr lang="en-ZA" sz="2000" kern="50" dirty="0">
                        <a:effectLst/>
                        <a:latin typeface="Calibri" panose="020F0502020204030204" pitchFamily="34" charset="0"/>
                        <a:ea typeface="Lucida Sans Unicode" panose="020B0602030504020204" pitchFamily="34" charset="0"/>
                        <a:cs typeface="Mangal" panose="02040503050203030202" pitchFamily="18" charset="0"/>
                      </a:endParaRPr>
                    </a:p>
                  </a:txBody>
                  <a:tcPr marL="34925" marR="34925" marT="34925" marB="34925">
                    <a:solidFill>
                      <a:schemeClr val="bg1"/>
                    </a:solidFill>
                  </a:tcPr>
                </a:tc>
                <a:tc>
                  <a:txBody>
                    <a:bodyPr/>
                    <a:lstStyle/>
                    <a:p>
                      <a:pPr algn="just"/>
                      <a:r>
                        <a:rPr lang="en-US" sz="2000" kern="50" dirty="0">
                          <a:effectLst/>
                        </a:rPr>
                        <a:t>Assaulted before going to work</a:t>
                      </a:r>
                      <a:endParaRPr lang="en-ZA" sz="2000" kern="50" dirty="0">
                        <a:effectLst/>
                        <a:latin typeface="Calibri" panose="020F0502020204030204" pitchFamily="34" charset="0"/>
                        <a:ea typeface="Lucida Sans Unicode" panose="020B0602030504020204" pitchFamily="34" charset="0"/>
                        <a:cs typeface="Mangal" panose="02040503050203030202" pitchFamily="18" charset="0"/>
                      </a:endParaRPr>
                    </a:p>
                  </a:txBody>
                  <a:tcPr marL="34925" marR="34925" marT="34925" marB="34925">
                    <a:solidFill>
                      <a:schemeClr val="bg1"/>
                    </a:solidFill>
                  </a:tcPr>
                </a:tc>
                <a:extLst>
                  <a:ext uri="{0D108BD9-81ED-4DB2-BD59-A6C34878D82A}">
                    <a16:rowId xmlns:a16="http://schemas.microsoft.com/office/drawing/2014/main" val="4190177484"/>
                  </a:ext>
                </a:extLst>
              </a:tr>
              <a:tr h="379382">
                <a:tc>
                  <a:txBody>
                    <a:bodyPr/>
                    <a:lstStyle/>
                    <a:p>
                      <a:pPr algn="ctr"/>
                      <a:r>
                        <a:rPr lang="en-US" sz="2000" kern="50">
                          <a:effectLst/>
                        </a:rPr>
                        <a:t>60%</a:t>
                      </a:r>
                      <a:endParaRPr lang="en-ZA" sz="2000" kern="50">
                        <a:effectLst/>
                        <a:latin typeface="Calibri" panose="020F0502020204030204" pitchFamily="34" charset="0"/>
                        <a:ea typeface="Lucida Sans Unicode" panose="020B0602030504020204" pitchFamily="34" charset="0"/>
                        <a:cs typeface="Mangal" panose="02040503050203030202" pitchFamily="18" charset="0"/>
                      </a:endParaRPr>
                    </a:p>
                  </a:txBody>
                  <a:tcPr marL="34925" marR="34925" marT="34925" marB="34925"/>
                </a:tc>
                <a:tc>
                  <a:txBody>
                    <a:bodyPr/>
                    <a:lstStyle/>
                    <a:p>
                      <a:pPr algn="just"/>
                      <a:r>
                        <a:rPr lang="en-US" sz="2000" kern="50">
                          <a:effectLst/>
                        </a:rPr>
                        <a:t>Losing jobs due to being fired or resignation</a:t>
                      </a:r>
                      <a:endParaRPr lang="en-ZA" sz="2000" kern="50">
                        <a:effectLst/>
                        <a:latin typeface="Calibri" panose="020F0502020204030204" pitchFamily="34" charset="0"/>
                        <a:ea typeface="Lucida Sans Unicode" panose="020B0602030504020204" pitchFamily="34" charset="0"/>
                        <a:cs typeface="Mangal" panose="02040503050203030202" pitchFamily="18" charset="0"/>
                      </a:endParaRPr>
                    </a:p>
                  </a:txBody>
                  <a:tcPr marL="34925" marR="34925" marT="34925" marB="34925"/>
                </a:tc>
                <a:extLst>
                  <a:ext uri="{0D108BD9-81ED-4DB2-BD59-A6C34878D82A}">
                    <a16:rowId xmlns:a16="http://schemas.microsoft.com/office/drawing/2014/main" val="727778892"/>
                  </a:ext>
                </a:extLst>
              </a:tr>
              <a:tr h="379382">
                <a:tc>
                  <a:txBody>
                    <a:bodyPr/>
                    <a:lstStyle/>
                    <a:p>
                      <a:pPr algn="ctr"/>
                      <a:r>
                        <a:rPr lang="en-US" sz="2000" kern="50" dirty="0">
                          <a:effectLst/>
                        </a:rPr>
                        <a:t>45%</a:t>
                      </a:r>
                      <a:endParaRPr lang="en-ZA" sz="2000" kern="50" dirty="0">
                        <a:effectLst/>
                        <a:latin typeface="Calibri" panose="020F0502020204030204" pitchFamily="34" charset="0"/>
                        <a:ea typeface="Lucida Sans Unicode" panose="020B0602030504020204" pitchFamily="34" charset="0"/>
                        <a:cs typeface="Mangal" panose="02040503050203030202" pitchFamily="18" charset="0"/>
                      </a:endParaRPr>
                    </a:p>
                  </a:txBody>
                  <a:tcPr marL="34925" marR="34925" marT="34925" marB="34925">
                    <a:solidFill>
                      <a:schemeClr val="bg1"/>
                    </a:solidFill>
                  </a:tcPr>
                </a:tc>
                <a:tc>
                  <a:txBody>
                    <a:bodyPr/>
                    <a:lstStyle/>
                    <a:p>
                      <a:pPr algn="just"/>
                      <a:r>
                        <a:rPr lang="en-US" sz="2000" kern="50" dirty="0">
                          <a:effectLst/>
                        </a:rPr>
                        <a:t>Scared of losing their jobs if employer found out about their abuse</a:t>
                      </a:r>
                      <a:endParaRPr lang="en-ZA" sz="2000" kern="50" dirty="0">
                        <a:effectLst/>
                        <a:latin typeface="Calibri" panose="020F0502020204030204" pitchFamily="34" charset="0"/>
                        <a:ea typeface="Lucida Sans Unicode" panose="020B0602030504020204" pitchFamily="34" charset="0"/>
                        <a:cs typeface="Mangal" panose="02040503050203030202" pitchFamily="18" charset="0"/>
                      </a:endParaRPr>
                    </a:p>
                  </a:txBody>
                  <a:tcPr marL="34925" marR="34925" marT="34925" marB="34925">
                    <a:solidFill>
                      <a:schemeClr val="bg1"/>
                    </a:solidFill>
                  </a:tcPr>
                </a:tc>
                <a:extLst>
                  <a:ext uri="{0D108BD9-81ED-4DB2-BD59-A6C34878D82A}">
                    <a16:rowId xmlns:a16="http://schemas.microsoft.com/office/drawing/2014/main" val="1160157940"/>
                  </a:ext>
                </a:extLst>
              </a:tr>
              <a:tr h="379382">
                <a:tc>
                  <a:txBody>
                    <a:bodyPr/>
                    <a:lstStyle/>
                    <a:p>
                      <a:pPr algn="ctr"/>
                      <a:r>
                        <a:rPr lang="en-US" sz="2000" kern="50">
                          <a:effectLst/>
                        </a:rPr>
                        <a:t>23%</a:t>
                      </a:r>
                      <a:endParaRPr lang="en-ZA" sz="2000" kern="50">
                        <a:effectLst/>
                        <a:latin typeface="Calibri" panose="020F0502020204030204" pitchFamily="34" charset="0"/>
                        <a:ea typeface="Lucida Sans Unicode" panose="020B0602030504020204" pitchFamily="34" charset="0"/>
                        <a:cs typeface="Mangal" panose="02040503050203030202" pitchFamily="18" charset="0"/>
                      </a:endParaRPr>
                    </a:p>
                  </a:txBody>
                  <a:tcPr marL="34925" marR="34925" marT="34925" marB="34925"/>
                </a:tc>
                <a:tc>
                  <a:txBody>
                    <a:bodyPr/>
                    <a:lstStyle/>
                    <a:p>
                      <a:pPr algn="just"/>
                      <a:r>
                        <a:rPr lang="en-US" sz="2000" kern="50">
                          <a:effectLst/>
                        </a:rPr>
                        <a:t>Abuser violated protection orders by contacting victim at work</a:t>
                      </a:r>
                      <a:endParaRPr lang="en-ZA" sz="2000" kern="50">
                        <a:effectLst/>
                        <a:latin typeface="Calibri" panose="020F0502020204030204" pitchFamily="34" charset="0"/>
                        <a:ea typeface="Lucida Sans Unicode" panose="020B0602030504020204" pitchFamily="34" charset="0"/>
                        <a:cs typeface="Mangal" panose="02040503050203030202" pitchFamily="18" charset="0"/>
                      </a:endParaRPr>
                    </a:p>
                  </a:txBody>
                  <a:tcPr marL="34925" marR="34925" marT="34925" marB="34925"/>
                </a:tc>
                <a:extLst>
                  <a:ext uri="{0D108BD9-81ED-4DB2-BD59-A6C34878D82A}">
                    <a16:rowId xmlns:a16="http://schemas.microsoft.com/office/drawing/2014/main" val="1663633852"/>
                  </a:ext>
                </a:extLst>
              </a:tr>
              <a:tr h="379382">
                <a:tc>
                  <a:txBody>
                    <a:bodyPr/>
                    <a:lstStyle/>
                    <a:p>
                      <a:pPr algn="ctr"/>
                      <a:r>
                        <a:rPr lang="en-US" sz="2000" kern="50">
                          <a:effectLst/>
                        </a:rPr>
                        <a:t>5%</a:t>
                      </a:r>
                      <a:endParaRPr lang="en-ZA" sz="2000" kern="50">
                        <a:effectLst/>
                        <a:latin typeface="Calibri" panose="020F0502020204030204" pitchFamily="34" charset="0"/>
                        <a:ea typeface="Lucida Sans Unicode" panose="020B0602030504020204" pitchFamily="34" charset="0"/>
                        <a:cs typeface="Mangal" panose="02040503050203030202" pitchFamily="18" charset="0"/>
                      </a:endParaRPr>
                    </a:p>
                  </a:txBody>
                  <a:tcPr marL="34925" marR="34925" marT="34925" marB="34925">
                    <a:solidFill>
                      <a:schemeClr val="bg1"/>
                    </a:solidFill>
                  </a:tcPr>
                </a:tc>
                <a:tc>
                  <a:txBody>
                    <a:bodyPr/>
                    <a:lstStyle/>
                    <a:p>
                      <a:pPr algn="just"/>
                      <a:r>
                        <a:rPr lang="en-US" sz="2000" kern="50" dirty="0">
                          <a:effectLst/>
                        </a:rPr>
                        <a:t>Employer had a domestic violence policy in place</a:t>
                      </a:r>
                      <a:endParaRPr lang="en-ZA" sz="2000" kern="50" dirty="0">
                        <a:effectLst/>
                        <a:latin typeface="Calibri" panose="020F0502020204030204" pitchFamily="34" charset="0"/>
                        <a:ea typeface="Lucida Sans Unicode" panose="020B0602030504020204" pitchFamily="34" charset="0"/>
                        <a:cs typeface="Mangal" panose="02040503050203030202" pitchFamily="18" charset="0"/>
                      </a:endParaRPr>
                    </a:p>
                  </a:txBody>
                  <a:tcPr marL="34925" marR="34925" marT="34925" marB="34925">
                    <a:solidFill>
                      <a:schemeClr val="bg1"/>
                    </a:solidFill>
                  </a:tcPr>
                </a:tc>
                <a:extLst>
                  <a:ext uri="{0D108BD9-81ED-4DB2-BD59-A6C34878D82A}">
                    <a16:rowId xmlns:a16="http://schemas.microsoft.com/office/drawing/2014/main" val="1112944706"/>
                  </a:ext>
                </a:extLst>
              </a:tr>
            </a:tbl>
          </a:graphicData>
        </a:graphic>
      </p:graphicFrame>
    </p:spTree>
    <p:extLst>
      <p:ext uri="{BB962C8B-B14F-4D97-AF65-F5344CB8AC3E}">
        <p14:creationId xmlns:p14="http://schemas.microsoft.com/office/powerpoint/2010/main" val="19504487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BEA83AB-A86A-4DC4-8627-5B2142EBC4DD}"/>
              </a:ext>
            </a:extLst>
          </p:cNvPr>
          <p:cNvSpPr/>
          <p:nvPr/>
        </p:nvSpPr>
        <p:spPr>
          <a:xfrm>
            <a:off x="0" y="400937"/>
            <a:ext cx="12192000" cy="530426"/>
          </a:xfrm>
          <a:prstGeom prst="rect">
            <a:avLst/>
          </a:prstGeom>
          <a:solidFill>
            <a:srgbClr val="0070C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spcAft>
                <a:spcPts val="0"/>
              </a:spcAft>
            </a:pPr>
            <a:r>
              <a:rPr lang="en-ZA" sz="2400" b="1" dirty="0">
                <a:solidFill>
                  <a:schemeClr val="bg1"/>
                </a:solidFill>
              </a:rPr>
              <a:t>                                                                                                                              </a:t>
            </a:r>
          </a:p>
          <a:p>
            <a:pPr marL="0" lvl="1" algn="ctr">
              <a:spcAft>
                <a:spcPts val="0"/>
              </a:spcAft>
            </a:pPr>
            <a:r>
              <a:rPr lang="en-ZA" sz="2400" b="1" dirty="0">
                <a:solidFill>
                  <a:schemeClr val="bg1"/>
                </a:solidFill>
                <a:ea typeface="Times New Roman" panose="02020603050405020304" pitchFamily="18" charset="0"/>
                <a:cs typeface="Times New Roman" panose="02020603050405020304" pitchFamily="18" charset="0"/>
              </a:rPr>
              <a:t>   SURVEY FINDINGS</a:t>
            </a:r>
          </a:p>
          <a:p>
            <a:endParaRPr lang="en-GB" sz="2400" b="1" dirty="0">
              <a:solidFill>
                <a:schemeClr val="bg1"/>
              </a:solidFill>
            </a:endParaRPr>
          </a:p>
        </p:txBody>
      </p:sp>
      <p:pic>
        <p:nvPicPr>
          <p:cNvPr id="6" name="Picture 5">
            <a:extLst>
              <a:ext uri="{FF2B5EF4-FFF2-40B4-BE49-F238E27FC236}">
                <a16:creationId xmlns:a16="http://schemas.microsoft.com/office/drawing/2014/main" id="{51728EC0-52D8-4E04-B753-A6ED64153CA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5116" t="18788" r="14827" b="26263"/>
          <a:stretch/>
        </p:blipFill>
        <p:spPr>
          <a:xfrm>
            <a:off x="10824712" y="6051480"/>
            <a:ext cx="1367288" cy="806520"/>
          </a:xfrm>
          <a:prstGeom prst="rect">
            <a:avLst/>
          </a:prstGeom>
        </p:spPr>
      </p:pic>
      <p:pic>
        <p:nvPicPr>
          <p:cNvPr id="6146" name="Chart 1">
            <a:extLst>
              <a:ext uri="{FF2B5EF4-FFF2-40B4-BE49-F238E27FC236}">
                <a16:creationId xmlns:a16="http://schemas.microsoft.com/office/drawing/2014/main" id="{8D48885E-CFBF-4B0D-A085-6DABE031E4DB}"/>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276" y="1289049"/>
            <a:ext cx="5273676" cy="384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Chart 2">
            <a:extLst>
              <a:ext uri="{FF2B5EF4-FFF2-40B4-BE49-F238E27FC236}">
                <a16:creationId xmlns:a16="http://schemas.microsoft.com/office/drawing/2014/main" id="{81EBF78F-9460-492C-B4A3-726EE402F2B0}"/>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1289049"/>
            <a:ext cx="5422900" cy="384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10085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BEA83AB-A86A-4DC4-8627-5B2142EBC4DD}"/>
              </a:ext>
            </a:extLst>
          </p:cNvPr>
          <p:cNvSpPr/>
          <p:nvPr/>
        </p:nvSpPr>
        <p:spPr>
          <a:xfrm>
            <a:off x="0" y="400937"/>
            <a:ext cx="12192000" cy="530426"/>
          </a:xfrm>
          <a:prstGeom prst="rect">
            <a:avLst/>
          </a:prstGeom>
          <a:solidFill>
            <a:srgbClr val="0070C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spcAft>
                <a:spcPts val="0"/>
              </a:spcAft>
            </a:pPr>
            <a:r>
              <a:rPr lang="en-ZA" sz="2400" b="1" dirty="0">
                <a:solidFill>
                  <a:schemeClr val="bg1"/>
                </a:solidFill>
              </a:rPr>
              <a:t>                                                                                                                             </a:t>
            </a:r>
          </a:p>
          <a:p>
            <a:pPr marL="0" lvl="1">
              <a:spcAft>
                <a:spcPts val="0"/>
              </a:spcAft>
            </a:pPr>
            <a:r>
              <a:rPr lang="en-ZA" sz="2400" b="1" dirty="0">
                <a:solidFill>
                  <a:schemeClr val="bg1"/>
                </a:solidFill>
                <a:ea typeface="Times New Roman" panose="02020603050405020304" pitchFamily="18" charset="0"/>
                <a:cs typeface="Times New Roman" panose="02020603050405020304" pitchFamily="18" charset="0"/>
              </a:rPr>
              <a:t>                                                                         SURVEY FINDINGS</a:t>
            </a:r>
          </a:p>
          <a:p>
            <a:endParaRPr lang="en-GB" sz="2400" b="1" dirty="0">
              <a:solidFill>
                <a:schemeClr val="bg1"/>
              </a:solidFill>
            </a:endParaRPr>
          </a:p>
        </p:txBody>
      </p:sp>
      <p:pic>
        <p:nvPicPr>
          <p:cNvPr id="6" name="Picture 5">
            <a:extLst>
              <a:ext uri="{FF2B5EF4-FFF2-40B4-BE49-F238E27FC236}">
                <a16:creationId xmlns:a16="http://schemas.microsoft.com/office/drawing/2014/main" id="{51728EC0-52D8-4E04-B753-A6ED64153CA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5116" t="18788" r="14827" b="26263"/>
          <a:stretch/>
        </p:blipFill>
        <p:spPr>
          <a:xfrm>
            <a:off x="10824712" y="6051480"/>
            <a:ext cx="1367288" cy="806520"/>
          </a:xfrm>
          <a:prstGeom prst="rect">
            <a:avLst/>
          </a:prstGeom>
        </p:spPr>
      </p:pic>
      <p:pic>
        <p:nvPicPr>
          <p:cNvPr id="7170" name="Chart 3">
            <a:extLst>
              <a:ext uri="{FF2B5EF4-FFF2-40B4-BE49-F238E27FC236}">
                <a16:creationId xmlns:a16="http://schemas.microsoft.com/office/drawing/2014/main" id="{B024DF96-0CAA-4BD4-8B48-979A20582190}"/>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301" y="1538287"/>
            <a:ext cx="5635625" cy="376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1" name="Chart 7">
            <a:extLst>
              <a:ext uri="{FF2B5EF4-FFF2-40B4-BE49-F238E27FC236}">
                <a16:creationId xmlns:a16="http://schemas.microsoft.com/office/drawing/2014/main" id="{AA483E6A-5F6E-4493-BD7F-C2E2FCE1B716}"/>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1555465"/>
            <a:ext cx="5727699" cy="3871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93488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BEA83AB-A86A-4DC4-8627-5B2142EBC4DD}"/>
              </a:ext>
            </a:extLst>
          </p:cNvPr>
          <p:cNvSpPr/>
          <p:nvPr/>
        </p:nvSpPr>
        <p:spPr>
          <a:xfrm>
            <a:off x="0" y="400937"/>
            <a:ext cx="12192000" cy="530426"/>
          </a:xfrm>
          <a:prstGeom prst="rect">
            <a:avLst/>
          </a:prstGeom>
          <a:solidFill>
            <a:srgbClr val="0070C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spcAft>
                <a:spcPts val="0"/>
              </a:spcAft>
            </a:pPr>
            <a:r>
              <a:rPr lang="en-ZA" sz="2400" b="1" dirty="0">
                <a:solidFill>
                  <a:schemeClr val="bg1"/>
                </a:solidFill>
              </a:rPr>
              <a:t>                                                                                                                          </a:t>
            </a:r>
          </a:p>
          <a:p>
            <a:pPr marL="0" lvl="1">
              <a:spcAft>
                <a:spcPts val="0"/>
              </a:spcAft>
            </a:pPr>
            <a:r>
              <a:rPr lang="en-ZA" sz="2400" b="1" dirty="0">
                <a:solidFill>
                  <a:schemeClr val="bg1"/>
                </a:solidFill>
                <a:ea typeface="Times New Roman" panose="02020603050405020304" pitchFamily="18" charset="0"/>
                <a:cs typeface="Times New Roman" panose="02020603050405020304" pitchFamily="18" charset="0"/>
              </a:rPr>
              <a:t>                                                                             SURVEY FINDINGS</a:t>
            </a:r>
          </a:p>
          <a:p>
            <a:endParaRPr lang="en-GB" sz="2400" b="1" dirty="0">
              <a:solidFill>
                <a:schemeClr val="bg1"/>
              </a:solidFill>
            </a:endParaRPr>
          </a:p>
        </p:txBody>
      </p:sp>
      <p:pic>
        <p:nvPicPr>
          <p:cNvPr id="6" name="Picture 5">
            <a:extLst>
              <a:ext uri="{FF2B5EF4-FFF2-40B4-BE49-F238E27FC236}">
                <a16:creationId xmlns:a16="http://schemas.microsoft.com/office/drawing/2014/main" id="{51728EC0-52D8-4E04-B753-A6ED64153CA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5116" t="18788" r="14827" b="26263"/>
          <a:stretch/>
        </p:blipFill>
        <p:spPr>
          <a:xfrm>
            <a:off x="10824712" y="6051480"/>
            <a:ext cx="1367288" cy="806520"/>
          </a:xfrm>
          <a:prstGeom prst="rect">
            <a:avLst/>
          </a:prstGeom>
        </p:spPr>
      </p:pic>
      <p:pic>
        <p:nvPicPr>
          <p:cNvPr id="8194" name="Chart 8">
            <a:extLst>
              <a:ext uri="{FF2B5EF4-FFF2-40B4-BE49-F238E27FC236}">
                <a16:creationId xmlns:a16="http://schemas.microsoft.com/office/drawing/2014/main" id="{6C79D4EA-AAEB-4829-BAD3-3B9C474198F0}"/>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050" y="1336674"/>
            <a:ext cx="6127750" cy="447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5" name="Chart 9">
            <a:extLst>
              <a:ext uri="{FF2B5EF4-FFF2-40B4-BE49-F238E27FC236}">
                <a16:creationId xmlns:a16="http://schemas.microsoft.com/office/drawing/2014/main" id="{6F9F5BC5-4A0E-4983-A7D6-895B4A286CB6}"/>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73800" y="1463675"/>
            <a:ext cx="5772150" cy="422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71653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BEA83AB-A86A-4DC4-8627-5B2142EBC4DD}"/>
              </a:ext>
            </a:extLst>
          </p:cNvPr>
          <p:cNvSpPr/>
          <p:nvPr/>
        </p:nvSpPr>
        <p:spPr>
          <a:xfrm>
            <a:off x="0" y="400937"/>
            <a:ext cx="12192000" cy="530426"/>
          </a:xfrm>
          <a:prstGeom prst="rect">
            <a:avLst/>
          </a:prstGeom>
          <a:solidFill>
            <a:srgbClr val="0070C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spcAft>
                <a:spcPts val="0"/>
              </a:spcAft>
            </a:pPr>
            <a:r>
              <a:rPr lang="en-ZA" sz="2400" b="1" dirty="0">
                <a:solidFill>
                  <a:schemeClr val="bg1"/>
                </a:solidFill>
              </a:rPr>
              <a:t>                                                                                                                              </a:t>
            </a:r>
          </a:p>
          <a:p>
            <a:pPr marL="0" lvl="1" algn="ctr">
              <a:spcAft>
                <a:spcPts val="0"/>
              </a:spcAft>
            </a:pPr>
            <a:r>
              <a:rPr lang="en-ZA" sz="2400" b="1" dirty="0">
                <a:solidFill>
                  <a:schemeClr val="bg1"/>
                </a:solidFill>
                <a:ea typeface="Times New Roman" panose="02020603050405020304" pitchFamily="18" charset="0"/>
                <a:cs typeface="Times New Roman" panose="02020603050405020304" pitchFamily="18" charset="0"/>
              </a:rPr>
              <a:t>  SURVEY FINDINGS</a:t>
            </a:r>
          </a:p>
          <a:p>
            <a:endParaRPr lang="en-GB" sz="2400" b="1" dirty="0">
              <a:solidFill>
                <a:schemeClr val="bg1"/>
              </a:solidFill>
            </a:endParaRPr>
          </a:p>
        </p:txBody>
      </p:sp>
      <p:pic>
        <p:nvPicPr>
          <p:cNvPr id="6" name="Picture 5">
            <a:extLst>
              <a:ext uri="{FF2B5EF4-FFF2-40B4-BE49-F238E27FC236}">
                <a16:creationId xmlns:a16="http://schemas.microsoft.com/office/drawing/2014/main" id="{51728EC0-52D8-4E04-B753-A6ED64153CA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5116" t="18788" r="14827" b="26263"/>
          <a:stretch/>
        </p:blipFill>
        <p:spPr>
          <a:xfrm>
            <a:off x="10824712" y="6051480"/>
            <a:ext cx="1367288" cy="806520"/>
          </a:xfrm>
          <a:prstGeom prst="rect">
            <a:avLst/>
          </a:prstGeom>
        </p:spPr>
      </p:pic>
      <p:pic>
        <p:nvPicPr>
          <p:cNvPr id="9218" name="Chart 13">
            <a:extLst>
              <a:ext uri="{FF2B5EF4-FFF2-40B4-BE49-F238E27FC236}">
                <a16:creationId xmlns:a16="http://schemas.microsoft.com/office/drawing/2014/main" id="{52733EC2-FC27-4868-AD94-4B5E15C0737E}"/>
              </a:ext>
            </a:extLst>
          </p:cNvPr>
          <p:cNvPicPr>
            <a:picLocks noChangeArrowheads="1"/>
          </p:cNvPicPr>
          <p:nvPr/>
        </p:nvPicPr>
        <p:blipFill>
          <a:blip r:embed="rId3">
            <a:extLst>
              <a:ext uri="{28A0092B-C50C-407E-A947-70E740481C1C}">
                <a14:useLocalDpi xmlns:a14="http://schemas.microsoft.com/office/drawing/2010/main" val="0"/>
              </a:ext>
            </a:extLst>
          </a:blip>
          <a:srcRect b="-24"/>
          <a:stretch>
            <a:fillRect/>
          </a:stretch>
        </p:blipFill>
        <p:spPr bwMode="auto">
          <a:xfrm>
            <a:off x="565149" y="1402270"/>
            <a:ext cx="5416551" cy="4744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9" name="Chart 14">
            <a:extLst>
              <a:ext uri="{FF2B5EF4-FFF2-40B4-BE49-F238E27FC236}">
                <a16:creationId xmlns:a16="http://schemas.microsoft.com/office/drawing/2014/main" id="{D9911CFE-471A-4DBD-B868-6D1DB633CB7B}"/>
              </a:ext>
            </a:extLst>
          </p:cNvPr>
          <p:cNvPicPr>
            <a:picLocks noChangeArrowheads="1"/>
          </p:cNvPicPr>
          <p:nvPr/>
        </p:nvPicPr>
        <p:blipFill>
          <a:blip r:embed="rId4">
            <a:extLst>
              <a:ext uri="{28A0092B-C50C-407E-A947-70E740481C1C}">
                <a14:useLocalDpi xmlns:a14="http://schemas.microsoft.com/office/drawing/2010/main" val="0"/>
              </a:ext>
            </a:extLst>
          </a:blip>
          <a:srcRect b="-24"/>
          <a:stretch>
            <a:fillRect/>
          </a:stretch>
        </p:blipFill>
        <p:spPr bwMode="auto">
          <a:xfrm>
            <a:off x="6210300" y="1553621"/>
            <a:ext cx="5753100" cy="4186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52254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BEA83AB-A86A-4DC4-8627-5B2142EBC4DD}"/>
              </a:ext>
            </a:extLst>
          </p:cNvPr>
          <p:cNvSpPr/>
          <p:nvPr/>
        </p:nvSpPr>
        <p:spPr>
          <a:xfrm>
            <a:off x="0" y="400937"/>
            <a:ext cx="12192000" cy="530426"/>
          </a:xfrm>
          <a:prstGeom prst="rect">
            <a:avLst/>
          </a:prstGeom>
          <a:solidFill>
            <a:srgbClr val="0070C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spcAft>
                <a:spcPts val="0"/>
              </a:spcAft>
            </a:pPr>
            <a:r>
              <a:rPr lang="en-ZA" sz="2400" b="1" dirty="0">
                <a:solidFill>
                  <a:schemeClr val="bg1"/>
                </a:solidFill>
              </a:rPr>
              <a:t>                                                                                                                              </a:t>
            </a:r>
          </a:p>
          <a:p>
            <a:pPr marL="0" lvl="1" algn="ctr">
              <a:spcAft>
                <a:spcPts val="0"/>
              </a:spcAft>
            </a:pPr>
            <a:r>
              <a:rPr lang="en-ZA" sz="2400" b="1" dirty="0">
                <a:solidFill>
                  <a:schemeClr val="bg1"/>
                </a:solidFill>
                <a:ea typeface="Times New Roman" panose="02020603050405020304" pitchFamily="18" charset="0"/>
                <a:cs typeface="Times New Roman" panose="02020603050405020304" pitchFamily="18" charset="0"/>
              </a:rPr>
              <a:t> SURVEY FINDINGS</a:t>
            </a:r>
          </a:p>
          <a:p>
            <a:endParaRPr lang="en-GB" sz="2400" b="1" dirty="0">
              <a:solidFill>
                <a:schemeClr val="bg1"/>
              </a:solidFill>
            </a:endParaRPr>
          </a:p>
        </p:txBody>
      </p:sp>
      <p:pic>
        <p:nvPicPr>
          <p:cNvPr id="6" name="Picture 5">
            <a:extLst>
              <a:ext uri="{FF2B5EF4-FFF2-40B4-BE49-F238E27FC236}">
                <a16:creationId xmlns:a16="http://schemas.microsoft.com/office/drawing/2014/main" id="{51728EC0-52D8-4E04-B753-A6ED64153CA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5116" t="18788" r="14827" b="26263"/>
          <a:stretch/>
        </p:blipFill>
        <p:spPr>
          <a:xfrm>
            <a:off x="10824712" y="6051480"/>
            <a:ext cx="1367288" cy="806520"/>
          </a:xfrm>
          <a:prstGeom prst="rect">
            <a:avLst/>
          </a:prstGeom>
        </p:spPr>
      </p:pic>
      <p:pic>
        <p:nvPicPr>
          <p:cNvPr id="10242" name="Chart 15">
            <a:extLst>
              <a:ext uri="{FF2B5EF4-FFF2-40B4-BE49-F238E27FC236}">
                <a16:creationId xmlns:a16="http://schemas.microsoft.com/office/drawing/2014/main" id="{8FDF1269-D743-49EF-A3E5-0FC6D9D00D5A}"/>
              </a:ext>
            </a:extLst>
          </p:cNvPr>
          <p:cNvPicPr>
            <a:picLocks noChangeArrowheads="1"/>
          </p:cNvPicPr>
          <p:nvPr/>
        </p:nvPicPr>
        <p:blipFill>
          <a:blip r:embed="rId3">
            <a:extLst>
              <a:ext uri="{28A0092B-C50C-407E-A947-70E740481C1C}">
                <a14:useLocalDpi xmlns:a14="http://schemas.microsoft.com/office/drawing/2010/main" val="0"/>
              </a:ext>
            </a:extLst>
          </a:blip>
          <a:srcRect r="-18"/>
          <a:stretch>
            <a:fillRect/>
          </a:stretch>
        </p:blipFill>
        <p:spPr bwMode="auto">
          <a:xfrm>
            <a:off x="588963" y="1574730"/>
            <a:ext cx="5405437" cy="447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3" name="Chart 19">
            <a:extLst>
              <a:ext uri="{FF2B5EF4-FFF2-40B4-BE49-F238E27FC236}">
                <a16:creationId xmlns:a16="http://schemas.microsoft.com/office/drawing/2014/main" id="{9C388B12-8186-41E7-A874-A0F3B23032C3}"/>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30950" y="1574730"/>
            <a:ext cx="5581650" cy="447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67680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BEA83AB-A86A-4DC4-8627-5B2142EBC4DD}"/>
              </a:ext>
            </a:extLst>
          </p:cNvPr>
          <p:cNvSpPr/>
          <p:nvPr/>
        </p:nvSpPr>
        <p:spPr>
          <a:xfrm>
            <a:off x="0" y="400937"/>
            <a:ext cx="12192000" cy="530426"/>
          </a:xfrm>
          <a:prstGeom prst="rect">
            <a:avLst/>
          </a:prstGeom>
          <a:solidFill>
            <a:srgbClr val="0070C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spcAft>
                <a:spcPts val="0"/>
              </a:spcAft>
            </a:pPr>
            <a:r>
              <a:rPr lang="en-ZA" sz="2400" b="1" dirty="0">
                <a:solidFill>
                  <a:schemeClr val="bg1"/>
                </a:solidFill>
              </a:rPr>
              <a:t>                                                                                                                              </a:t>
            </a:r>
          </a:p>
          <a:p>
            <a:pPr marL="0" lvl="1" algn="ctr">
              <a:spcAft>
                <a:spcPts val="0"/>
              </a:spcAft>
            </a:pPr>
            <a:r>
              <a:rPr lang="en-ZA" sz="2400" b="1" dirty="0">
                <a:solidFill>
                  <a:schemeClr val="bg1"/>
                </a:solidFill>
                <a:ea typeface="Times New Roman" panose="02020603050405020304" pitchFamily="18" charset="0"/>
                <a:cs typeface="Times New Roman" panose="02020603050405020304" pitchFamily="18" charset="0"/>
              </a:rPr>
              <a:t>SURVEY FINDINGS</a:t>
            </a:r>
          </a:p>
          <a:p>
            <a:pPr marL="0" lvl="1" algn="ctr">
              <a:spcAft>
                <a:spcPts val="0"/>
              </a:spcAft>
            </a:pPr>
            <a:endParaRPr lang="en-GB" sz="2400" b="1" dirty="0">
              <a:solidFill>
                <a:schemeClr val="bg1"/>
              </a:solidFill>
            </a:endParaRPr>
          </a:p>
        </p:txBody>
      </p:sp>
      <p:pic>
        <p:nvPicPr>
          <p:cNvPr id="6" name="Picture 5">
            <a:extLst>
              <a:ext uri="{FF2B5EF4-FFF2-40B4-BE49-F238E27FC236}">
                <a16:creationId xmlns:a16="http://schemas.microsoft.com/office/drawing/2014/main" id="{51728EC0-52D8-4E04-B753-A6ED64153CA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5116" t="18788" r="14827" b="26263"/>
          <a:stretch/>
        </p:blipFill>
        <p:spPr>
          <a:xfrm>
            <a:off x="10824712" y="6051480"/>
            <a:ext cx="1367288" cy="806520"/>
          </a:xfrm>
          <a:prstGeom prst="rect">
            <a:avLst/>
          </a:prstGeom>
        </p:spPr>
      </p:pic>
      <p:pic>
        <p:nvPicPr>
          <p:cNvPr id="11266" name="Chart 20">
            <a:extLst>
              <a:ext uri="{FF2B5EF4-FFF2-40B4-BE49-F238E27FC236}">
                <a16:creationId xmlns:a16="http://schemas.microsoft.com/office/drawing/2014/main" id="{EB6010A1-287E-4FAD-91A1-07E33C86A1AA}"/>
              </a:ext>
            </a:extLst>
          </p:cNvPr>
          <p:cNvPicPr>
            <a:picLocks noChangeArrowheads="1"/>
          </p:cNvPicPr>
          <p:nvPr/>
        </p:nvPicPr>
        <p:blipFill>
          <a:blip r:embed="rId3">
            <a:extLst>
              <a:ext uri="{28A0092B-C50C-407E-A947-70E740481C1C}">
                <a14:useLocalDpi xmlns:a14="http://schemas.microsoft.com/office/drawing/2010/main" val="0"/>
              </a:ext>
            </a:extLst>
          </a:blip>
          <a:srcRect b="-121"/>
          <a:stretch>
            <a:fillRect/>
          </a:stretch>
        </p:blipFill>
        <p:spPr bwMode="auto">
          <a:xfrm>
            <a:off x="546101" y="1217543"/>
            <a:ext cx="5549900" cy="4833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7" name="Chart 21">
            <a:extLst>
              <a:ext uri="{FF2B5EF4-FFF2-40B4-BE49-F238E27FC236}">
                <a16:creationId xmlns:a16="http://schemas.microsoft.com/office/drawing/2014/main" id="{E6D1406B-CBDC-4779-B23C-D8BB00EFCB80}"/>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26200" y="1232717"/>
            <a:ext cx="5448300" cy="481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72401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BEA83AB-A86A-4DC4-8627-5B2142EBC4DD}"/>
              </a:ext>
            </a:extLst>
          </p:cNvPr>
          <p:cNvSpPr/>
          <p:nvPr/>
        </p:nvSpPr>
        <p:spPr>
          <a:xfrm>
            <a:off x="0" y="400937"/>
            <a:ext cx="12192000" cy="530426"/>
          </a:xfrm>
          <a:prstGeom prst="rect">
            <a:avLst/>
          </a:prstGeom>
          <a:solidFill>
            <a:srgbClr val="0070C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spcAft>
                <a:spcPts val="0"/>
              </a:spcAft>
            </a:pPr>
            <a:r>
              <a:rPr lang="en-ZA" sz="2400" b="1" dirty="0">
                <a:solidFill>
                  <a:schemeClr val="bg1"/>
                </a:solidFill>
              </a:rPr>
              <a:t>                                                                                                                              </a:t>
            </a:r>
          </a:p>
          <a:p>
            <a:pPr marL="0" lvl="1" algn="ctr">
              <a:spcAft>
                <a:spcPts val="0"/>
              </a:spcAft>
            </a:pPr>
            <a:r>
              <a:rPr lang="en-ZA" sz="2400" b="1" dirty="0">
                <a:solidFill>
                  <a:schemeClr val="bg1"/>
                </a:solidFill>
                <a:ea typeface="Times New Roman" panose="02020603050405020304" pitchFamily="18" charset="0"/>
                <a:cs typeface="Times New Roman" panose="02020603050405020304" pitchFamily="18" charset="0"/>
              </a:rPr>
              <a:t>SURVEY FINDINGS</a:t>
            </a:r>
          </a:p>
          <a:p>
            <a:pPr marL="0" lvl="1" algn="ctr">
              <a:spcAft>
                <a:spcPts val="0"/>
              </a:spcAft>
            </a:pPr>
            <a:endParaRPr lang="en-GB" sz="2400" b="1" dirty="0">
              <a:solidFill>
                <a:schemeClr val="bg1"/>
              </a:solidFill>
            </a:endParaRPr>
          </a:p>
        </p:txBody>
      </p:sp>
      <p:pic>
        <p:nvPicPr>
          <p:cNvPr id="6" name="Picture 5">
            <a:extLst>
              <a:ext uri="{FF2B5EF4-FFF2-40B4-BE49-F238E27FC236}">
                <a16:creationId xmlns:a16="http://schemas.microsoft.com/office/drawing/2014/main" id="{51728EC0-52D8-4E04-B753-A6ED64153CA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5116" t="18788" r="14827" b="26263"/>
          <a:stretch/>
        </p:blipFill>
        <p:spPr>
          <a:xfrm>
            <a:off x="10824712" y="6051480"/>
            <a:ext cx="1367288" cy="806520"/>
          </a:xfrm>
          <a:prstGeom prst="rect">
            <a:avLst/>
          </a:prstGeom>
        </p:spPr>
      </p:pic>
      <p:pic>
        <p:nvPicPr>
          <p:cNvPr id="12290" name="Chart 25">
            <a:extLst>
              <a:ext uri="{FF2B5EF4-FFF2-40B4-BE49-F238E27FC236}">
                <a16:creationId xmlns:a16="http://schemas.microsoft.com/office/drawing/2014/main" id="{08EAF92A-65A6-4768-BC3A-0B04D57261A4}"/>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4174" y="1420812"/>
            <a:ext cx="5419725" cy="479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1" name="Chart 26">
            <a:extLst>
              <a:ext uri="{FF2B5EF4-FFF2-40B4-BE49-F238E27FC236}">
                <a16:creationId xmlns:a16="http://schemas.microsoft.com/office/drawing/2014/main" id="{651A4C87-847A-4395-B772-53B08F2F9B4C}"/>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6500" y="1600200"/>
            <a:ext cx="5521325" cy="4451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96747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BEA83AB-A86A-4DC4-8627-5B2142EBC4DD}"/>
              </a:ext>
            </a:extLst>
          </p:cNvPr>
          <p:cNvSpPr/>
          <p:nvPr/>
        </p:nvSpPr>
        <p:spPr>
          <a:xfrm>
            <a:off x="0" y="400937"/>
            <a:ext cx="12192000" cy="530426"/>
          </a:xfrm>
          <a:prstGeom prst="rect">
            <a:avLst/>
          </a:prstGeom>
          <a:solidFill>
            <a:srgbClr val="0070C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spcAft>
                <a:spcPts val="0"/>
              </a:spcAft>
            </a:pPr>
            <a:r>
              <a:rPr lang="en-ZA" sz="2400" b="1" dirty="0">
                <a:solidFill>
                  <a:schemeClr val="bg1"/>
                </a:solidFill>
              </a:rPr>
              <a:t>                                                                                                                              </a:t>
            </a:r>
          </a:p>
          <a:p>
            <a:pPr marL="0" lvl="1" algn="ctr">
              <a:spcAft>
                <a:spcPts val="0"/>
              </a:spcAft>
            </a:pPr>
            <a:r>
              <a:rPr lang="en-ZA" sz="2400" b="1" dirty="0">
                <a:solidFill>
                  <a:schemeClr val="bg1"/>
                </a:solidFill>
                <a:ea typeface="Times New Roman" panose="02020603050405020304" pitchFamily="18" charset="0"/>
                <a:cs typeface="Times New Roman" panose="02020603050405020304" pitchFamily="18" charset="0"/>
              </a:rPr>
              <a:t> SURVEY FINDINGS</a:t>
            </a:r>
          </a:p>
          <a:p>
            <a:pPr marL="0" lvl="1" algn="ctr">
              <a:spcAft>
                <a:spcPts val="0"/>
              </a:spcAft>
            </a:pPr>
            <a:endParaRPr lang="en-GB" sz="2400" b="1" dirty="0">
              <a:solidFill>
                <a:schemeClr val="bg1"/>
              </a:solidFill>
            </a:endParaRPr>
          </a:p>
        </p:txBody>
      </p:sp>
      <p:pic>
        <p:nvPicPr>
          <p:cNvPr id="6" name="Picture 5">
            <a:extLst>
              <a:ext uri="{FF2B5EF4-FFF2-40B4-BE49-F238E27FC236}">
                <a16:creationId xmlns:a16="http://schemas.microsoft.com/office/drawing/2014/main" id="{51728EC0-52D8-4E04-B753-A6ED64153CA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5116" t="18788" r="14827" b="26263"/>
          <a:stretch/>
        </p:blipFill>
        <p:spPr>
          <a:xfrm>
            <a:off x="10824712" y="6051480"/>
            <a:ext cx="1367288" cy="806520"/>
          </a:xfrm>
          <a:prstGeom prst="rect">
            <a:avLst/>
          </a:prstGeom>
        </p:spPr>
      </p:pic>
      <p:pic>
        <p:nvPicPr>
          <p:cNvPr id="13314" name="Chart 27">
            <a:extLst>
              <a:ext uri="{FF2B5EF4-FFF2-40B4-BE49-F238E27FC236}">
                <a16:creationId xmlns:a16="http://schemas.microsoft.com/office/drawing/2014/main" id="{2F1F047C-8BA4-434E-B4C6-3DD871BC80CF}"/>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1273175"/>
            <a:ext cx="8115300" cy="4778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4122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BEA83AB-A86A-4DC4-8627-5B2142EBC4DD}"/>
              </a:ext>
            </a:extLst>
          </p:cNvPr>
          <p:cNvSpPr/>
          <p:nvPr/>
        </p:nvSpPr>
        <p:spPr>
          <a:xfrm>
            <a:off x="0" y="400937"/>
            <a:ext cx="12192000" cy="530426"/>
          </a:xfrm>
          <a:prstGeom prst="rect">
            <a:avLst/>
          </a:prstGeom>
          <a:solidFill>
            <a:srgbClr val="0070C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spcAft>
                <a:spcPts val="0"/>
              </a:spcAft>
            </a:pPr>
            <a:r>
              <a:rPr lang="en-ZA" sz="2400" b="1" dirty="0">
                <a:solidFill>
                  <a:schemeClr val="bg1"/>
                </a:solidFill>
              </a:rPr>
              <a:t>                                                                             </a:t>
            </a:r>
          </a:p>
          <a:p>
            <a:pPr marL="0" lvl="1" algn="ctr">
              <a:spcAft>
                <a:spcPts val="0"/>
              </a:spcAft>
            </a:pPr>
            <a:r>
              <a:rPr lang="en-ZA" sz="2400" b="1" dirty="0">
                <a:solidFill>
                  <a:schemeClr val="bg1"/>
                </a:solidFill>
              </a:rPr>
              <a:t>RECOMMENDATIONS                                               </a:t>
            </a:r>
          </a:p>
          <a:p>
            <a:pPr marL="0" lvl="1" algn="ctr">
              <a:spcAft>
                <a:spcPts val="0"/>
              </a:spcAft>
            </a:pPr>
            <a:endParaRPr lang="en-GB" sz="2400" b="1" dirty="0">
              <a:solidFill>
                <a:schemeClr val="bg1"/>
              </a:solidFill>
            </a:endParaRPr>
          </a:p>
        </p:txBody>
      </p:sp>
      <p:pic>
        <p:nvPicPr>
          <p:cNvPr id="6" name="Picture 5">
            <a:extLst>
              <a:ext uri="{FF2B5EF4-FFF2-40B4-BE49-F238E27FC236}">
                <a16:creationId xmlns:a16="http://schemas.microsoft.com/office/drawing/2014/main" id="{51728EC0-52D8-4E04-B753-A6ED64153CA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5116" t="18788" r="14827" b="26263"/>
          <a:stretch/>
        </p:blipFill>
        <p:spPr>
          <a:xfrm>
            <a:off x="10824712" y="6051480"/>
            <a:ext cx="1367288" cy="806520"/>
          </a:xfrm>
          <a:prstGeom prst="rect">
            <a:avLst/>
          </a:prstGeom>
        </p:spPr>
      </p:pic>
      <p:graphicFrame>
        <p:nvGraphicFramePr>
          <p:cNvPr id="2" name="Table 1">
            <a:extLst>
              <a:ext uri="{FF2B5EF4-FFF2-40B4-BE49-F238E27FC236}">
                <a16:creationId xmlns:a16="http://schemas.microsoft.com/office/drawing/2014/main" id="{59F4E847-B756-4C69-88B2-89B9AD52CAEB}"/>
              </a:ext>
            </a:extLst>
          </p:cNvPr>
          <p:cNvGraphicFramePr>
            <a:graphicFrameLocks noGrp="1"/>
          </p:cNvGraphicFramePr>
          <p:nvPr>
            <p:extLst>
              <p:ext uri="{D42A27DB-BD31-4B8C-83A1-F6EECF244321}">
                <p14:modId xmlns:p14="http://schemas.microsoft.com/office/powerpoint/2010/main" val="530348796"/>
              </p:ext>
            </p:extLst>
          </p:nvPr>
        </p:nvGraphicFramePr>
        <p:xfrm>
          <a:off x="1231900" y="1662621"/>
          <a:ext cx="9389612" cy="3657600"/>
        </p:xfrm>
        <a:graphic>
          <a:graphicData uri="http://schemas.openxmlformats.org/drawingml/2006/table">
            <a:tbl>
              <a:tblPr firstRow="1" firstCol="1" bandRow="1">
                <a:tableStyleId>{5C22544A-7EE6-4342-B048-85BDC9FD1C3A}</a:tableStyleId>
              </a:tblPr>
              <a:tblGrid>
                <a:gridCol w="9389612">
                  <a:extLst>
                    <a:ext uri="{9D8B030D-6E8A-4147-A177-3AD203B41FA5}">
                      <a16:colId xmlns:a16="http://schemas.microsoft.com/office/drawing/2014/main" val="3214541290"/>
                    </a:ext>
                  </a:extLst>
                </a:gridCol>
              </a:tblGrid>
              <a:tr h="3580606">
                <a:tc>
                  <a:txBody>
                    <a:bodyPr/>
                    <a:lstStyle/>
                    <a:p>
                      <a:r>
                        <a:rPr lang="en-US" sz="2000" b="0" kern="50" dirty="0">
                          <a:solidFill>
                            <a:schemeClr val="tx1"/>
                          </a:solidFill>
                          <a:effectLst/>
                        </a:rPr>
                        <a:t>       </a:t>
                      </a:r>
                      <a:endParaRPr lang="en-ZA" sz="2000" b="0" kern="50" dirty="0">
                        <a:solidFill>
                          <a:schemeClr val="tx1"/>
                        </a:solidFill>
                        <a:effectLst/>
                      </a:endParaRPr>
                    </a:p>
                    <a:p>
                      <a:r>
                        <a:rPr lang="en-ZA" sz="2000" b="1" kern="50" dirty="0">
                          <a:solidFill>
                            <a:schemeClr val="tx1"/>
                          </a:solidFill>
                          <a:effectLst/>
                        </a:rPr>
                        <a:t>Industry Awareness</a:t>
                      </a:r>
                    </a:p>
                    <a:p>
                      <a:r>
                        <a:rPr lang="en-US" sz="2000" b="0" kern="50" dirty="0">
                          <a:solidFill>
                            <a:schemeClr val="tx1"/>
                          </a:solidFill>
                          <a:effectLst/>
                        </a:rPr>
                        <a:t> </a:t>
                      </a:r>
                      <a:endParaRPr lang="en-ZA" sz="2000" b="0" kern="50" dirty="0">
                        <a:solidFill>
                          <a:schemeClr val="tx1"/>
                        </a:solidFill>
                        <a:effectLst/>
                      </a:endParaRPr>
                    </a:p>
                    <a:p>
                      <a:pPr marL="342900" lvl="0" indent="-342900" algn="just">
                        <a:buFont typeface="Wingdings" panose="05000000000000000000" pitchFamily="2" charset="2"/>
                        <a:buChar char=""/>
                      </a:pPr>
                      <a:r>
                        <a:rPr lang="en-US" sz="2000" b="0" kern="50" dirty="0">
                          <a:solidFill>
                            <a:schemeClr val="tx1"/>
                          </a:solidFill>
                          <a:effectLst/>
                        </a:rPr>
                        <a:t>Develop an industry strategy and plan to highlight GBV and support its victims.</a:t>
                      </a:r>
                      <a:endParaRPr lang="en-ZA" sz="2000" b="0" kern="50" dirty="0">
                        <a:solidFill>
                          <a:schemeClr val="tx1"/>
                        </a:solidFill>
                        <a:effectLst/>
                      </a:endParaRPr>
                    </a:p>
                    <a:p>
                      <a:pPr marL="342900" lvl="0" indent="-342900" algn="just">
                        <a:buFont typeface="Wingdings" panose="05000000000000000000" pitchFamily="2" charset="2"/>
                        <a:buChar char=""/>
                      </a:pPr>
                      <a:r>
                        <a:rPr lang="en-US" sz="2000" b="0" kern="50" dirty="0">
                          <a:solidFill>
                            <a:schemeClr val="tx1"/>
                          </a:solidFill>
                          <a:effectLst/>
                        </a:rPr>
                        <a:t>Lobby individual firms to conduct education and awareness programmes for employees.</a:t>
                      </a:r>
                      <a:endParaRPr lang="en-ZA" sz="2000" b="0" kern="50" dirty="0">
                        <a:solidFill>
                          <a:schemeClr val="tx1"/>
                        </a:solidFill>
                        <a:effectLst/>
                      </a:endParaRPr>
                    </a:p>
                    <a:p>
                      <a:pPr marL="342900" lvl="0" indent="-342900" algn="just">
                        <a:buFont typeface="Wingdings" panose="05000000000000000000" pitchFamily="2" charset="2"/>
                        <a:buChar char=""/>
                      </a:pPr>
                      <a:r>
                        <a:rPr lang="en-US" sz="2000" b="0" kern="50" dirty="0">
                          <a:solidFill>
                            <a:schemeClr val="tx1"/>
                          </a:solidFill>
                          <a:effectLst/>
                        </a:rPr>
                        <a:t>Put GBV on the agenda for industry conferences and seminars.</a:t>
                      </a:r>
                      <a:endParaRPr lang="en-ZA" sz="2000" b="0" kern="50" dirty="0">
                        <a:solidFill>
                          <a:schemeClr val="tx1"/>
                        </a:solidFill>
                        <a:effectLst/>
                      </a:endParaRPr>
                    </a:p>
                    <a:p>
                      <a:pPr marL="342900" lvl="0" indent="-342900" algn="just">
                        <a:buFont typeface="Wingdings" panose="05000000000000000000" pitchFamily="2" charset="2"/>
                        <a:buChar char=""/>
                      </a:pPr>
                      <a:r>
                        <a:rPr lang="en-US" sz="2000" b="0" kern="50" dirty="0">
                          <a:solidFill>
                            <a:schemeClr val="tx1"/>
                          </a:solidFill>
                          <a:effectLst/>
                        </a:rPr>
                        <a:t>Develop industry-wide policy guidelines of how individual companies should address GBV.</a:t>
                      </a:r>
                      <a:endParaRPr lang="en-ZA" sz="2000" b="0" kern="50" dirty="0">
                        <a:solidFill>
                          <a:schemeClr val="tx1"/>
                        </a:solidFill>
                        <a:effectLst/>
                      </a:endParaRPr>
                    </a:p>
                    <a:p>
                      <a:pPr marL="342900" lvl="0" indent="-342900" algn="just">
                        <a:buFont typeface="Wingdings" panose="05000000000000000000" pitchFamily="2" charset="2"/>
                        <a:buChar char=""/>
                      </a:pPr>
                      <a:r>
                        <a:rPr lang="en-US" sz="2000" b="0" kern="50" dirty="0">
                          <a:solidFill>
                            <a:schemeClr val="tx1"/>
                          </a:solidFill>
                          <a:effectLst/>
                        </a:rPr>
                        <a:t>Employer bodies and trade unions should support the elimination of GBV in its constituencies through programmes. </a:t>
                      </a:r>
                      <a:endParaRPr lang="en-ZA" sz="2000" b="0" kern="50" dirty="0">
                        <a:solidFill>
                          <a:schemeClr val="tx1"/>
                        </a:solidFill>
                        <a:effectLst/>
                      </a:endParaRPr>
                    </a:p>
                    <a:p>
                      <a:r>
                        <a:rPr lang="en-US" sz="2000" b="0" kern="50" dirty="0">
                          <a:solidFill>
                            <a:schemeClr val="tx1"/>
                          </a:solidFill>
                          <a:effectLst/>
                        </a:rPr>
                        <a:t> </a:t>
                      </a:r>
                      <a:endParaRPr lang="en-ZA" sz="2000" b="0" kern="50" dirty="0">
                        <a:solidFill>
                          <a:schemeClr val="tx1"/>
                        </a:solidFill>
                        <a:effectLst/>
                        <a:latin typeface="Calibri" panose="020F0502020204030204" pitchFamily="34" charset="0"/>
                        <a:ea typeface="Lucida Sans Unicode" panose="020B0602030504020204" pitchFamily="34" charset="0"/>
                        <a:cs typeface="Mangal" panose="02040503050203030202" pitchFamily="18" charset="0"/>
                      </a:endParaRPr>
                    </a:p>
                  </a:txBody>
                  <a:tcPr marL="68580" marR="68580" marT="0" marB="0">
                    <a:solidFill>
                      <a:schemeClr val="bg1">
                        <a:lumMod val="95000"/>
                      </a:schemeClr>
                    </a:solidFill>
                  </a:tcPr>
                </a:tc>
                <a:extLst>
                  <a:ext uri="{0D108BD9-81ED-4DB2-BD59-A6C34878D82A}">
                    <a16:rowId xmlns:a16="http://schemas.microsoft.com/office/drawing/2014/main" val="2899331081"/>
                  </a:ext>
                </a:extLst>
              </a:tr>
            </a:tbl>
          </a:graphicData>
        </a:graphic>
      </p:graphicFrame>
    </p:spTree>
    <p:extLst>
      <p:ext uri="{BB962C8B-B14F-4D97-AF65-F5344CB8AC3E}">
        <p14:creationId xmlns:p14="http://schemas.microsoft.com/office/powerpoint/2010/main" val="21938154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BEA83AB-A86A-4DC4-8627-5B2142EBC4DD}"/>
              </a:ext>
            </a:extLst>
          </p:cNvPr>
          <p:cNvSpPr/>
          <p:nvPr/>
        </p:nvSpPr>
        <p:spPr>
          <a:xfrm>
            <a:off x="0" y="400937"/>
            <a:ext cx="12192000" cy="530426"/>
          </a:xfrm>
          <a:prstGeom prst="rect">
            <a:avLst/>
          </a:prstGeom>
          <a:solidFill>
            <a:srgbClr val="0070C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spcAft>
                <a:spcPts val="0"/>
              </a:spcAft>
            </a:pPr>
            <a:r>
              <a:rPr lang="en-ZA" sz="2400" b="1" dirty="0">
                <a:solidFill>
                  <a:schemeClr val="bg1"/>
                </a:solidFill>
              </a:rPr>
              <a:t>                                                                                                                              </a:t>
            </a:r>
          </a:p>
          <a:p>
            <a:pPr marL="0" lvl="1" algn="ctr">
              <a:spcAft>
                <a:spcPts val="0"/>
              </a:spcAft>
            </a:pPr>
            <a:r>
              <a:rPr lang="en-ZA" sz="2400" b="1" dirty="0">
                <a:solidFill>
                  <a:schemeClr val="bg1"/>
                </a:solidFill>
                <a:ea typeface="Times New Roman" panose="02020603050405020304" pitchFamily="18" charset="0"/>
                <a:cs typeface="Times New Roman" panose="02020603050405020304" pitchFamily="18" charset="0"/>
              </a:rPr>
              <a:t> </a:t>
            </a:r>
            <a:r>
              <a:rPr lang="en-ZA" sz="2400" b="1" dirty="0">
                <a:solidFill>
                  <a:schemeClr val="bg1"/>
                </a:solidFill>
              </a:rPr>
              <a:t>RECOMMENDATIONS</a:t>
            </a:r>
            <a:endParaRPr lang="en-ZA" sz="2400" b="1" dirty="0">
              <a:solidFill>
                <a:schemeClr val="bg1"/>
              </a:solidFill>
              <a:ea typeface="Times New Roman" panose="02020603050405020304" pitchFamily="18" charset="0"/>
              <a:cs typeface="Times New Roman" panose="02020603050405020304" pitchFamily="18" charset="0"/>
            </a:endParaRPr>
          </a:p>
          <a:p>
            <a:endParaRPr lang="en-GB" sz="2400" b="1" dirty="0">
              <a:solidFill>
                <a:schemeClr val="bg1"/>
              </a:solidFill>
            </a:endParaRPr>
          </a:p>
        </p:txBody>
      </p:sp>
      <p:pic>
        <p:nvPicPr>
          <p:cNvPr id="6" name="Picture 5">
            <a:extLst>
              <a:ext uri="{FF2B5EF4-FFF2-40B4-BE49-F238E27FC236}">
                <a16:creationId xmlns:a16="http://schemas.microsoft.com/office/drawing/2014/main" id="{51728EC0-52D8-4E04-B753-A6ED64153CA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5116" t="18788" r="14827" b="26263"/>
          <a:stretch/>
        </p:blipFill>
        <p:spPr>
          <a:xfrm>
            <a:off x="10824712" y="6051480"/>
            <a:ext cx="1367288" cy="806520"/>
          </a:xfrm>
          <a:prstGeom prst="rect">
            <a:avLst/>
          </a:prstGeom>
        </p:spPr>
      </p:pic>
      <p:graphicFrame>
        <p:nvGraphicFramePr>
          <p:cNvPr id="2" name="Table 1">
            <a:extLst>
              <a:ext uri="{FF2B5EF4-FFF2-40B4-BE49-F238E27FC236}">
                <a16:creationId xmlns:a16="http://schemas.microsoft.com/office/drawing/2014/main" id="{EAAF0A02-890E-48EB-B42E-C0D8F1197F22}"/>
              </a:ext>
            </a:extLst>
          </p:cNvPr>
          <p:cNvGraphicFramePr>
            <a:graphicFrameLocks noGrp="1"/>
          </p:cNvGraphicFramePr>
          <p:nvPr>
            <p:extLst>
              <p:ext uri="{D42A27DB-BD31-4B8C-83A1-F6EECF244321}">
                <p14:modId xmlns:p14="http://schemas.microsoft.com/office/powerpoint/2010/main" val="3951928578"/>
              </p:ext>
            </p:extLst>
          </p:nvPr>
        </p:nvGraphicFramePr>
        <p:xfrm>
          <a:off x="1159510" y="1296861"/>
          <a:ext cx="9521190" cy="1598739"/>
        </p:xfrm>
        <a:graphic>
          <a:graphicData uri="http://schemas.openxmlformats.org/drawingml/2006/table">
            <a:tbl>
              <a:tblPr firstRow="1" firstCol="1" bandRow="1">
                <a:tableStyleId>{5C22544A-7EE6-4342-B048-85BDC9FD1C3A}</a:tableStyleId>
              </a:tblPr>
              <a:tblGrid>
                <a:gridCol w="9521190">
                  <a:extLst>
                    <a:ext uri="{9D8B030D-6E8A-4147-A177-3AD203B41FA5}">
                      <a16:colId xmlns:a16="http://schemas.microsoft.com/office/drawing/2014/main" val="1263581798"/>
                    </a:ext>
                  </a:extLst>
                </a:gridCol>
              </a:tblGrid>
              <a:tr h="1598739">
                <a:tc>
                  <a:txBody>
                    <a:bodyPr/>
                    <a:lstStyle/>
                    <a:p>
                      <a:r>
                        <a:rPr lang="en-US" sz="2400" kern="50" dirty="0">
                          <a:solidFill>
                            <a:schemeClr val="tx1"/>
                          </a:solidFill>
                          <a:effectLst/>
                        </a:rPr>
                        <a:t>      GBV Costs</a:t>
                      </a:r>
                      <a:endParaRPr lang="en-ZA" sz="2400" kern="50" dirty="0">
                        <a:solidFill>
                          <a:schemeClr val="tx1"/>
                        </a:solidFill>
                        <a:effectLst/>
                      </a:endParaRPr>
                    </a:p>
                    <a:p>
                      <a:pPr marL="342900" lvl="0" indent="-342900">
                        <a:buFont typeface="Wingdings" panose="05000000000000000000" pitchFamily="2" charset="2"/>
                        <a:buChar char=""/>
                      </a:pPr>
                      <a:r>
                        <a:rPr lang="en-US" sz="2400" b="0" kern="50" dirty="0">
                          <a:solidFill>
                            <a:schemeClr val="tx1"/>
                          </a:solidFill>
                          <a:effectLst/>
                        </a:rPr>
                        <a:t>The industry stakeholders should start a process of calculating and costing the impact of GBV on the industry. </a:t>
                      </a:r>
                      <a:endParaRPr lang="en-ZA" sz="2400" b="0" kern="50" dirty="0">
                        <a:solidFill>
                          <a:schemeClr val="tx1"/>
                        </a:solidFill>
                        <a:effectLst/>
                      </a:endParaRPr>
                    </a:p>
                    <a:p>
                      <a:r>
                        <a:rPr lang="en-US" sz="2400" kern="50" dirty="0">
                          <a:solidFill>
                            <a:schemeClr val="tx1"/>
                          </a:solidFill>
                          <a:effectLst/>
                        </a:rPr>
                        <a:t> </a:t>
                      </a:r>
                      <a:endParaRPr lang="en-ZA" sz="2400" kern="50" dirty="0">
                        <a:solidFill>
                          <a:schemeClr val="tx1"/>
                        </a:solidFill>
                        <a:effectLst/>
                        <a:latin typeface="Calibri" panose="020F0502020204030204" pitchFamily="34" charset="0"/>
                        <a:ea typeface="Lucida Sans Unicode" panose="020B0602030504020204" pitchFamily="34" charset="0"/>
                        <a:cs typeface="Mangal" panose="02040503050203030202" pitchFamily="18" charset="0"/>
                      </a:endParaRPr>
                    </a:p>
                  </a:txBody>
                  <a:tcPr marL="68580" marR="68580" marT="0" marB="0">
                    <a:solidFill>
                      <a:schemeClr val="bg1">
                        <a:lumMod val="95000"/>
                      </a:schemeClr>
                    </a:solidFill>
                  </a:tcPr>
                </a:tc>
                <a:extLst>
                  <a:ext uri="{0D108BD9-81ED-4DB2-BD59-A6C34878D82A}">
                    <a16:rowId xmlns:a16="http://schemas.microsoft.com/office/drawing/2014/main" val="950257243"/>
                  </a:ext>
                </a:extLst>
              </a:tr>
            </a:tbl>
          </a:graphicData>
        </a:graphic>
      </p:graphicFrame>
      <p:graphicFrame>
        <p:nvGraphicFramePr>
          <p:cNvPr id="3" name="Table 2">
            <a:extLst>
              <a:ext uri="{FF2B5EF4-FFF2-40B4-BE49-F238E27FC236}">
                <a16:creationId xmlns:a16="http://schemas.microsoft.com/office/drawing/2014/main" id="{090A8D53-5112-4438-BCBE-E4F5C375DB17}"/>
              </a:ext>
            </a:extLst>
          </p:cNvPr>
          <p:cNvGraphicFramePr>
            <a:graphicFrameLocks noGrp="1"/>
          </p:cNvGraphicFramePr>
          <p:nvPr>
            <p:extLst>
              <p:ext uri="{D42A27DB-BD31-4B8C-83A1-F6EECF244321}">
                <p14:modId xmlns:p14="http://schemas.microsoft.com/office/powerpoint/2010/main" val="607036374"/>
              </p:ext>
            </p:extLst>
          </p:nvPr>
        </p:nvGraphicFramePr>
        <p:xfrm>
          <a:off x="1159510" y="3429001"/>
          <a:ext cx="9521190" cy="2755900"/>
        </p:xfrm>
        <a:graphic>
          <a:graphicData uri="http://schemas.openxmlformats.org/drawingml/2006/table">
            <a:tbl>
              <a:tblPr firstRow="1" firstCol="1" bandRow="1">
                <a:tableStyleId>{5C22544A-7EE6-4342-B048-85BDC9FD1C3A}</a:tableStyleId>
              </a:tblPr>
              <a:tblGrid>
                <a:gridCol w="9521190">
                  <a:extLst>
                    <a:ext uri="{9D8B030D-6E8A-4147-A177-3AD203B41FA5}">
                      <a16:colId xmlns:a16="http://schemas.microsoft.com/office/drawing/2014/main" val="1687801614"/>
                    </a:ext>
                  </a:extLst>
                </a:gridCol>
              </a:tblGrid>
              <a:tr h="2755900">
                <a:tc>
                  <a:txBody>
                    <a:bodyPr/>
                    <a:lstStyle/>
                    <a:p>
                      <a:r>
                        <a:rPr lang="en-US" sz="2400" b="0" kern="50" dirty="0">
                          <a:solidFill>
                            <a:schemeClr val="tx1"/>
                          </a:solidFill>
                          <a:effectLst/>
                        </a:rPr>
                        <a:t> </a:t>
                      </a:r>
                      <a:endParaRPr lang="en-ZA" sz="2400" b="0" kern="50" dirty="0">
                        <a:solidFill>
                          <a:schemeClr val="tx1"/>
                        </a:solidFil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kern="1200" dirty="0">
                          <a:solidFill>
                            <a:schemeClr val="tx1"/>
                          </a:solidFill>
                          <a:effectLst/>
                          <a:latin typeface="+mn-lt"/>
                          <a:ea typeface="+mn-ea"/>
                          <a:cs typeface="+mn-cs"/>
                        </a:rPr>
                        <a:t>Community </a:t>
                      </a:r>
                      <a:endParaRPr lang="en-ZA" sz="2400" b="0" kern="50" dirty="0">
                        <a:solidFill>
                          <a:schemeClr val="tx1"/>
                        </a:solidFill>
                        <a:effectLst/>
                      </a:endParaRPr>
                    </a:p>
                    <a:p>
                      <a:pPr marL="342900" lvl="0" indent="-342900">
                        <a:buFont typeface="Wingdings" panose="05000000000000000000" pitchFamily="2" charset="2"/>
                        <a:buChar char=""/>
                      </a:pPr>
                      <a:r>
                        <a:rPr lang="en-US" sz="2400" b="0" kern="50" dirty="0">
                          <a:solidFill>
                            <a:schemeClr val="tx1"/>
                          </a:solidFill>
                          <a:effectLst/>
                        </a:rPr>
                        <a:t>Support community-based initiatives to prevent violence, including school-based programmes, to address gender norms and attitudes, and </a:t>
                      </a:r>
                      <a:r>
                        <a:rPr lang="en-US" sz="2400" b="0" kern="50" dirty="0" err="1">
                          <a:solidFill>
                            <a:schemeClr val="tx1"/>
                          </a:solidFill>
                          <a:effectLst/>
                        </a:rPr>
                        <a:t>mobilising</a:t>
                      </a:r>
                      <a:r>
                        <a:rPr lang="en-US" sz="2400" b="0" kern="50" dirty="0">
                          <a:solidFill>
                            <a:schemeClr val="tx1"/>
                          </a:solidFill>
                          <a:effectLst/>
                        </a:rPr>
                        <a:t> individuals and communities to challenge these social norms.</a:t>
                      </a:r>
                      <a:endParaRPr lang="en-ZA" sz="2400" b="0" kern="50" dirty="0">
                        <a:solidFill>
                          <a:schemeClr val="tx1"/>
                        </a:solidFill>
                        <a:effectLst/>
                      </a:endParaRPr>
                    </a:p>
                    <a:p>
                      <a:pPr marL="342900" lvl="0" indent="-342900">
                        <a:buFont typeface="Wingdings" panose="05000000000000000000" pitchFamily="2" charset="2"/>
                        <a:buChar char=""/>
                      </a:pPr>
                      <a:r>
                        <a:rPr lang="en-US" sz="2400" b="0" kern="50" dirty="0">
                          <a:solidFill>
                            <a:schemeClr val="tx1"/>
                          </a:solidFill>
                          <a:effectLst/>
                        </a:rPr>
                        <a:t>Provide support to community-based NGOs that deal with GBV and that aid victims of GBV.</a:t>
                      </a:r>
                      <a:endParaRPr lang="en-ZA" sz="2400" b="0" kern="50" dirty="0">
                        <a:solidFill>
                          <a:schemeClr val="tx1"/>
                        </a:solidFill>
                        <a:effectLst/>
                      </a:endParaRPr>
                    </a:p>
                  </a:txBody>
                  <a:tcPr marL="68580" marR="68580" marT="0" marB="0">
                    <a:solidFill>
                      <a:schemeClr val="bg1">
                        <a:lumMod val="95000"/>
                      </a:schemeClr>
                    </a:solidFill>
                  </a:tcPr>
                </a:tc>
                <a:extLst>
                  <a:ext uri="{0D108BD9-81ED-4DB2-BD59-A6C34878D82A}">
                    <a16:rowId xmlns:a16="http://schemas.microsoft.com/office/drawing/2014/main" val="3600976732"/>
                  </a:ext>
                </a:extLst>
              </a:tr>
            </a:tbl>
          </a:graphicData>
        </a:graphic>
      </p:graphicFrame>
    </p:spTree>
    <p:extLst>
      <p:ext uri="{BB962C8B-B14F-4D97-AF65-F5344CB8AC3E}">
        <p14:creationId xmlns:p14="http://schemas.microsoft.com/office/powerpoint/2010/main" val="18935610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BEA83AB-A86A-4DC4-8627-5B2142EBC4DD}"/>
              </a:ext>
            </a:extLst>
          </p:cNvPr>
          <p:cNvSpPr/>
          <p:nvPr/>
        </p:nvSpPr>
        <p:spPr>
          <a:xfrm>
            <a:off x="0" y="400937"/>
            <a:ext cx="12192000" cy="530426"/>
          </a:xfrm>
          <a:prstGeom prst="rect">
            <a:avLst/>
          </a:prstGeom>
          <a:solidFill>
            <a:srgbClr val="0070C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spcAft>
                <a:spcPts val="0"/>
              </a:spcAft>
            </a:pPr>
            <a:r>
              <a:rPr lang="en-ZA" sz="2400" b="1" dirty="0">
                <a:solidFill>
                  <a:schemeClr val="bg1"/>
                </a:solidFill>
              </a:rPr>
              <a:t>                                                                                                                              </a:t>
            </a:r>
          </a:p>
          <a:p>
            <a:pPr marL="0" lvl="1" algn="ctr">
              <a:spcAft>
                <a:spcPts val="0"/>
              </a:spcAft>
            </a:pPr>
            <a:r>
              <a:rPr lang="en-ZA" sz="2400" b="1" dirty="0">
                <a:solidFill>
                  <a:schemeClr val="bg1"/>
                </a:solidFill>
                <a:ea typeface="Times New Roman" panose="02020603050405020304" pitchFamily="18" charset="0"/>
                <a:cs typeface="Times New Roman" panose="02020603050405020304" pitchFamily="18" charset="0"/>
              </a:rPr>
              <a:t> </a:t>
            </a:r>
            <a:r>
              <a:rPr lang="en-ZA" sz="2400" b="1" dirty="0">
                <a:solidFill>
                  <a:schemeClr val="bg1"/>
                </a:solidFill>
              </a:rPr>
              <a:t>RECOMMENDATIONS</a:t>
            </a:r>
            <a:endParaRPr lang="en-ZA" sz="2400" b="1" dirty="0">
              <a:solidFill>
                <a:schemeClr val="bg1"/>
              </a:solidFill>
              <a:ea typeface="Times New Roman" panose="02020603050405020304" pitchFamily="18" charset="0"/>
              <a:cs typeface="Times New Roman" panose="02020603050405020304" pitchFamily="18" charset="0"/>
            </a:endParaRPr>
          </a:p>
          <a:p>
            <a:endParaRPr lang="en-GB" sz="2400" b="1" dirty="0">
              <a:solidFill>
                <a:schemeClr val="bg1"/>
              </a:solidFill>
            </a:endParaRPr>
          </a:p>
        </p:txBody>
      </p:sp>
      <p:pic>
        <p:nvPicPr>
          <p:cNvPr id="6" name="Picture 5">
            <a:extLst>
              <a:ext uri="{FF2B5EF4-FFF2-40B4-BE49-F238E27FC236}">
                <a16:creationId xmlns:a16="http://schemas.microsoft.com/office/drawing/2014/main" id="{51728EC0-52D8-4E04-B753-A6ED64153CA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5116" t="18788" r="14827" b="26263"/>
          <a:stretch/>
        </p:blipFill>
        <p:spPr>
          <a:xfrm>
            <a:off x="10824712" y="6051480"/>
            <a:ext cx="1367288" cy="806520"/>
          </a:xfrm>
          <a:prstGeom prst="rect">
            <a:avLst/>
          </a:prstGeom>
        </p:spPr>
      </p:pic>
      <p:graphicFrame>
        <p:nvGraphicFramePr>
          <p:cNvPr id="2" name="Table 1">
            <a:extLst>
              <a:ext uri="{FF2B5EF4-FFF2-40B4-BE49-F238E27FC236}">
                <a16:creationId xmlns:a16="http://schemas.microsoft.com/office/drawing/2014/main" id="{0BEE1399-3E38-4DAA-9817-ACCFAB6A8DBE}"/>
              </a:ext>
            </a:extLst>
          </p:cNvPr>
          <p:cNvGraphicFramePr>
            <a:graphicFrameLocks noGrp="1"/>
          </p:cNvGraphicFramePr>
          <p:nvPr>
            <p:extLst>
              <p:ext uri="{D42A27DB-BD31-4B8C-83A1-F6EECF244321}">
                <p14:modId xmlns:p14="http://schemas.microsoft.com/office/powerpoint/2010/main" val="3128277633"/>
              </p:ext>
            </p:extLst>
          </p:nvPr>
        </p:nvGraphicFramePr>
        <p:xfrm>
          <a:off x="787400" y="1186974"/>
          <a:ext cx="9872212" cy="5120640"/>
        </p:xfrm>
        <a:graphic>
          <a:graphicData uri="http://schemas.openxmlformats.org/drawingml/2006/table">
            <a:tbl>
              <a:tblPr firstRow="1" firstCol="1" bandRow="1">
                <a:tableStyleId>{5C22544A-7EE6-4342-B048-85BDC9FD1C3A}</a:tableStyleId>
              </a:tblPr>
              <a:tblGrid>
                <a:gridCol w="9872212">
                  <a:extLst>
                    <a:ext uri="{9D8B030D-6E8A-4147-A177-3AD203B41FA5}">
                      <a16:colId xmlns:a16="http://schemas.microsoft.com/office/drawing/2014/main" val="2688772120"/>
                    </a:ext>
                  </a:extLst>
                </a:gridCol>
              </a:tblGrid>
              <a:tr h="0">
                <a:tc>
                  <a:txBody>
                    <a:bodyPr/>
                    <a:lstStyle/>
                    <a:p>
                      <a:r>
                        <a:rPr lang="en-US" sz="2400" b="0" kern="50" dirty="0">
                          <a:solidFill>
                            <a:schemeClr val="tx1"/>
                          </a:solidFill>
                          <a:effectLst/>
                        </a:rPr>
                        <a:t>       </a:t>
                      </a:r>
                      <a:endParaRPr lang="en-ZA" sz="2400" b="0" kern="50" dirty="0">
                        <a:solidFill>
                          <a:schemeClr val="tx1"/>
                        </a:solidFill>
                        <a:effectLst/>
                      </a:endParaRPr>
                    </a:p>
                    <a:p>
                      <a:r>
                        <a:rPr lang="en-US" sz="2400" b="0" kern="50" dirty="0">
                          <a:solidFill>
                            <a:schemeClr val="tx1"/>
                          </a:solidFill>
                          <a:effectLst/>
                        </a:rPr>
                        <a:t>       </a:t>
                      </a:r>
                      <a:r>
                        <a:rPr lang="en-US" sz="2400" b="1" kern="1200" dirty="0">
                          <a:solidFill>
                            <a:schemeClr val="tx1"/>
                          </a:solidFill>
                          <a:effectLst/>
                          <a:latin typeface="+mn-lt"/>
                          <a:ea typeface="+mn-ea"/>
                          <a:cs typeface="+mn-cs"/>
                        </a:rPr>
                        <a:t>Victim support</a:t>
                      </a:r>
                      <a:endParaRPr lang="en-ZA" sz="2400" b="1" kern="1200" dirty="0">
                        <a:solidFill>
                          <a:schemeClr val="tx1"/>
                        </a:solidFill>
                        <a:effectLst/>
                        <a:latin typeface="+mn-lt"/>
                        <a:ea typeface="+mn-ea"/>
                        <a:cs typeface="+mn-cs"/>
                      </a:endParaRPr>
                    </a:p>
                    <a:p>
                      <a:r>
                        <a:rPr lang="en-US" sz="2400" b="0" kern="50" dirty="0">
                          <a:solidFill>
                            <a:schemeClr val="tx1"/>
                          </a:solidFill>
                          <a:effectLst/>
                        </a:rPr>
                        <a:t> </a:t>
                      </a:r>
                      <a:endParaRPr lang="en-ZA" sz="2400" b="0" kern="50" dirty="0">
                        <a:solidFill>
                          <a:schemeClr val="tx1"/>
                        </a:solidFill>
                        <a:effectLst/>
                      </a:endParaRPr>
                    </a:p>
                    <a:p>
                      <a:pPr marL="342900" lvl="0" indent="-342900">
                        <a:buFont typeface="Wingdings" panose="05000000000000000000" pitchFamily="2" charset="2"/>
                        <a:buChar char=""/>
                      </a:pPr>
                      <a:r>
                        <a:rPr lang="en-US" sz="2400" b="0" kern="50" dirty="0">
                          <a:solidFill>
                            <a:schemeClr val="tx1"/>
                          </a:solidFill>
                          <a:effectLst/>
                        </a:rPr>
                        <a:t>The merSETA should develop education and training programmes on what is GBV, how it affects victims, and what assistance victims need. </a:t>
                      </a:r>
                      <a:endParaRPr lang="en-ZA" sz="2400" b="0" kern="50" dirty="0">
                        <a:solidFill>
                          <a:schemeClr val="tx1"/>
                        </a:solidFill>
                        <a:effectLst/>
                      </a:endParaRPr>
                    </a:p>
                    <a:p>
                      <a:pPr marL="342900" lvl="0" indent="-342900">
                        <a:buFont typeface="Wingdings" panose="05000000000000000000" pitchFamily="2" charset="2"/>
                        <a:buChar char=""/>
                      </a:pPr>
                      <a:r>
                        <a:rPr lang="en-US" sz="2400" b="0" kern="50" dirty="0">
                          <a:solidFill>
                            <a:schemeClr val="tx1"/>
                          </a:solidFill>
                          <a:effectLst/>
                        </a:rPr>
                        <a:t>Companies, trade unions and employer bodies should run training programmes for employees on GBV to show how victims and abusers can seek help and learn to relate in a healthy way.</a:t>
                      </a:r>
                      <a:endParaRPr lang="en-ZA" sz="2400" b="0" kern="50" dirty="0">
                        <a:solidFill>
                          <a:schemeClr val="tx1"/>
                        </a:solidFill>
                        <a:effectLst/>
                      </a:endParaRPr>
                    </a:p>
                    <a:p>
                      <a:pPr marL="342900" lvl="0" indent="-342900">
                        <a:buFont typeface="Wingdings" panose="05000000000000000000" pitchFamily="2" charset="2"/>
                        <a:buChar char=""/>
                      </a:pPr>
                      <a:r>
                        <a:rPr lang="en-US" sz="2400" b="0" kern="50" dirty="0">
                          <a:solidFill>
                            <a:schemeClr val="tx1"/>
                          </a:solidFill>
                          <a:effectLst/>
                        </a:rPr>
                        <a:t>Conduct specialist training for HR and the Wellness/Nursing staff to deal with GBV and sexual harassment.</a:t>
                      </a:r>
                      <a:endParaRPr lang="en-ZA" sz="2400" b="0" kern="50" dirty="0">
                        <a:solidFill>
                          <a:schemeClr val="tx1"/>
                        </a:solidFill>
                        <a:effectLst/>
                      </a:endParaRPr>
                    </a:p>
                    <a:p>
                      <a:pPr marL="342900" lvl="0" indent="-342900">
                        <a:buFont typeface="Wingdings" panose="05000000000000000000" pitchFamily="2" charset="2"/>
                        <a:buChar char=""/>
                      </a:pPr>
                      <a:r>
                        <a:rPr lang="en-US" sz="2400" b="0" kern="50" dirty="0">
                          <a:solidFill>
                            <a:schemeClr val="tx1"/>
                          </a:solidFill>
                          <a:effectLst/>
                        </a:rPr>
                        <a:t>Provide education, training, and dialogue on how employees (both women and men) can access community-based counselling to assist their partners deal with substance abuse and addictive </a:t>
                      </a:r>
                      <a:r>
                        <a:rPr lang="en-US" sz="2400" b="0" kern="50" dirty="0" err="1">
                          <a:solidFill>
                            <a:schemeClr val="tx1"/>
                          </a:solidFill>
                          <a:effectLst/>
                        </a:rPr>
                        <a:t>behaviour</a:t>
                      </a:r>
                      <a:r>
                        <a:rPr lang="en-US" sz="2400" b="0" kern="50" dirty="0">
                          <a:solidFill>
                            <a:schemeClr val="tx1"/>
                          </a:solidFill>
                          <a:effectLst/>
                        </a:rPr>
                        <a:t>. </a:t>
                      </a:r>
                      <a:endParaRPr lang="en-ZA" sz="2400" b="0" kern="50" dirty="0">
                        <a:solidFill>
                          <a:schemeClr val="tx1"/>
                        </a:solidFill>
                        <a:effectLst/>
                      </a:endParaRPr>
                    </a:p>
                    <a:p>
                      <a:pPr algn="just"/>
                      <a:r>
                        <a:rPr lang="en-US" sz="2400" b="0" kern="50" dirty="0">
                          <a:solidFill>
                            <a:schemeClr val="tx1"/>
                          </a:solidFill>
                          <a:effectLst/>
                        </a:rPr>
                        <a:t> </a:t>
                      </a:r>
                      <a:endParaRPr lang="en-ZA" sz="2400" b="0" kern="50" dirty="0">
                        <a:solidFill>
                          <a:schemeClr val="tx1"/>
                        </a:solidFill>
                        <a:effectLst/>
                        <a:latin typeface="Calibri" panose="020F0502020204030204" pitchFamily="34" charset="0"/>
                        <a:ea typeface="Lucida Sans Unicode" panose="020B0602030504020204" pitchFamily="34" charset="0"/>
                        <a:cs typeface="Mangal" panose="02040503050203030202" pitchFamily="18" charset="0"/>
                      </a:endParaRPr>
                    </a:p>
                  </a:txBody>
                  <a:tcPr marL="68580" marR="68580" marT="0" marB="0">
                    <a:solidFill>
                      <a:schemeClr val="bg1">
                        <a:lumMod val="95000"/>
                      </a:schemeClr>
                    </a:solidFill>
                  </a:tcPr>
                </a:tc>
                <a:extLst>
                  <a:ext uri="{0D108BD9-81ED-4DB2-BD59-A6C34878D82A}">
                    <a16:rowId xmlns:a16="http://schemas.microsoft.com/office/drawing/2014/main" val="3707669731"/>
                  </a:ext>
                </a:extLst>
              </a:tr>
            </a:tbl>
          </a:graphicData>
        </a:graphic>
      </p:graphicFrame>
    </p:spTree>
    <p:extLst>
      <p:ext uri="{BB962C8B-B14F-4D97-AF65-F5344CB8AC3E}">
        <p14:creationId xmlns:p14="http://schemas.microsoft.com/office/powerpoint/2010/main" val="40187139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BEA83AB-A86A-4DC4-8627-5B2142EBC4DD}"/>
              </a:ext>
            </a:extLst>
          </p:cNvPr>
          <p:cNvSpPr/>
          <p:nvPr/>
        </p:nvSpPr>
        <p:spPr>
          <a:xfrm>
            <a:off x="0" y="400937"/>
            <a:ext cx="12192000" cy="530426"/>
          </a:xfrm>
          <a:prstGeom prst="rect">
            <a:avLst/>
          </a:prstGeom>
          <a:solidFill>
            <a:srgbClr val="0070C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spcAft>
                <a:spcPts val="0"/>
              </a:spcAft>
            </a:pPr>
            <a:r>
              <a:rPr lang="en-ZA" sz="2400" b="1" dirty="0">
                <a:solidFill>
                  <a:schemeClr val="bg1"/>
                </a:solidFill>
              </a:rPr>
              <a:t>                                                                                                                              </a:t>
            </a:r>
          </a:p>
          <a:p>
            <a:pPr marL="0" lvl="1" algn="ctr">
              <a:spcAft>
                <a:spcPts val="0"/>
              </a:spcAft>
            </a:pPr>
            <a:r>
              <a:rPr lang="en-ZA" sz="2400" b="1" dirty="0">
                <a:solidFill>
                  <a:schemeClr val="bg1"/>
                </a:solidFill>
                <a:ea typeface="Times New Roman" panose="02020603050405020304" pitchFamily="18" charset="0"/>
                <a:cs typeface="Times New Roman" panose="02020603050405020304" pitchFamily="18" charset="0"/>
              </a:rPr>
              <a:t>RECOMMENDATIONS</a:t>
            </a:r>
          </a:p>
          <a:p>
            <a:endParaRPr lang="en-GB" sz="2400" b="1" dirty="0">
              <a:solidFill>
                <a:schemeClr val="bg1"/>
              </a:solidFill>
            </a:endParaRPr>
          </a:p>
        </p:txBody>
      </p:sp>
      <p:pic>
        <p:nvPicPr>
          <p:cNvPr id="6" name="Picture 5">
            <a:extLst>
              <a:ext uri="{FF2B5EF4-FFF2-40B4-BE49-F238E27FC236}">
                <a16:creationId xmlns:a16="http://schemas.microsoft.com/office/drawing/2014/main" id="{51728EC0-52D8-4E04-B753-A6ED64153CA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5116" t="18788" r="14827" b="26263"/>
          <a:stretch/>
        </p:blipFill>
        <p:spPr>
          <a:xfrm>
            <a:off x="10824712" y="6051480"/>
            <a:ext cx="1367288" cy="806520"/>
          </a:xfrm>
          <a:prstGeom prst="rect">
            <a:avLst/>
          </a:prstGeom>
        </p:spPr>
      </p:pic>
      <p:graphicFrame>
        <p:nvGraphicFramePr>
          <p:cNvPr id="2" name="Table 1">
            <a:extLst>
              <a:ext uri="{FF2B5EF4-FFF2-40B4-BE49-F238E27FC236}">
                <a16:creationId xmlns:a16="http://schemas.microsoft.com/office/drawing/2014/main" id="{F1197D0B-88E8-4A17-95E8-CB9EB3CCEA4E}"/>
              </a:ext>
            </a:extLst>
          </p:cNvPr>
          <p:cNvGraphicFramePr>
            <a:graphicFrameLocks noGrp="1"/>
          </p:cNvGraphicFramePr>
          <p:nvPr>
            <p:extLst>
              <p:ext uri="{D42A27DB-BD31-4B8C-83A1-F6EECF244321}">
                <p14:modId xmlns:p14="http://schemas.microsoft.com/office/powerpoint/2010/main" val="3336634344"/>
              </p:ext>
            </p:extLst>
          </p:nvPr>
        </p:nvGraphicFramePr>
        <p:xfrm>
          <a:off x="812800" y="1005840"/>
          <a:ext cx="9652000" cy="5486400"/>
        </p:xfrm>
        <a:graphic>
          <a:graphicData uri="http://schemas.openxmlformats.org/drawingml/2006/table">
            <a:tbl>
              <a:tblPr firstRow="1" firstCol="1" bandRow="1">
                <a:tableStyleId>{5C22544A-7EE6-4342-B048-85BDC9FD1C3A}</a:tableStyleId>
              </a:tblPr>
              <a:tblGrid>
                <a:gridCol w="9652000">
                  <a:extLst>
                    <a:ext uri="{9D8B030D-6E8A-4147-A177-3AD203B41FA5}">
                      <a16:colId xmlns:a16="http://schemas.microsoft.com/office/drawing/2014/main" val="3723145181"/>
                    </a:ext>
                  </a:extLst>
                </a:gridCol>
              </a:tblGrid>
              <a:tr h="0">
                <a:tc>
                  <a:txBody>
                    <a:bodyPr/>
                    <a:lstStyle/>
                    <a:p>
                      <a:r>
                        <a:rPr lang="en-US" sz="2000" b="0" kern="50" dirty="0">
                          <a:solidFill>
                            <a:schemeClr val="tx1"/>
                          </a:solidFill>
                          <a:effectLst/>
                        </a:rPr>
                        <a:t> </a:t>
                      </a:r>
                      <a:endParaRPr lang="en-ZA" sz="2000" b="0" kern="50" dirty="0">
                        <a:solidFill>
                          <a:schemeClr val="tx1"/>
                        </a:solidFill>
                        <a:effectLst/>
                      </a:endParaRPr>
                    </a:p>
                    <a:p>
                      <a:r>
                        <a:rPr lang="en-ZA" sz="2000" b="1" kern="50" dirty="0">
                          <a:solidFill>
                            <a:schemeClr val="tx1"/>
                          </a:solidFill>
                          <a:effectLst/>
                        </a:rPr>
                        <a:t>Company-level Interventions</a:t>
                      </a:r>
                      <a:endParaRPr lang="en-ZA" sz="2000" b="0" kern="50" dirty="0">
                        <a:solidFill>
                          <a:schemeClr val="tx1"/>
                        </a:solidFill>
                        <a:effectLst/>
                      </a:endParaRPr>
                    </a:p>
                    <a:p>
                      <a:pPr marL="342900" lvl="0" indent="-342900">
                        <a:buFont typeface="Wingdings" panose="05000000000000000000" pitchFamily="2" charset="2"/>
                        <a:buChar char=""/>
                      </a:pPr>
                      <a:r>
                        <a:rPr lang="en-US" sz="2000" b="0" kern="50" dirty="0">
                          <a:solidFill>
                            <a:schemeClr val="tx1"/>
                          </a:solidFill>
                          <a:effectLst/>
                        </a:rPr>
                        <a:t>Companies should develop GBV policies and procedures.  </a:t>
                      </a:r>
                      <a:endParaRPr lang="en-ZA" sz="2000" b="0" kern="50" dirty="0">
                        <a:solidFill>
                          <a:schemeClr val="tx1"/>
                        </a:solidFill>
                        <a:effectLst/>
                      </a:endParaRPr>
                    </a:p>
                    <a:p>
                      <a:pPr marL="342900" lvl="0" indent="-342900">
                        <a:buFont typeface="Wingdings" panose="05000000000000000000" pitchFamily="2" charset="2"/>
                        <a:buChar char=""/>
                      </a:pPr>
                      <a:r>
                        <a:rPr lang="en-US" sz="2000" b="0" kern="50" dirty="0">
                          <a:solidFill>
                            <a:schemeClr val="tx1"/>
                          </a:solidFill>
                          <a:effectLst/>
                        </a:rPr>
                        <a:t>GBV issues should be communicated to employees.  </a:t>
                      </a:r>
                      <a:endParaRPr lang="en-ZA" sz="2000" b="0" kern="50" dirty="0">
                        <a:solidFill>
                          <a:schemeClr val="tx1"/>
                        </a:solidFill>
                        <a:effectLst/>
                      </a:endParaRPr>
                    </a:p>
                    <a:p>
                      <a:pPr marL="342900" lvl="0" indent="-342900">
                        <a:buFont typeface="Wingdings" panose="05000000000000000000" pitchFamily="2" charset="2"/>
                        <a:buChar char=""/>
                      </a:pPr>
                      <a:r>
                        <a:rPr lang="en-US" sz="2000" b="0" kern="50" dirty="0">
                          <a:solidFill>
                            <a:schemeClr val="tx1"/>
                          </a:solidFill>
                          <a:effectLst/>
                        </a:rPr>
                        <a:t>Employees should be given training on GBV.</a:t>
                      </a:r>
                      <a:endParaRPr lang="en-ZA" sz="2000" b="0" kern="50" dirty="0">
                        <a:solidFill>
                          <a:schemeClr val="tx1"/>
                        </a:solidFill>
                        <a:effectLst/>
                      </a:endParaRPr>
                    </a:p>
                    <a:p>
                      <a:pPr marL="342900" lvl="0" indent="-342900">
                        <a:buFont typeface="Wingdings" panose="05000000000000000000" pitchFamily="2" charset="2"/>
                        <a:buChar char=""/>
                      </a:pPr>
                      <a:r>
                        <a:rPr lang="en-US" sz="2000" b="0" kern="50" dirty="0">
                          <a:solidFill>
                            <a:schemeClr val="tx1"/>
                          </a:solidFill>
                          <a:effectLst/>
                        </a:rPr>
                        <a:t>Management should be trained to identify GBV victims and aid them.</a:t>
                      </a:r>
                      <a:endParaRPr lang="en-ZA" sz="2000" b="0" kern="50" dirty="0">
                        <a:solidFill>
                          <a:schemeClr val="tx1"/>
                        </a:solidFill>
                        <a:effectLst/>
                      </a:endParaRPr>
                    </a:p>
                    <a:p>
                      <a:pPr marL="342900" lvl="0" indent="-342900">
                        <a:buFont typeface="Wingdings" panose="05000000000000000000" pitchFamily="2" charset="2"/>
                        <a:buChar char=""/>
                      </a:pPr>
                      <a:r>
                        <a:rPr lang="en-US" sz="2000" b="0" kern="50" dirty="0">
                          <a:solidFill>
                            <a:schemeClr val="tx1"/>
                          </a:solidFill>
                          <a:effectLst/>
                        </a:rPr>
                        <a:t>GBV victims should have access to professional counselling. </a:t>
                      </a:r>
                      <a:endParaRPr lang="en-ZA" sz="2000" b="0" kern="50" dirty="0">
                        <a:solidFill>
                          <a:schemeClr val="tx1"/>
                        </a:solidFill>
                        <a:effectLst/>
                      </a:endParaRPr>
                    </a:p>
                    <a:p>
                      <a:pPr marL="342900" lvl="0" indent="-342900">
                        <a:buFont typeface="Wingdings" panose="05000000000000000000" pitchFamily="2" charset="2"/>
                        <a:buChar char=""/>
                      </a:pPr>
                      <a:r>
                        <a:rPr lang="en-US" sz="2000" b="0" kern="50" dirty="0">
                          <a:solidFill>
                            <a:schemeClr val="tx1"/>
                          </a:solidFill>
                          <a:effectLst/>
                        </a:rPr>
                        <a:t>Posters and information leaflets developed.</a:t>
                      </a:r>
                      <a:endParaRPr lang="en-ZA" sz="2000" b="0" kern="50" dirty="0">
                        <a:solidFill>
                          <a:schemeClr val="tx1"/>
                        </a:solidFill>
                        <a:effectLst/>
                      </a:endParaRPr>
                    </a:p>
                    <a:p>
                      <a:pPr marL="342900" lvl="0" indent="-342900">
                        <a:buFont typeface="Wingdings" panose="05000000000000000000" pitchFamily="2" charset="2"/>
                        <a:buChar char=""/>
                      </a:pPr>
                      <a:r>
                        <a:rPr lang="en-US" sz="2000" b="0" kern="50" dirty="0">
                          <a:solidFill>
                            <a:schemeClr val="tx1"/>
                          </a:solidFill>
                          <a:effectLst/>
                        </a:rPr>
                        <a:t>GBV should be part of any EAP that the company has in place.</a:t>
                      </a:r>
                      <a:endParaRPr lang="en-ZA" sz="2000" b="0" kern="50" dirty="0">
                        <a:solidFill>
                          <a:schemeClr val="tx1"/>
                        </a:solidFill>
                        <a:effectLst/>
                      </a:endParaRPr>
                    </a:p>
                    <a:p>
                      <a:pPr marL="342900" lvl="0" indent="-342900">
                        <a:buFont typeface="Wingdings" panose="05000000000000000000" pitchFamily="2" charset="2"/>
                        <a:buChar char=""/>
                      </a:pPr>
                      <a:r>
                        <a:rPr lang="en-US" sz="2000" b="0" kern="50" dirty="0">
                          <a:solidFill>
                            <a:schemeClr val="tx1"/>
                          </a:solidFill>
                          <a:effectLst/>
                        </a:rPr>
                        <a:t>Consider developing the “Safe Circle” approach. This approach has been used by companies such as Ford, Lockheed, and Rolls Royce. This approach involves management and employees meeting in small groups in order to increase communication between supervisors and workers over issues such as GBV and sexual harassment.</a:t>
                      </a:r>
                      <a:endParaRPr lang="en-ZA" sz="2000" b="0" kern="50" dirty="0">
                        <a:solidFill>
                          <a:schemeClr val="tx1"/>
                        </a:solidFill>
                        <a:effectLst/>
                      </a:endParaRPr>
                    </a:p>
                    <a:p>
                      <a:pPr marL="342900" lvl="0" indent="-342900">
                        <a:buFont typeface="Wingdings" panose="05000000000000000000" pitchFamily="2" charset="2"/>
                        <a:buChar char=""/>
                      </a:pPr>
                      <a:r>
                        <a:rPr lang="en-US" sz="2000" b="0" kern="50" dirty="0">
                          <a:solidFill>
                            <a:schemeClr val="tx1"/>
                          </a:solidFill>
                          <a:effectLst/>
                        </a:rPr>
                        <a:t>Alternatively consider appointing a GBV representative, similar to a Health and Safety officer, who is trained in dealing with employees facing GBV.</a:t>
                      </a:r>
                      <a:endParaRPr lang="en-ZA" sz="2000" b="0" kern="50" dirty="0">
                        <a:solidFill>
                          <a:schemeClr val="tx1"/>
                        </a:solidFill>
                        <a:effectLst/>
                      </a:endParaRPr>
                    </a:p>
                    <a:p>
                      <a:pPr marL="342900" lvl="0" indent="-342900">
                        <a:buFont typeface="Wingdings" panose="05000000000000000000" pitchFamily="2" charset="2"/>
                        <a:buChar char=""/>
                      </a:pPr>
                      <a:r>
                        <a:rPr lang="en-US" sz="2000" b="0" kern="50" dirty="0">
                          <a:solidFill>
                            <a:schemeClr val="tx1"/>
                          </a:solidFill>
                          <a:effectLst/>
                        </a:rPr>
                        <a:t>Consider getting the SAPS to regularly visit the company to explain to employees how they can use the Domestic Violence and Sexual Offenses Acts to assist victims of GBV.</a:t>
                      </a:r>
                      <a:endParaRPr lang="en-ZA" sz="2000" b="0" kern="50" dirty="0">
                        <a:solidFill>
                          <a:schemeClr val="tx1"/>
                        </a:solidFill>
                        <a:effectLst/>
                      </a:endParaRPr>
                    </a:p>
                    <a:p>
                      <a:r>
                        <a:rPr lang="en-US" sz="2000" b="0" kern="50" dirty="0">
                          <a:solidFill>
                            <a:schemeClr val="tx1"/>
                          </a:solidFill>
                          <a:effectLst/>
                        </a:rPr>
                        <a:t> </a:t>
                      </a:r>
                      <a:endParaRPr lang="en-ZA" sz="2000" b="0" kern="50" dirty="0">
                        <a:solidFill>
                          <a:schemeClr val="tx1"/>
                        </a:solidFill>
                        <a:effectLst/>
                        <a:latin typeface="Calibri" panose="020F0502020204030204" pitchFamily="34" charset="0"/>
                        <a:ea typeface="Lucida Sans Unicode" panose="020B0602030504020204" pitchFamily="34" charset="0"/>
                        <a:cs typeface="Mangal" panose="02040503050203030202" pitchFamily="18" charset="0"/>
                      </a:endParaRPr>
                    </a:p>
                  </a:txBody>
                  <a:tcPr marL="68580" marR="68580" marT="0" marB="0">
                    <a:solidFill>
                      <a:schemeClr val="bg1">
                        <a:lumMod val="95000"/>
                      </a:schemeClr>
                    </a:solidFill>
                  </a:tcPr>
                </a:tc>
                <a:extLst>
                  <a:ext uri="{0D108BD9-81ED-4DB2-BD59-A6C34878D82A}">
                    <a16:rowId xmlns:a16="http://schemas.microsoft.com/office/drawing/2014/main" val="302841760"/>
                  </a:ext>
                </a:extLst>
              </a:tr>
            </a:tbl>
          </a:graphicData>
        </a:graphic>
      </p:graphicFrame>
    </p:spTree>
    <p:extLst>
      <p:ext uri="{BB962C8B-B14F-4D97-AF65-F5344CB8AC3E}">
        <p14:creationId xmlns:p14="http://schemas.microsoft.com/office/powerpoint/2010/main" val="19645449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BEA83AB-A86A-4DC4-8627-5B2142EBC4DD}"/>
              </a:ext>
            </a:extLst>
          </p:cNvPr>
          <p:cNvSpPr/>
          <p:nvPr/>
        </p:nvSpPr>
        <p:spPr>
          <a:xfrm>
            <a:off x="0" y="400937"/>
            <a:ext cx="12192000" cy="530426"/>
          </a:xfrm>
          <a:prstGeom prst="rect">
            <a:avLst/>
          </a:prstGeom>
          <a:solidFill>
            <a:srgbClr val="0070C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spcAft>
                <a:spcPts val="0"/>
              </a:spcAft>
            </a:pPr>
            <a:r>
              <a:rPr lang="en-ZA" sz="2400" b="1" dirty="0">
                <a:solidFill>
                  <a:schemeClr val="bg1"/>
                </a:solidFill>
              </a:rPr>
              <a:t>                                                                                                                              </a:t>
            </a:r>
          </a:p>
          <a:p>
            <a:pPr marL="0" lvl="1" algn="ctr">
              <a:spcAft>
                <a:spcPts val="0"/>
              </a:spcAft>
            </a:pPr>
            <a:r>
              <a:rPr lang="en-ZA" sz="2400" b="1" dirty="0">
                <a:solidFill>
                  <a:schemeClr val="bg1"/>
                </a:solidFill>
                <a:ea typeface="Times New Roman" panose="02020603050405020304" pitchFamily="18" charset="0"/>
                <a:cs typeface="Times New Roman" panose="02020603050405020304" pitchFamily="18" charset="0"/>
              </a:rPr>
              <a:t>                                                                                                                                        BACKGROUND</a:t>
            </a:r>
          </a:p>
          <a:p>
            <a:endParaRPr lang="en-GB" sz="2400" b="1" dirty="0">
              <a:solidFill>
                <a:schemeClr val="bg1"/>
              </a:solidFill>
            </a:endParaRPr>
          </a:p>
        </p:txBody>
      </p:sp>
      <p:pic>
        <p:nvPicPr>
          <p:cNvPr id="6" name="Picture 5">
            <a:extLst>
              <a:ext uri="{FF2B5EF4-FFF2-40B4-BE49-F238E27FC236}">
                <a16:creationId xmlns:a16="http://schemas.microsoft.com/office/drawing/2014/main" id="{51728EC0-52D8-4E04-B753-A6ED64153CA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5116" t="18788" r="14827" b="26263"/>
          <a:stretch/>
        </p:blipFill>
        <p:spPr>
          <a:xfrm>
            <a:off x="10824712" y="6051480"/>
            <a:ext cx="1367288" cy="806520"/>
          </a:xfrm>
          <a:prstGeom prst="rect">
            <a:avLst/>
          </a:prstGeom>
        </p:spPr>
      </p:pic>
      <p:graphicFrame>
        <p:nvGraphicFramePr>
          <p:cNvPr id="2" name="Table 1">
            <a:extLst>
              <a:ext uri="{FF2B5EF4-FFF2-40B4-BE49-F238E27FC236}">
                <a16:creationId xmlns:a16="http://schemas.microsoft.com/office/drawing/2014/main" id="{8033C1E6-408E-4732-89C3-6FD753FFB1C7}"/>
              </a:ext>
            </a:extLst>
          </p:cNvPr>
          <p:cNvGraphicFramePr>
            <a:graphicFrameLocks noGrp="1"/>
          </p:cNvGraphicFramePr>
          <p:nvPr>
            <p:extLst>
              <p:ext uri="{D42A27DB-BD31-4B8C-83A1-F6EECF244321}">
                <p14:modId xmlns:p14="http://schemas.microsoft.com/office/powerpoint/2010/main" val="4123761839"/>
              </p:ext>
            </p:extLst>
          </p:nvPr>
        </p:nvGraphicFramePr>
        <p:xfrm>
          <a:off x="1079500" y="1100614"/>
          <a:ext cx="10033000" cy="2671286"/>
        </p:xfrm>
        <a:graphic>
          <a:graphicData uri="http://schemas.openxmlformats.org/drawingml/2006/table">
            <a:tbl>
              <a:tblPr firstRow="1" firstCol="1" bandRow="1">
                <a:tableStyleId>{5C22544A-7EE6-4342-B048-85BDC9FD1C3A}</a:tableStyleId>
              </a:tblPr>
              <a:tblGrid>
                <a:gridCol w="10033000">
                  <a:extLst>
                    <a:ext uri="{9D8B030D-6E8A-4147-A177-3AD203B41FA5}">
                      <a16:colId xmlns:a16="http://schemas.microsoft.com/office/drawing/2014/main" val="679363027"/>
                    </a:ext>
                  </a:extLst>
                </a:gridCol>
              </a:tblGrid>
              <a:tr h="2671286">
                <a:tc>
                  <a:txBody>
                    <a:bodyPr/>
                    <a:lstStyle/>
                    <a:p>
                      <a:r>
                        <a:rPr lang="en-US" sz="2400" b="0" kern="50" dirty="0">
                          <a:solidFill>
                            <a:schemeClr val="tx1"/>
                          </a:solidFill>
                          <a:effectLst/>
                        </a:rPr>
                        <a:t>       </a:t>
                      </a:r>
                      <a:endParaRPr lang="en-ZA" sz="2400" b="0" kern="50" dirty="0">
                        <a:solidFill>
                          <a:schemeClr val="tx1"/>
                        </a:solidFill>
                        <a:effectLst/>
                      </a:endParaRPr>
                    </a:p>
                    <a:p>
                      <a:r>
                        <a:rPr lang="en-US" sz="2400" b="1" kern="50" dirty="0">
                          <a:solidFill>
                            <a:schemeClr val="tx1"/>
                          </a:solidFill>
                          <a:effectLst/>
                        </a:rPr>
                        <a:t>       </a:t>
                      </a:r>
                      <a:r>
                        <a:rPr lang="en-ZA" sz="2400" b="1" kern="50" dirty="0">
                          <a:solidFill>
                            <a:schemeClr val="tx1"/>
                          </a:solidFill>
                          <a:effectLst/>
                        </a:rPr>
                        <a:t>Abusers</a:t>
                      </a:r>
                      <a:endParaRPr lang="en-ZA" sz="2400" b="0" kern="50" dirty="0">
                        <a:solidFill>
                          <a:schemeClr val="tx1"/>
                        </a:solidFill>
                        <a:effectLst/>
                      </a:endParaRPr>
                    </a:p>
                    <a:p>
                      <a:pPr marL="342900" lvl="0" indent="-342900">
                        <a:buFont typeface="Wingdings" panose="05000000000000000000" pitchFamily="2" charset="2"/>
                        <a:buChar char=""/>
                      </a:pPr>
                      <a:r>
                        <a:rPr lang="en-US" sz="2400" b="0" kern="50" dirty="0">
                          <a:solidFill>
                            <a:schemeClr val="tx1"/>
                          </a:solidFill>
                          <a:effectLst/>
                        </a:rPr>
                        <a:t>The company should include rehabilitation and assistance to abusers as well as conduct an awareness campaign targeting abusers that are in the employment of the company.</a:t>
                      </a:r>
                      <a:endParaRPr lang="en-ZA" sz="2400" b="0" kern="50" dirty="0">
                        <a:solidFill>
                          <a:schemeClr val="tx1"/>
                        </a:solidFill>
                        <a:effectLst/>
                      </a:endParaRPr>
                    </a:p>
                    <a:p>
                      <a:pPr marL="342900" lvl="0" indent="-342900">
                        <a:buFont typeface="Wingdings" panose="05000000000000000000" pitchFamily="2" charset="2"/>
                        <a:buChar char=""/>
                      </a:pPr>
                      <a:r>
                        <a:rPr lang="en-US" sz="2400" b="0" kern="50" dirty="0">
                          <a:solidFill>
                            <a:schemeClr val="tx1"/>
                          </a:solidFill>
                          <a:effectLst/>
                        </a:rPr>
                        <a:t>Allow for victims to have access to affordable medical/psychological assistance.</a:t>
                      </a:r>
                      <a:endParaRPr lang="en-ZA" sz="2400" b="0" kern="50" dirty="0">
                        <a:solidFill>
                          <a:schemeClr val="tx1"/>
                        </a:solidFill>
                        <a:effectLst/>
                      </a:endParaRPr>
                    </a:p>
                  </a:txBody>
                  <a:tcPr marL="68580" marR="68580" marT="0" marB="0">
                    <a:solidFill>
                      <a:schemeClr val="bg1">
                        <a:lumMod val="95000"/>
                      </a:schemeClr>
                    </a:solidFill>
                  </a:tcPr>
                </a:tc>
                <a:extLst>
                  <a:ext uri="{0D108BD9-81ED-4DB2-BD59-A6C34878D82A}">
                    <a16:rowId xmlns:a16="http://schemas.microsoft.com/office/drawing/2014/main" val="689353401"/>
                  </a:ext>
                </a:extLst>
              </a:tr>
            </a:tbl>
          </a:graphicData>
        </a:graphic>
      </p:graphicFrame>
    </p:spTree>
    <p:extLst>
      <p:ext uri="{BB962C8B-B14F-4D97-AF65-F5344CB8AC3E}">
        <p14:creationId xmlns:p14="http://schemas.microsoft.com/office/powerpoint/2010/main" val="26271941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BEA83AB-A86A-4DC4-8627-5B2142EBC4DD}"/>
              </a:ext>
            </a:extLst>
          </p:cNvPr>
          <p:cNvSpPr/>
          <p:nvPr/>
        </p:nvSpPr>
        <p:spPr>
          <a:xfrm>
            <a:off x="0" y="400937"/>
            <a:ext cx="12192000" cy="530426"/>
          </a:xfrm>
          <a:prstGeom prst="rect">
            <a:avLst/>
          </a:prstGeom>
          <a:solidFill>
            <a:srgbClr val="0070C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spcAft>
                <a:spcPts val="0"/>
              </a:spcAft>
            </a:pPr>
            <a:r>
              <a:rPr lang="en-ZA" sz="2400" b="1" dirty="0">
                <a:solidFill>
                  <a:schemeClr val="bg1"/>
                </a:solidFill>
              </a:rPr>
              <a:t>                                                                                                                              </a:t>
            </a:r>
          </a:p>
          <a:p>
            <a:pPr marL="0" lvl="1" algn="ctr">
              <a:spcAft>
                <a:spcPts val="0"/>
              </a:spcAft>
            </a:pPr>
            <a:r>
              <a:rPr lang="en-ZA" sz="2400" b="1" dirty="0">
                <a:solidFill>
                  <a:schemeClr val="bg1"/>
                </a:solidFill>
                <a:ea typeface="Times New Roman" panose="02020603050405020304" pitchFamily="18" charset="0"/>
                <a:cs typeface="Times New Roman" panose="02020603050405020304" pitchFamily="18" charset="0"/>
              </a:rPr>
              <a:t>RECOMMENDATIONS</a:t>
            </a:r>
          </a:p>
          <a:p>
            <a:endParaRPr lang="en-GB" sz="2400" b="1" dirty="0">
              <a:solidFill>
                <a:schemeClr val="bg1"/>
              </a:solidFill>
            </a:endParaRPr>
          </a:p>
        </p:txBody>
      </p:sp>
      <p:pic>
        <p:nvPicPr>
          <p:cNvPr id="6" name="Picture 5">
            <a:extLst>
              <a:ext uri="{FF2B5EF4-FFF2-40B4-BE49-F238E27FC236}">
                <a16:creationId xmlns:a16="http://schemas.microsoft.com/office/drawing/2014/main" id="{51728EC0-52D8-4E04-B753-A6ED64153CA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5116" t="18788" r="14827" b="26263"/>
          <a:stretch/>
        </p:blipFill>
        <p:spPr>
          <a:xfrm>
            <a:off x="10824712" y="6051480"/>
            <a:ext cx="1367288" cy="806520"/>
          </a:xfrm>
          <a:prstGeom prst="rect">
            <a:avLst/>
          </a:prstGeom>
        </p:spPr>
      </p:pic>
      <p:graphicFrame>
        <p:nvGraphicFramePr>
          <p:cNvPr id="3" name="Table 2">
            <a:extLst>
              <a:ext uri="{FF2B5EF4-FFF2-40B4-BE49-F238E27FC236}">
                <a16:creationId xmlns:a16="http://schemas.microsoft.com/office/drawing/2014/main" id="{839D1B6E-2136-4879-A989-522113C10DC4}"/>
              </a:ext>
            </a:extLst>
          </p:cNvPr>
          <p:cNvGraphicFramePr>
            <a:graphicFrameLocks noGrp="1"/>
          </p:cNvGraphicFramePr>
          <p:nvPr>
            <p:extLst>
              <p:ext uri="{D42A27DB-BD31-4B8C-83A1-F6EECF244321}">
                <p14:modId xmlns:p14="http://schemas.microsoft.com/office/powerpoint/2010/main" val="3018692527"/>
              </p:ext>
            </p:extLst>
          </p:nvPr>
        </p:nvGraphicFramePr>
        <p:xfrm>
          <a:off x="863600" y="931363"/>
          <a:ext cx="10820400" cy="5486400"/>
        </p:xfrm>
        <a:graphic>
          <a:graphicData uri="http://schemas.openxmlformats.org/drawingml/2006/table">
            <a:tbl>
              <a:tblPr firstRow="1" firstCol="1" bandRow="1">
                <a:tableStyleId>{5C22544A-7EE6-4342-B048-85BDC9FD1C3A}</a:tableStyleId>
              </a:tblPr>
              <a:tblGrid>
                <a:gridCol w="10820400">
                  <a:extLst>
                    <a:ext uri="{9D8B030D-6E8A-4147-A177-3AD203B41FA5}">
                      <a16:colId xmlns:a16="http://schemas.microsoft.com/office/drawing/2014/main" val="4088788909"/>
                    </a:ext>
                  </a:extLst>
                </a:gridCol>
              </a:tblGrid>
              <a:tr h="0">
                <a:tc>
                  <a:txBody>
                    <a:bodyPr/>
                    <a:lstStyle/>
                    <a:p>
                      <a:r>
                        <a:rPr lang="en-US" sz="2000" b="0" kern="50" dirty="0">
                          <a:solidFill>
                            <a:schemeClr val="tx1"/>
                          </a:solidFill>
                          <a:effectLst/>
                        </a:rPr>
                        <a:t> </a:t>
                      </a:r>
                      <a:endParaRPr lang="en-ZA" sz="2000" b="0" kern="50" dirty="0">
                        <a:solidFill>
                          <a:schemeClr val="tx1"/>
                        </a:solidFill>
                        <a:effectLst/>
                      </a:endParaRPr>
                    </a:p>
                    <a:p>
                      <a:r>
                        <a:rPr lang="en-US" sz="2000" b="1" kern="50" dirty="0">
                          <a:solidFill>
                            <a:schemeClr val="tx1"/>
                          </a:solidFill>
                          <a:effectLst/>
                        </a:rPr>
                        <a:t>        Support</a:t>
                      </a:r>
                      <a:endParaRPr lang="en-ZA" sz="2000" b="0" kern="50" dirty="0">
                        <a:solidFill>
                          <a:schemeClr val="tx1"/>
                        </a:solidFill>
                        <a:effectLst/>
                      </a:endParaRPr>
                    </a:p>
                    <a:p>
                      <a:pPr marL="342900" lvl="0" indent="-342900">
                        <a:buFont typeface="Wingdings" panose="05000000000000000000" pitchFamily="2" charset="2"/>
                        <a:buChar char=""/>
                      </a:pPr>
                      <a:r>
                        <a:rPr lang="en-US" sz="2000" b="0" kern="50" dirty="0">
                          <a:solidFill>
                            <a:schemeClr val="tx1"/>
                          </a:solidFill>
                          <a:effectLst/>
                        </a:rPr>
                        <a:t>Emergency telephone numbers should be easily accessible to GBV victims.</a:t>
                      </a:r>
                      <a:endParaRPr lang="en-ZA" sz="2000" b="0" kern="50" dirty="0">
                        <a:solidFill>
                          <a:schemeClr val="tx1"/>
                        </a:solidFill>
                        <a:effectLst/>
                      </a:endParaRPr>
                    </a:p>
                    <a:p>
                      <a:pPr marL="342900" lvl="0" indent="-342900">
                        <a:buFont typeface="Wingdings" panose="05000000000000000000" pitchFamily="2" charset="2"/>
                        <a:buChar char=""/>
                      </a:pPr>
                      <a:r>
                        <a:rPr lang="en-US" sz="2000" b="0" kern="50" dirty="0">
                          <a:solidFill>
                            <a:schemeClr val="tx1"/>
                          </a:solidFill>
                          <a:effectLst/>
                        </a:rPr>
                        <a:t>Details of support structures in the community, such NGOs, safe houses, and religious organisations should be accessible to GBV victims.</a:t>
                      </a:r>
                      <a:endParaRPr lang="en-ZA" sz="2000" b="0" kern="50" dirty="0">
                        <a:solidFill>
                          <a:schemeClr val="tx1"/>
                        </a:solidFill>
                        <a:effectLst/>
                      </a:endParaRPr>
                    </a:p>
                    <a:p>
                      <a:pPr marL="342900" lvl="0" indent="-342900">
                        <a:buFont typeface="Wingdings" panose="05000000000000000000" pitchFamily="2" charset="2"/>
                        <a:buChar char=""/>
                      </a:pPr>
                      <a:r>
                        <a:rPr lang="en-US" sz="2000" b="0" kern="50" dirty="0">
                          <a:solidFill>
                            <a:schemeClr val="tx1"/>
                          </a:solidFill>
                          <a:effectLst/>
                        </a:rPr>
                        <a:t>GBV survivors should be educated on how to obtain protection orders against a violent or threatening person.</a:t>
                      </a:r>
                      <a:endParaRPr lang="en-ZA" sz="2000" b="0" kern="50" dirty="0">
                        <a:solidFill>
                          <a:schemeClr val="tx1"/>
                        </a:solidFill>
                        <a:effectLst/>
                      </a:endParaRPr>
                    </a:p>
                    <a:p>
                      <a:pPr marL="342900" lvl="0" indent="-342900">
                        <a:buFont typeface="Wingdings" panose="05000000000000000000" pitchFamily="2" charset="2"/>
                        <a:buChar char=""/>
                      </a:pPr>
                      <a:r>
                        <a:rPr lang="en-US" sz="2000" b="0" kern="50" dirty="0">
                          <a:solidFill>
                            <a:schemeClr val="tx1"/>
                          </a:solidFill>
                          <a:effectLst/>
                        </a:rPr>
                        <a:t>GBV survivors should be educated on the psychological effects GBV can have on them and understand the importance of seeking counselling or similar assistance. </a:t>
                      </a:r>
                      <a:endParaRPr lang="en-ZA" sz="2000" b="0" kern="50" dirty="0">
                        <a:solidFill>
                          <a:schemeClr val="tx1"/>
                        </a:solidFill>
                        <a:effectLst/>
                      </a:endParaRPr>
                    </a:p>
                    <a:p>
                      <a:pPr marL="342900" lvl="0" indent="-342900">
                        <a:buFont typeface="Wingdings" panose="05000000000000000000" pitchFamily="2" charset="2"/>
                        <a:buChar char=""/>
                      </a:pPr>
                      <a:r>
                        <a:rPr lang="en-US" sz="2000" b="0" kern="50" dirty="0">
                          <a:solidFill>
                            <a:schemeClr val="tx1"/>
                          </a:solidFill>
                          <a:effectLst/>
                        </a:rPr>
                        <a:t>GBV survivors should understand that the abuse can affect their </a:t>
                      </a:r>
                      <a:r>
                        <a:rPr lang="en-US" sz="2000" b="0" kern="50" dirty="0" err="1">
                          <a:solidFill>
                            <a:schemeClr val="tx1"/>
                          </a:solidFill>
                          <a:effectLst/>
                        </a:rPr>
                        <a:t>behaviour</a:t>
                      </a:r>
                      <a:r>
                        <a:rPr lang="en-US" sz="2000" b="0" kern="50" dirty="0">
                          <a:solidFill>
                            <a:schemeClr val="tx1"/>
                          </a:solidFill>
                          <a:effectLst/>
                        </a:rPr>
                        <a:t> and may result in the victims resorting to drugs and alcohol as a survival mechanism. They also need to understand that they can extend that violence to their children without </a:t>
                      </a:r>
                      <a:r>
                        <a:rPr lang="en-US" sz="2000" b="0" kern="50" dirty="0" err="1">
                          <a:solidFill>
                            <a:schemeClr val="tx1"/>
                          </a:solidFill>
                          <a:effectLst/>
                        </a:rPr>
                        <a:t>realising</a:t>
                      </a:r>
                      <a:r>
                        <a:rPr lang="en-US" sz="2000" b="0" kern="50" dirty="0">
                          <a:solidFill>
                            <a:schemeClr val="tx1"/>
                          </a:solidFill>
                          <a:effectLst/>
                        </a:rPr>
                        <a:t> that their actions are effects of the GBV they are facing.</a:t>
                      </a:r>
                      <a:endParaRPr lang="en-ZA" sz="2000" b="0" kern="50" dirty="0">
                        <a:solidFill>
                          <a:schemeClr val="tx1"/>
                        </a:solidFill>
                        <a:effectLst/>
                      </a:endParaRPr>
                    </a:p>
                    <a:p>
                      <a:pPr marL="342900" lvl="0" indent="-342900">
                        <a:buFont typeface="Wingdings" panose="05000000000000000000" pitchFamily="2" charset="2"/>
                        <a:buChar char=""/>
                      </a:pPr>
                      <a:r>
                        <a:rPr lang="en-US" sz="2000" b="0" kern="50" dirty="0">
                          <a:solidFill>
                            <a:schemeClr val="tx1"/>
                          </a:solidFill>
                          <a:effectLst/>
                        </a:rPr>
                        <a:t>GBV should learn to recognise what is going on in their relationship and seek the necessary help and assistance.</a:t>
                      </a:r>
                      <a:endParaRPr lang="en-ZA" sz="2000" b="0" kern="50" dirty="0">
                        <a:solidFill>
                          <a:schemeClr val="tx1"/>
                        </a:solidFill>
                        <a:effectLst/>
                      </a:endParaRPr>
                    </a:p>
                    <a:p>
                      <a:pPr marL="342900" lvl="0" indent="-342900">
                        <a:buFont typeface="Wingdings" panose="05000000000000000000" pitchFamily="2" charset="2"/>
                        <a:buChar char=""/>
                      </a:pPr>
                      <a:r>
                        <a:rPr lang="en-US" sz="2000" b="0" kern="50" dirty="0">
                          <a:solidFill>
                            <a:schemeClr val="tx1"/>
                          </a:solidFill>
                          <a:effectLst/>
                        </a:rPr>
                        <a:t>GBV survivors should recognise when their abusive partners blame them for the abuse and understand that this is not the truth, but rather a manipulative strategy used by perpetrators.</a:t>
                      </a:r>
                      <a:endParaRPr lang="en-ZA" sz="2000" b="0" kern="50" dirty="0">
                        <a:solidFill>
                          <a:schemeClr val="tx1"/>
                        </a:solidFill>
                        <a:effectLst/>
                      </a:endParaRPr>
                    </a:p>
                    <a:p>
                      <a:r>
                        <a:rPr lang="en-US" sz="2000" b="0" kern="50" dirty="0">
                          <a:solidFill>
                            <a:schemeClr val="tx1"/>
                          </a:solidFill>
                          <a:effectLst/>
                        </a:rPr>
                        <a:t> </a:t>
                      </a:r>
                      <a:endParaRPr lang="en-ZA" sz="2000" b="0" kern="50" dirty="0">
                        <a:solidFill>
                          <a:schemeClr val="tx1"/>
                        </a:solidFill>
                        <a:effectLst/>
                        <a:latin typeface="Calibri" panose="020F0502020204030204" pitchFamily="34" charset="0"/>
                        <a:ea typeface="Lucida Sans Unicode" panose="020B0602030504020204" pitchFamily="34" charset="0"/>
                        <a:cs typeface="Mangal" panose="02040503050203030202" pitchFamily="18" charset="0"/>
                      </a:endParaRPr>
                    </a:p>
                  </a:txBody>
                  <a:tcPr marL="68580" marR="68580" marT="0" marB="0">
                    <a:solidFill>
                      <a:schemeClr val="bg1">
                        <a:lumMod val="95000"/>
                      </a:schemeClr>
                    </a:solidFill>
                  </a:tcPr>
                </a:tc>
                <a:extLst>
                  <a:ext uri="{0D108BD9-81ED-4DB2-BD59-A6C34878D82A}">
                    <a16:rowId xmlns:a16="http://schemas.microsoft.com/office/drawing/2014/main" val="720063449"/>
                  </a:ext>
                </a:extLst>
              </a:tr>
            </a:tbl>
          </a:graphicData>
        </a:graphic>
      </p:graphicFrame>
    </p:spTree>
    <p:extLst>
      <p:ext uri="{BB962C8B-B14F-4D97-AF65-F5344CB8AC3E}">
        <p14:creationId xmlns:p14="http://schemas.microsoft.com/office/powerpoint/2010/main" val="30092460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BEA83AB-A86A-4DC4-8627-5B2142EBC4DD}"/>
              </a:ext>
            </a:extLst>
          </p:cNvPr>
          <p:cNvSpPr/>
          <p:nvPr/>
        </p:nvSpPr>
        <p:spPr>
          <a:xfrm>
            <a:off x="0" y="-68953"/>
            <a:ext cx="12192000" cy="472213"/>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nSpc>
                <a:spcPct val="150000"/>
              </a:lnSpc>
              <a:spcBef>
                <a:spcPts val="200"/>
              </a:spcBef>
              <a:spcAft>
                <a:spcPts val="0"/>
              </a:spcAft>
            </a:pPr>
            <a:r>
              <a:rPr lang="en-ZA" sz="2400" b="1" dirty="0">
                <a:solidFill>
                  <a:schemeClr val="bg1"/>
                </a:solidFill>
              </a:rPr>
              <a:t>                                                                                                                              </a:t>
            </a:r>
          </a:p>
          <a:p>
            <a:pPr lvl="1" algn="ctr">
              <a:lnSpc>
                <a:spcPct val="150000"/>
              </a:lnSpc>
              <a:spcBef>
                <a:spcPts val="200"/>
              </a:spcBef>
              <a:spcAft>
                <a:spcPts val="0"/>
              </a:spcAft>
            </a:pPr>
            <a:endParaRPr lang="en-ZA" sz="2800" b="1" dirty="0">
              <a:solidFill>
                <a:schemeClr val="bg1"/>
              </a:solidFill>
              <a:ea typeface="Times New Roman" panose="02020603050405020304" pitchFamily="18" charset="0"/>
              <a:cs typeface="Times New Roman" panose="02020603050405020304" pitchFamily="18" charset="0"/>
            </a:endParaRPr>
          </a:p>
          <a:p>
            <a:endParaRPr lang="en-GB" sz="2400" b="1" dirty="0">
              <a:solidFill>
                <a:schemeClr val="bg1"/>
              </a:solidFill>
            </a:endParaRPr>
          </a:p>
        </p:txBody>
      </p:sp>
      <p:graphicFrame>
        <p:nvGraphicFramePr>
          <p:cNvPr id="6" name="Diagram 5">
            <a:extLst>
              <a:ext uri="{FF2B5EF4-FFF2-40B4-BE49-F238E27FC236}">
                <a16:creationId xmlns:a16="http://schemas.microsoft.com/office/drawing/2014/main" id="{9D6D0E2A-DDD8-459A-9937-04CC14B13677}"/>
              </a:ext>
            </a:extLst>
          </p:cNvPr>
          <p:cNvGraphicFramePr/>
          <p:nvPr>
            <p:extLst>
              <p:ext uri="{D42A27DB-BD31-4B8C-83A1-F6EECF244321}">
                <p14:modId xmlns:p14="http://schemas.microsoft.com/office/powerpoint/2010/main" val="530681605"/>
              </p:ext>
            </p:extLst>
          </p:nvPr>
        </p:nvGraphicFramePr>
        <p:xfrm>
          <a:off x="1690112" y="167153"/>
          <a:ext cx="8662020" cy="57320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6">
            <a:extLst>
              <a:ext uri="{FF2B5EF4-FFF2-40B4-BE49-F238E27FC236}">
                <a16:creationId xmlns:a16="http://schemas.microsoft.com/office/drawing/2014/main" id="{8006BD4E-0197-4CBA-A499-6F6896E0DB01}"/>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5116" t="18788" r="14827" b="26263"/>
          <a:stretch/>
        </p:blipFill>
        <p:spPr>
          <a:xfrm>
            <a:off x="0" y="0"/>
            <a:ext cx="1367288" cy="806520"/>
          </a:xfrm>
          <a:prstGeom prst="rect">
            <a:avLst/>
          </a:prstGeom>
        </p:spPr>
      </p:pic>
    </p:spTree>
    <p:extLst>
      <p:ext uri="{BB962C8B-B14F-4D97-AF65-F5344CB8AC3E}">
        <p14:creationId xmlns:p14="http://schemas.microsoft.com/office/powerpoint/2010/main" val="341810909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3116</TotalTime>
  <Words>1046</Words>
  <Application>Microsoft Office PowerPoint</Application>
  <PresentationFormat>Widescreen</PresentationFormat>
  <Paragraphs>182</Paragraphs>
  <Slides>22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STXingkai</vt:lpstr>
      <vt:lpstr>Arial</vt:lpstr>
      <vt:lpstr>Calibri</vt:lpstr>
      <vt:lpstr>Calibri Light</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Hoosen Rasool</dc:creator>
  <cp:lastModifiedBy>Hoosen</cp:lastModifiedBy>
  <cp:revision>625</cp:revision>
  <dcterms:created xsi:type="dcterms:W3CDTF">2014-06-05T20:54:27Z</dcterms:created>
  <dcterms:modified xsi:type="dcterms:W3CDTF">2023-02-06T11:36:31Z</dcterms:modified>
</cp:coreProperties>
</file>